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256" r:id="rId3"/>
    <p:sldId id="857" r:id="rId4"/>
    <p:sldId id="777" r:id="rId5"/>
    <p:sldId id="858" r:id="rId6"/>
    <p:sldId id="859" r:id="rId7"/>
    <p:sldId id="860" r:id="rId8"/>
    <p:sldId id="861" r:id="rId9"/>
    <p:sldId id="819" r:id="rId10"/>
    <p:sldId id="820" r:id="rId11"/>
    <p:sldId id="833" r:id="rId12"/>
    <p:sldId id="834" r:id="rId13"/>
    <p:sldId id="836" r:id="rId14"/>
    <p:sldId id="855" r:id="rId15"/>
    <p:sldId id="854" r:id="rId16"/>
    <p:sldId id="838" r:id="rId17"/>
    <p:sldId id="840" r:id="rId18"/>
    <p:sldId id="841" r:id="rId19"/>
    <p:sldId id="842" r:id="rId20"/>
    <p:sldId id="843" r:id="rId21"/>
    <p:sldId id="844" r:id="rId22"/>
    <p:sldId id="862" r:id="rId23"/>
    <p:sldId id="863" r:id="rId24"/>
    <p:sldId id="864" r:id="rId25"/>
    <p:sldId id="846" r:id="rId26"/>
    <p:sldId id="851" r:id="rId27"/>
    <p:sldId id="852" r:id="rId28"/>
    <p:sldId id="850" r:id="rId29"/>
    <p:sldId id="865" r:id="rId30"/>
    <p:sldId id="847" r:id="rId31"/>
    <p:sldId id="866" r:id="rId32"/>
    <p:sldId id="867" r:id="rId33"/>
    <p:sldId id="868" r:id="rId34"/>
    <p:sldId id="853" r:id="rId35"/>
    <p:sldId id="775" r:id="rId36"/>
  </p:sldIdLst>
  <p:sldSz cx="9144000" cy="6858000" type="screen4x3"/>
  <p:notesSz cx="6797675" cy="9928225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an Beneš" initials="I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9933"/>
    <a:srgbClr val="FFA100"/>
    <a:srgbClr val="F6BB00"/>
    <a:srgbClr val="800080"/>
    <a:srgbClr val="F67B00"/>
    <a:srgbClr val="EA0000"/>
    <a:srgbClr val="996600"/>
    <a:srgbClr val="008000"/>
    <a:srgbClr val="00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286" autoAdjust="0"/>
    <p:restoredTop sz="92405" autoAdjust="0"/>
  </p:normalViewPr>
  <p:slideViewPr>
    <p:cSldViewPr>
      <p:cViewPr>
        <p:scale>
          <a:sx n="60" d="100"/>
          <a:sy n="60" d="100"/>
        </p:scale>
        <p:origin x="-102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494"/>
    </p:cViewPr>
  </p:sorterViewPr>
  <p:notesViewPr>
    <p:cSldViewPr>
      <p:cViewPr varScale="1">
        <p:scale>
          <a:sx n="46" d="100"/>
          <a:sy n="46" d="100"/>
        </p:scale>
        <p:origin x="-2722" y="-76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62252-05F4-4060-96F8-C8A04344FCA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3349849C-09EA-49CD-89AE-F781F766F652}">
      <dgm:prSet phldrT="[Text]" custT="1"/>
      <dgm:spPr>
        <a:gradFill flip="none" rotWithShape="1">
          <a:gsLst>
            <a:gs pos="0">
              <a:srgbClr val="FF0000"/>
            </a:gs>
            <a:gs pos="41000">
              <a:schemeClr val="bg1"/>
            </a:gs>
            <a:gs pos="61000">
              <a:schemeClr val="bg1"/>
            </a:gs>
            <a:gs pos="100000">
              <a:srgbClr val="FF0000"/>
            </a:gs>
          </a:gsLst>
          <a:lin ang="16200000" scaled="1"/>
          <a:tileRect/>
        </a:gradFill>
        <a:ln>
          <a:solidFill>
            <a:schemeClr val="tx1"/>
          </a:solidFill>
        </a:ln>
        <a:effectLst>
          <a:glow rad="101600">
            <a:srgbClr val="FF0000">
              <a:alpha val="60000"/>
            </a:srgbClr>
          </a:glow>
        </a:effectLst>
      </dgm:spPr>
      <dgm:t>
        <a:bodyPr/>
        <a:lstStyle/>
        <a:p>
          <a:r>
            <a:rPr lang="cs-CZ" sz="1200" b="1" dirty="0" smtClean="0"/>
            <a:t>Fyziologické potřeby:</a:t>
          </a:r>
          <a:r>
            <a:rPr lang="cs-CZ" sz="1200" b="0" dirty="0" smtClean="0"/>
            <a:t> </a:t>
          </a:r>
          <a:r>
            <a:rPr lang="cs-CZ" sz="1200" dirty="0" smtClean="0"/>
            <a:t>dýchání, teplo, voda,  potraviny, přístřeší, spánek, ... </a:t>
          </a:r>
          <a:endParaRPr lang="en-US" sz="1200" b="1" dirty="0" smtClean="0"/>
        </a:p>
      </dgm:t>
    </dgm:pt>
    <dgm:pt modelId="{38BABD8A-A599-4DBF-B6A6-5152B071F659}" type="parTrans" cxnId="{C19F1BEB-DC94-4287-822B-270CD6EAE537}">
      <dgm:prSet/>
      <dgm:spPr/>
      <dgm:t>
        <a:bodyPr/>
        <a:lstStyle/>
        <a:p>
          <a:endParaRPr lang="en-US" sz="1200"/>
        </a:p>
      </dgm:t>
    </dgm:pt>
    <dgm:pt modelId="{8CFD118C-596E-4C74-AC6A-D3B1DE3CD3E0}" type="sibTrans" cxnId="{C19F1BEB-DC94-4287-822B-270CD6EAE537}">
      <dgm:prSet/>
      <dgm:spPr/>
      <dgm:t>
        <a:bodyPr/>
        <a:lstStyle/>
        <a:p>
          <a:endParaRPr lang="en-US" sz="1200"/>
        </a:p>
      </dgm:t>
    </dgm:pt>
    <dgm:pt modelId="{CEBBD258-0F02-40CD-B5E2-0EB16921877B}">
      <dgm:prSet phldrT="[Text]" custT="1"/>
      <dgm:spPr>
        <a:gradFill flip="none"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162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cs-CZ" sz="1200" b="1" dirty="0" smtClean="0"/>
            <a:t>Potřeba uznání</a:t>
          </a:r>
          <a:endParaRPr lang="en-US" sz="1200" b="1" dirty="0"/>
        </a:p>
      </dgm:t>
    </dgm:pt>
    <dgm:pt modelId="{DC7A1A32-D102-474F-9969-0A4366439CE8}" type="parTrans" cxnId="{498D323D-AFEC-4184-B93B-228BC7C8ACE7}">
      <dgm:prSet/>
      <dgm:spPr/>
      <dgm:t>
        <a:bodyPr/>
        <a:lstStyle/>
        <a:p>
          <a:endParaRPr lang="en-US" sz="1200"/>
        </a:p>
      </dgm:t>
    </dgm:pt>
    <dgm:pt modelId="{26C93DF0-931E-40F8-8400-F1DFCC6E7F2A}" type="sibTrans" cxnId="{498D323D-AFEC-4184-B93B-228BC7C8ACE7}">
      <dgm:prSet/>
      <dgm:spPr/>
      <dgm:t>
        <a:bodyPr/>
        <a:lstStyle/>
        <a:p>
          <a:endParaRPr lang="en-US" sz="1200"/>
        </a:p>
      </dgm:t>
    </dgm:pt>
    <dgm:pt modelId="{22086038-6865-4B3C-B6C0-2A6EDEF3CF51}">
      <dgm:prSet phldrT="[Text]" custT="1"/>
      <dgm:spPr>
        <a:gradFill flip="none"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162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cs-CZ" sz="1200" b="1" dirty="0" smtClean="0"/>
            <a:t>Potřeba sounáležitosti</a:t>
          </a:r>
          <a:endParaRPr lang="en-US" sz="1200" b="1" dirty="0" smtClean="0"/>
        </a:p>
      </dgm:t>
    </dgm:pt>
    <dgm:pt modelId="{A06041AF-1173-47E3-A16B-E66B176B490E}" type="parTrans" cxnId="{409D458A-7638-49B4-B161-81BB532446D1}">
      <dgm:prSet/>
      <dgm:spPr/>
      <dgm:t>
        <a:bodyPr/>
        <a:lstStyle/>
        <a:p>
          <a:endParaRPr lang="en-US" sz="1200"/>
        </a:p>
      </dgm:t>
    </dgm:pt>
    <dgm:pt modelId="{A3FEF8CC-71B8-4843-BF82-A4024DAAEDAB}" type="sibTrans" cxnId="{409D458A-7638-49B4-B161-81BB532446D1}">
      <dgm:prSet/>
      <dgm:spPr/>
      <dgm:t>
        <a:bodyPr/>
        <a:lstStyle/>
        <a:p>
          <a:endParaRPr lang="en-US" sz="1200"/>
        </a:p>
      </dgm:t>
    </dgm:pt>
    <dgm:pt modelId="{703E93AE-A505-4013-A0DE-4CCF4E010667}">
      <dgm:prSet phldrT="[Text]" custT="1"/>
      <dgm:spPr>
        <a:gradFill flip="none" rotWithShape="1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5400000" scaled="1"/>
          <a:tileRect/>
        </a:gradFill>
        <a:ln>
          <a:solidFill>
            <a:schemeClr val="tx1"/>
          </a:solidFill>
        </a:ln>
        <a:effectLst>
          <a:glow rad="101600">
            <a:srgbClr val="FF0000">
              <a:alpha val="60000"/>
            </a:srgbClr>
          </a:glow>
        </a:effectLst>
      </dgm:spPr>
      <dgm:t>
        <a:bodyPr/>
        <a:lstStyle/>
        <a:p>
          <a:r>
            <a:rPr lang="cs-CZ" sz="1200" b="1" dirty="0" smtClean="0"/>
            <a:t>Potřeba bezpečí, </a:t>
          </a:r>
          <a:r>
            <a:rPr lang="cs-CZ" sz="1200" dirty="0" smtClean="0"/>
            <a:t>jistoty, stálosti, pořádku, pravidel a mezí, …</a:t>
          </a:r>
          <a:endParaRPr lang="en-US" sz="1200" b="1" dirty="0" smtClean="0"/>
        </a:p>
      </dgm:t>
    </dgm:pt>
    <dgm:pt modelId="{82EE5A8D-599A-4410-B5C1-63BC70A6CE22}" type="parTrans" cxnId="{7A43BA13-C4A0-444D-B887-28E36041E204}">
      <dgm:prSet/>
      <dgm:spPr/>
      <dgm:t>
        <a:bodyPr/>
        <a:lstStyle/>
        <a:p>
          <a:endParaRPr lang="en-US" sz="1200"/>
        </a:p>
      </dgm:t>
    </dgm:pt>
    <dgm:pt modelId="{A25AAADD-7156-4B77-8D78-5F620434960D}" type="sibTrans" cxnId="{7A43BA13-C4A0-444D-B887-28E36041E204}">
      <dgm:prSet/>
      <dgm:spPr/>
      <dgm:t>
        <a:bodyPr/>
        <a:lstStyle/>
        <a:p>
          <a:endParaRPr lang="en-US" sz="1200"/>
        </a:p>
      </dgm:t>
    </dgm:pt>
    <dgm:pt modelId="{2A75CBD9-322E-41FB-AE3A-9FCF72605CD4}">
      <dgm:prSet phldrT="[Text]" custT="1"/>
      <dgm:spPr>
        <a:gradFill flip="none"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62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r>
            <a:rPr lang="cs-CZ" sz="1200" b="1" noProof="0" dirty="0" smtClean="0"/>
            <a:t>Sebe-realizace</a:t>
          </a:r>
          <a:endParaRPr lang="en-US" sz="1200" b="1" dirty="0"/>
        </a:p>
      </dgm:t>
    </dgm:pt>
    <dgm:pt modelId="{6AC9B477-8EC3-476E-8270-4530277D1274}" type="parTrans" cxnId="{54617689-44C7-4112-8659-1E8A0AE24E77}">
      <dgm:prSet/>
      <dgm:spPr/>
      <dgm:t>
        <a:bodyPr/>
        <a:lstStyle/>
        <a:p>
          <a:endParaRPr lang="cs-CZ" sz="1200"/>
        </a:p>
      </dgm:t>
    </dgm:pt>
    <dgm:pt modelId="{E75DA6EC-33D7-45D0-B704-61661D682607}" type="sibTrans" cxnId="{54617689-44C7-4112-8659-1E8A0AE24E77}">
      <dgm:prSet/>
      <dgm:spPr/>
      <dgm:t>
        <a:bodyPr/>
        <a:lstStyle/>
        <a:p>
          <a:endParaRPr lang="cs-CZ" sz="1200"/>
        </a:p>
      </dgm:t>
    </dgm:pt>
    <dgm:pt modelId="{F7F45901-39DB-4968-BBED-2DFA1171EE8C}" type="pres">
      <dgm:prSet presAssocID="{B3062252-05F4-4060-96F8-C8A04344FCAC}" presName="Name0" presStyleCnt="0">
        <dgm:presLayoutVars>
          <dgm:dir/>
          <dgm:animLvl val="lvl"/>
          <dgm:resizeHandles val="exact"/>
        </dgm:presLayoutVars>
      </dgm:prSet>
      <dgm:spPr/>
    </dgm:pt>
    <dgm:pt modelId="{45056574-6FCD-47EC-B9F1-D2267C901E17}" type="pres">
      <dgm:prSet presAssocID="{3349849C-09EA-49CD-89AE-F781F766F652}" presName="Name8" presStyleCnt="0"/>
      <dgm:spPr/>
    </dgm:pt>
    <dgm:pt modelId="{C3E3E0C5-F89A-46B4-A4D7-4AFC96A5D109}" type="pres">
      <dgm:prSet presAssocID="{3349849C-09EA-49CD-89AE-F781F766F65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0EBEA6-B553-4252-9AB6-6E7259B4BAA8}" type="pres">
      <dgm:prSet presAssocID="{3349849C-09EA-49CD-89AE-F781F766F65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8008E81-7D6A-422F-BA3A-9582D9C51346}" type="pres">
      <dgm:prSet presAssocID="{703E93AE-A505-4013-A0DE-4CCF4E010667}" presName="Name8" presStyleCnt="0"/>
      <dgm:spPr/>
    </dgm:pt>
    <dgm:pt modelId="{E757BE52-6073-4B63-BE07-2C175719C5E5}" type="pres">
      <dgm:prSet presAssocID="{703E93AE-A505-4013-A0DE-4CCF4E010667}" presName="level" presStyleLbl="node1" presStyleIdx="1" presStyleCnt="5" custLinFactNeighborY="-102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370C1A3-35FF-43FD-A691-819642B1E2C4}" type="pres">
      <dgm:prSet presAssocID="{703E93AE-A505-4013-A0DE-4CCF4E01066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2D997B-68A5-41BB-8F7D-66ADBC1EEB92}" type="pres">
      <dgm:prSet presAssocID="{22086038-6865-4B3C-B6C0-2A6EDEF3CF51}" presName="Name8" presStyleCnt="0"/>
      <dgm:spPr/>
    </dgm:pt>
    <dgm:pt modelId="{5AB48B75-4F14-4D8F-8F21-B1BDB0A24E80}" type="pres">
      <dgm:prSet presAssocID="{22086038-6865-4B3C-B6C0-2A6EDEF3CF51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7DD0F59-19D6-48C8-86FF-76F14E1E9FF3}" type="pres">
      <dgm:prSet presAssocID="{22086038-6865-4B3C-B6C0-2A6EDEF3CF5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BC9B1B3-DA7D-44A5-8E14-1F2D283F346C}" type="pres">
      <dgm:prSet presAssocID="{CEBBD258-0F02-40CD-B5E2-0EB16921877B}" presName="Name8" presStyleCnt="0"/>
      <dgm:spPr/>
    </dgm:pt>
    <dgm:pt modelId="{85682BC0-2C8B-4578-924E-AE906E89E3E7}" type="pres">
      <dgm:prSet presAssocID="{CEBBD258-0F02-40CD-B5E2-0EB16921877B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FDDF78-C3F1-45E9-B742-CAF489F80FC5}" type="pres">
      <dgm:prSet presAssocID="{CEBBD258-0F02-40CD-B5E2-0EB16921877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0B6FDD0-D506-4EA7-970E-7406293CB549}" type="pres">
      <dgm:prSet presAssocID="{2A75CBD9-322E-41FB-AE3A-9FCF72605CD4}" presName="Name8" presStyleCnt="0"/>
      <dgm:spPr/>
    </dgm:pt>
    <dgm:pt modelId="{D58019F5-4A51-4F8F-9D91-1217DF20B979}" type="pres">
      <dgm:prSet presAssocID="{2A75CBD9-322E-41FB-AE3A-9FCF72605CD4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AA7790-3FFB-49A5-A3C2-5445E62ACF2B}" type="pres">
      <dgm:prSet presAssocID="{2A75CBD9-322E-41FB-AE3A-9FCF72605CD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5B83F51-B4DD-49D1-BC41-AFBF303A01EF}" type="presOf" srcId="{3349849C-09EA-49CD-89AE-F781F766F652}" destId="{C3E3E0C5-F89A-46B4-A4D7-4AFC96A5D109}" srcOrd="0" destOrd="0" presId="urn:microsoft.com/office/officeart/2005/8/layout/pyramid3"/>
    <dgm:cxn modelId="{CCD27D99-1AF2-4B06-9076-F8131D0CA283}" type="presOf" srcId="{22086038-6865-4B3C-B6C0-2A6EDEF3CF51}" destId="{D7DD0F59-19D6-48C8-86FF-76F14E1E9FF3}" srcOrd="1" destOrd="0" presId="urn:microsoft.com/office/officeart/2005/8/layout/pyramid3"/>
    <dgm:cxn modelId="{498D323D-AFEC-4184-B93B-228BC7C8ACE7}" srcId="{B3062252-05F4-4060-96F8-C8A04344FCAC}" destId="{CEBBD258-0F02-40CD-B5E2-0EB16921877B}" srcOrd="3" destOrd="0" parTransId="{DC7A1A32-D102-474F-9969-0A4366439CE8}" sibTransId="{26C93DF0-931E-40F8-8400-F1DFCC6E7F2A}"/>
    <dgm:cxn modelId="{409D458A-7638-49B4-B161-81BB532446D1}" srcId="{B3062252-05F4-4060-96F8-C8A04344FCAC}" destId="{22086038-6865-4B3C-B6C0-2A6EDEF3CF51}" srcOrd="2" destOrd="0" parTransId="{A06041AF-1173-47E3-A16B-E66B176B490E}" sibTransId="{A3FEF8CC-71B8-4843-BF82-A4024DAAEDAB}"/>
    <dgm:cxn modelId="{3F7CF725-72A4-4248-9B2E-8C00BB9CDAA2}" type="presOf" srcId="{3349849C-09EA-49CD-89AE-F781F766F652}" destId="{A40EBEA6-B553-4252-9AB6-6E7259B4BAA8}" srcOrd="1" destOrd="0" presId="urn:microsoft.com/office/officeart/2005/8/layout/pyramid3"/>
    <dgm:cxn modelId="{9CB15881-E748-4B18-8ABA-9CF5BB505967}" type="presOf" srcId="{CEBBD258-0F02-40CD-B5E2-0EB16921877B}" destId="{6AFDDF78-C3F1-45E9-B742-CAF489F80FC5}" srcOrd="1" destOrd="0" presId="urn:microsoft.com/office/officeart/2005/8/layout/pyramid3"/>
    <dgm:cxn modelId="{2F048050-CBF8-42AE-8DD9-457B047B1CD2}" type="presOf" srcId="{703E93AE-A505-4013-A0DE-4CCF4E010667}" destId="{4370C1A3-35FF-43FD-A691-819642B1E2C4}" srcOrd="1" destOrd="0" presId="urn:microsoft.com/office/officeart/2005/8/layout/pyramid3"/>
    <dgm:cxn modelId="{538D066B-BA65-4A20-AE05-685D89AA93C5}" type="presOf" srcId="{2A75CBD9-322E-41FB-AE3A-9FCF72605CD4}" destId="{96AA7790-3FFB-49A5-A3C2-5445E62ACF2B}" srcOrd="1" destOrd="0" presId="urn:microsoft.com/office/officeart/2005/8/layout/pyramid3"/>
    <dgm:cxn modelId="{30F1E929-788D-47D3-94DA-0A1B7571EC49}" type="presOf" srcId="{B3062252-05F4-4060-96F8-C8A04344FCAC}" destId="{F7F45901-39DB-4968-BBED-2DFA1171EE8C}" srcOrd="0" destOrd="0" presId="urn:microsoft.com/office/officeart/2005/8/layout/pyramid3"/>
    <dgm:cxn modelId="{C19F1BEB-DC94-4287-822B-270CD6EAE537}" srcId="{B3062252-05F4-4060-96F8-C8A04344FCAC}" destId="{3349849C-09EA-49CD-89AE-F781F766F652}" srcOrd="0" destOrd="0" parTransId="{38BABD8A-A599-4DBF-B6A6-5152B071F659}" sibTransId="{8CFD118C-596E-4C74-AC6A-D3B1DE3CD3E0}"/>
    <dgm:cxn modelId="{CFFF049A-B95C-4C44-9C8F-CCC85DE739DA}" type="presOf" srcId="{CEBBD258-0F02-40CD-B5E2-0EB16921877B}" destId="{85682BC0-2C8B-4578-924E-AE906E89E3E7}" srcOrd="0" destOrd="0" presId="urn:microsoft.com/office/officeart/2005/8/layout/pyramid3"/>
    <dgm:cxn modelId="{08A3CF87-D12E-4FC3-8525-6DB26C2EC308}" type="presOf" srcId="{703E93AE-A505-4013-A0DE-4CCF4E010667}" destId="{E757BE52-6073-4B63-BE07-2C175719C5E5}" srcOrd="0" destOrd="0" presId="urn:microsoft.com/office/officeart/2005/8/layout/pyramid3"/>
    <dgm:cxn modelId="{54617689-44C7-4112-8659-1E8A0AE24E77}" srcId="{B3062252-05F4-4060-96F8-C8A04344FCAC}" destId="{2A75CBD9-322E-41FB-AE3A-9FCF72605CD4}" srcOrd="4" destOrd="0" parTransId="{6AC9B477-8EC3-476E-8270-4530277D1274}" sibTransId="{E75DA6EC-33D7-45D0-B704-61661D682607}"/>
    <dgm:cxn modelId="{250FF07E-B11F-4A94-867F-166EB0ED3DBE}" type="presOf" srcId="{22086038-6865-4B3C-B6C0-2A6EDEF3CF51}" destId="{5AB48B75-4F14-4D8F-8F21-B1BDB0A24E80}" srcOrd="0" destOrd="0" presId="urn:microsoft.com/office/officeart/2005/8/layout/pyramid3"/>
    <dgm:cxn modelId="{46E6C017-2953-491D-B851-473E8096C750}" type="presOf" srcId="{2A75CBD9-322E-41FB-AE3A-9FCF72605CD4}" destId="{D58019F5-4A51-4F8F-9D91-1217DF20B979}" srcOrd="0" destOrd="0" presId="urn:microsoft.com/office/officeart/2005/8/layout/pyramid3"/>
    <dgm:cxn modelId="{7A43BA13-C4A0-444D-B887-28E36041E204}" srcId="{B3062252-05F4-4060-96F8-C8A04344FCAC}" destId="{703E93AE-A505-4013-A0DE-4CCF4E010667}" srcOrd="1" destOrd="0" parTransId="{82EE5A8D-599A-4410-B5C1-63BC70A6CE22}" sibTransId="{A25AAADD-7156-4B77-8D78-5F620434960D}"/>
    <dgm:cxn modelId="{B46574DC-ED40-4E75-966D-DF8833C86B94}" type="presParOf" srcId="{F7F45901-39DB-4968-BBED-2DFA1171EE8C}" destId="{45056574-6FCD-47EC-B9F1-D2267C901E17}" srcOrd="0" destOrd="0" presId="urn:microsoft.com/office/officeart/2005/8/layout/pyramid3"/>
    <dgm:cxn modelId="{41E8AC4A-FB34-4BF4-A726-656031B35E68}" type="presParOf" srcId="{45056574-6FCD-47EC-B9F1-D2267C901E17}" destId="{C3E3E0C5-F89A-46B4-A4D7-4AFC96A5D109}" srcOrd="0" destOrd="0" presId="urn:microsoft.com/office/officeart/2005/8/layout/pyramid3"/>
    <dgm:cxn modelId="{4B34D138-EB67-4613-BD2E-D050B303EDC7}" type="presParOf" srcId="{45056574-6FCD-47EC-B9F1-D2267C901E17}" destId="{A40EBEA6-B553-4252-9AB6-6E7259B4BAA8}" srcOrd="1" destOrd="0" presId="urn:microsoft.com/office/officeart/2005/8/layout/pyramid3"/>
    <dgm:cxn modelId="{7A4811A9-6EDC-4557-9311-F35F54FEF675}" type="presParOf" srcId="{F7F45901-39DB-4968-BBED-2DFA1171EE8C}" destId="{78008E81-7D6A-422F-BA3A-9582D9C51346}" srcOrd="1" destOrd="0" presId="urn:microsoft.com/office/officeart/2005/8/layout/pyramid3"/>
    <dgm:cxn modelId="{C88A1274-A2FC-4A5B-BCB4-C9D5FCD1E044}" type="presParOf" srcId="{78008E81-7D6A-422F-BA3A-9582D9C51346}" destId="{E757BE52-6073-4B63-BE07-2C175719C5E5}" srcOrd="0" destOrd="0" presId="urn:microsoft.com/office/officeart/2005/8/layout/pyramid3"/>
    <dgm:cxn modelId="{0EB5BFA2-F944-43D3-8153-BFD6B603408D}" type="presParOf" srcId="{78008E81-7D6A-422F-BA3A-9582D9C51346}" destId="{4370C1A3-35FF-43FD-A691-819642B1E2C4}" srcOrd="1" destOrd="0" presId="urn:microsoft.com/office/officeart/2005/8/layout/pyramid3"/>
    <dgm:cxn modelId="{20DF4F83-FE70-43EF-81AC-0FBB87257270}" type="presParOf" srcId="{F7F45901-39DB-4968-BBED-2DFA1171EE8C}" destId="{D62D997B-68A5-41BB-8F7D-66ADBC1EEB92}" srcOrd="2" destOrd="0" presId="urn:microsoft.com/office/officeart/2005/8/layout/pyramid3"/>
    <dgm:cxn modelId="{DC6F5525-E07E-4265-B754-7E6BBE9E9F84}" type="presParOf" srcId="{D62D997B-68A5-41BB-8F7D-66ADBC1EEB92}" destId="{5AB48B75-4F14-4D8F-8F21-B1BDB0A24E80}" srcOrd="0" destOrd="0" presId="urn:microsoft.com/office/officeart/2005/8/layout/pyramid3"/>
    <dgm:cxn modelId="{E9428422-32BB-4201-A386-B5024126F098}" type="presParOf" srcId="{D62D997B-68A5-41BB-8F7D-66ADBC1EEB92}" destId="{D7DD0F59-19D6-48C8-86FF-76F14E1E9FF3}" srcOrd="1" destOrd="0" presId="urn:microsoft.com/office/officeart/2005/8/layout/pyramid3"/>
    <dgm:cxn modelId="{FA2A18D3-CE36-4307-B740-7AD69EFBDD4C}" type="presParOf" srcId="{F7F45901-39DB-4968-BBED-2DFA1171EE8C}" destId="{CBC9B1B3-DA7D-44A5-8E14-1F2D283F346C}" srcOrd="3" destOrd="0" presId="urn:microsoft.com/office/officeart/2005/8/layout/pyramid3"/>
    <dgm:cxn modelId="{333E09FF-AF31-4CF2-96FD-EFA2660B3009}" type="presParOf" srcId="{CBC9B1B3-DA7D-44A5-8E14-1F2D283F346C}" destId="{85682BC0-2C8B-4578-924E-AE906E89E3E7}" srcOrd="0" destOrd="0" presId="urn:microsoft.com/office/officeart/2005/8/layout/pyramid3"/>
    <dgm:cxn modelId="{0B3C8F99-A9D2-4AB3-8797-4F2E3D1DFFA0}" type="presParOf" srcId="{CBC9B1B3-DA7D-44A5-8E14-1F2D283F346C}" destId="{6AFDDF78-C3F1-45E9-B742-CAF489F80FC5}" srcOrd="1" destOrd="0" presId="urn:microsoft.com/office/officeart/2005/8/layout/pyramid3"/>
    <dgm:cxn modelId="{37E67377-802B-4E40-BAED-6A0BEA43CCC6}" type="presParOf" srcId="{F7F45901-39DB-4968-BBED-2DFA1171EE8C}" destId="{C0B6FDD0-D506-4EA7-970E-7406293CB549}" srcOrd="4" destOrd="0" presId="urn:microsoft.com/office/officeart/2005/8/layout/pyramid3"/>
    <dgm:cxn modelId="{AEFBCBCA-3EA0-4F59-9AB1-C7D259418211}" type="presParOf" srcId="{C0B6FDD0-D506-4EA7-970E-7406293CB549}" destId="{D58019F5-4A51-4F8F-9D91-1217DF20B979}" srcOrd="0" destOrd="0" presId="urn:microsoft.com/office/officeart/2005/8/layout/pyramid3"/>
    <dgm:cxn modelId="{89F0F0B5-1341-4DB5-9114-415560EDFC99}" type="presParOf" srcId="{C0B6FDD0-D506-4EA7-970E-7406293CB549}" destId="{96AA7790-3FFB-49A5-A3C2-5445E62ACF2B}" srcOrd="1" destOrd="0" presId="urn:microsoft.com/office/officeart/2005/8/layout/pyramid3"/>
  </dgm:cxnLst>
  <dgm:bg>
    <a:noFill/>
  </dgm:bg>
  <dgm:whole>
    <a:ln w="9525"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E3E0C5-F89A-46B4-A4D7-4AFC96A5D109}">
      <dsp:nvSpPr>
        <dsp:cNvPr id="0" name=""/>
        <dsp:cNvSpPr/>
      </dsp:nvSpPr>
      <dsp:spPr>
        <a:xfrm rot="10800000">
          <a:off x="0" y="0"/>
          <a:ext cx="4428492" cy="543556"/>
        </a:xfrm>
        <a:prstGeom prst="trapezoid">
          <a:avLst>
            <a:gd name="adj" fmla="val 81472"/>
          </a:avLst>
        </a:prstGeom>
        <a:gradFill flip="none" rotWithShape="1">
          <a:gsLst>
            <a:gs pos="0">
              <a:srgbClr val="FF0000"/>
            </a:gs>
            <a:gs pos="41000">
              <a:schemeClr val="bg1"/>
            </a:gs>
            <a:gs pos="61000">
              <a:schemeClr val="bg1"/>
            </a:gs>
            <a:gs pos="100000">
              <a:srgbClr val="FF0000"/>
            </a:gs>
          </a:gsLst>
          <a:lin ang="16200000" scaled="1"/>
          <a:tileRect/>
        </a:gradFill>
        <a:ln w="25400" cap="flat" cmpd="sng" algn="ctr">
          <a:solidFill>
            <a:schemeClr val="tx1"/>
          </a:solidFill>
          <a:prstDash val="solid"/>
        </a:ln>
        <a:effectLst>
          <a:glow rad="101600">
            <a:srgbClr val="FF00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Fyziologické potřeby:</a:t>
          </a:r>
          <a:r>
            <a:rPr lang="cs-CZ" sz="1200" b="0" kern="1200" dirty="0" smtClean="0"/>
            <a:t> </a:t>
          </a:r>
          <a:r>
            <a:rPr lang="cs-CZ" sz="1200" kern="1200" dirty="0" smtClean="0"/>
            <a:t>dýchání, teplo, voda,  potraviny, přístřeší, spánek, ... </a:t>
          </a:r>
          <a:endParaRPr lang="en-US" sz="1200" b="1" kern="1200" dirty="0" smtClean="0"/>
        </a:p>
      </dsp:txBody>
      <dsp:txXfrm>
        <a:off x="774986" y="0"/>
        <a:ext cx="2878519" cy="543556"/>
      </dsp:txXfrm>
    </dsp:sp>
    <dsp:sp modelId="{E757BE52-6073-4B63-BE07-2C175719C5E5}">
      <dsp:nvSpPr>
        <dsp:cNvPr id="0" name=""/>
        <dsp:cNvSpPr/>
      </dsp:nvSpPr>
      <dsp:spPr>
        <a:xfrm rot="10800000">
          <a:off x="442849" y="538012"/>
          <a:ext cx="3542793" cy="543556"/>
        </a:xfrm>
        <a:prstGeom prst="trapezoid">
          <a:avLst>
            <a:gd name="adj" fmla="val 81472"/>
          </a:avLst>
        </a:prstGeom>
        <a:gradFill flip="none" rotWithShape="1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5400000" scaled="1"/>
          <a:tileRect/>
        </a:gradFill>
        <a:ln w="25400" cap="flat" cmpd="sng" algn="ctr">
          <a:solidFill>
            <a:schemeClr val="tx1"/>
          </a:solidFill>
          <a:prstDash val="solid"/>
        </a:ln>
        <a:effectLst>
          <a:glow rad="101600">
            <a:srgbClr val="FF00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Potřeba bezpečí, </a:t>
          </a:r>
          <a:r>
            <a:rPr lang="cs-CZ" sz="1200" kern="1200" dirty="0" smtClean="0"/>
            <a:t>jistoty, stálosti, pořádku, pravidel a mezí, …</a:t>
          </a:r>
          <a:endParaRPr lang="en-US" sz="1200" b="1" kern="1200" dirty="0" smtClean="0"/>
        </a:p>
      </dsp:txBody>
      <dsp:txXfrm>
        <a:off x="1062838" y="538012"/>
        <a:ext cx="2302815" cy="543556"/>
      </dsp:txXfrm>
    </dsp:sp>
    <dsp:sp modelId="{5AB48B75-4F14-4D8F-8F21-B1BDB0A24E80}">
      <dsp:nvSpPr>
        <dsp:cNvPr id="0" name=""/>
        <dsp:cNvSpPr/>
      </dsp:nvSpPr>
      <dsp:spPr>
        <a:xfrm rot="10800000">
          <a:off x="885698" y="1087113"/>
          <a:ext cx="2657095" cy="543556"/>
        </a:xfrm>
        <a:prstGeom prst="trapezoid">
          <a:avLst>
            <a:gd name="adj" fmla="val 81472"/>
          </a:avLst>
        </a:prstGeom>
        <a:gradFill flip="none" rotWithShape="0">
          <a:gsLst>
            <a:gs pos="0">
              <a:srgbClr val="FFC000"/>
            </a:gs>
            <a:gs pos="50000">
              <a:schemeClr val="bg1"/>
            </a:gs>
            <a:gs pos="100000">
              <a:srgbClr val="FFC000"/>
            </a:gs>
          </a:gsLst>
          <a:lin ang="16200000" scaled="1"/>
          <a:tileRect/>
        </a:gra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Potřeba sounáležitosti</a:t>
          </a:r>
          <a:endParaRPr lang="en-US" sz="1200" b="1" kern="1200" dirty="0" smtClean="0"/>
        </a:p>
      </dsp:txBody>
      <dsp:txXfrm>
        <a:off x="1350690" y="1087113"/>
        <a:ext cx="1727111" cy="543556"/>
      </dsp:txXfrm>
    </dsp:sp>
    <dsp:sp modelId="{85682BC0-2C8B-4578-924E-AE906E89E3E7}">
      <dsp:nvSpPr>
        <dsp:cNvPr id="0" name=""/>
        <dsp:cNvSpPr/>
      </dsp:nvSpPr>
      <dsp:spPr>
        <a:xfrm rot="10800000">
          <a:off x="1328547" y="1630670"/>
          <a:ext cx="1771396" cy="543556"/>
        </a:xfrm>
        <a:prstGeom prst="trapezoid">
          <a:avLst>
            <a:gd name="adj" fmla="val 81472"/>
          </a:avLst>
        </a:prstGeom>
        <a:gradFill flip="none"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16200000" scaled="1"/>
          <a:tileRect/>
        </a:gra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/>
            <a:t>Potřeba uznání</a:t>
          </a:r>
          <a:endParaRPr lang="en-US" sz="1200" b="1" kern="1200" dirty="0"/>
        </a:p>
      </dsp:txBody>
      <dsp:txXfrm>
        <a:off x="1638542" y="1630670"/>
        <a:ext cx="1151407" cy="543556"/>
      </dsp:txXfrm>
    </dsp:sp>
    <dsp:sp modelId="{D58019F5-4A51-4F8F-9D91-1217DF20B979}">
      <dsp:nvSpPr>
        <dsp:cNvPr id="0" name=""/>
        <dsp:cNvSpPr/>
      </dsp:nvSpPr>
      <dsp:spPr>
        <a:xfrm rot="10800000">
          <a:off x="1771396" y="2174227"/>
          <a:ext cx="885698" cy="543556"/>
        </a:xfrm>
        <a:prstGeom prst="trapezoid">
          <a:avLst>
            <a:gd name="adj" fmla="val 81472"/>
          </a:avLst>
        </a:prstGeom>
        <a:gradFill flip="none"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16200000" scaled="1"/>
          <a:tileRect/>
        </a:gra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noProof="0" dirty="0" smtClean="0"/>
            <a:t>Sebe-realizace</a:t>
          </a:r>
          <a:endParaRPr lang="en-US" sz="1200" b="1" kern="1200" dirty="0"/>
        </a:p>
      </dsp:txBody>
      <dsp:txXfrm>
        <a:off x="1771396" y="2174227"/>
        <a:ext cx="885698" cy="543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520413F-5AC5-41DD-8F87-D088B16F21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CCD24B4-A05D-46E6-90E2-6431C57E3A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A4CD2-C932-4C23-89DE-DE7B2525AB52}" type="slidenum">
              <a:rPr lang="cs-CZ"/>
              <a:pPr/>
              <a:t>30</a:t>
            </a:fld>
            <a:endParaRPr lang="cs-CZ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4184"/>
            <a:ext cx="4984962" cy="4467701"/>
          </a:xfrm>
        </p:spPr>
        <p:txBody>
          <a:bodyPr/>
          <a:lstStyle/>
          <a:p>
            <a:r>
              <a:rPr lang="fr-BE"/>
              <a:t>GoP report</a:t>
            </a:r>
          </a:p>
          <a:p>
            <a:r>
              <a:rPr lang="fr-BE"/>
              <a:t>ESRAB report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0957C-F03D-48B0-A321-7FD020833C35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21513" y="0"/>
            <a:ext cx="1943100" cy="6858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87450" y="0"/>
            <a:ext cx="5681663" cy="6858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450" y="0"/>
            <a:ext cx="7777163" cy="98107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05725" cy="5516562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87450" y="1341438"/>
            <a:ext cx="3776663" cy="551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6513" y="1341438"/>
            <a:ext cx="3776662" cy="551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341438"/>
            <a:ext cx="1042988" cy="5516562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2400" b="1">
              <a:latin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 rot="16200000">
            <a:off x="-1877347" y="3568386"/>
            <a:ext cx="4932549" cy="33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1400" b="0" i="1" dirty="0" smtClean="0">
                <a:solidFill>
                  <a:schemeClr val="bg1"/>
                </a:solidFill>
              </a:rPr>
              <a:t>Pilotní projekt s automatickým odlehčováním spotřeby</a:t>
            </a:r>
            <a:endParaRPr lang="cs-CZ" sz="1300" b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0" y="5867400"/>
            <a:ext cx="106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4B4950C4-A7BC-4923-9328-2F185D497219}" type="slidenum">
              <a:rPr lang="cs-CZ" sz="5400" b="1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Md BT" pitchFamily="34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cs-CZ" sz="5400" b="1">
              <a:solidFill>
                <a:srgbClr val="33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 Md BT" pitchFamily="34" charset="0"/>
            </a:endParaRPr>
          </a:p>
        </p:txBody>
      </p:sp>
      <p:pic>
        <p:nvPicPr>
          <p:cNvPr id="1029" name="Picture 12" descr="logo CP modré"/>
          <p:cNvPicPr>
            <a:picLocks noChangeAspect="1" noChangeArrowheads="1"/>
          </p:cNvPicPr>
          <p:nvPr/>
        </p:nvPicPr>
        <p:blipFill>
          <a:blip r:embed="rId14" cstate="print">
            <a:lum bright="90000" contrast="-76000"/>
          </a:blip>
          <a:srcRect/>
          <a:stretch>
            <a:fillRect/>
          </a:stretch>
        </p:blipFill>
        <p:spPr bwMode="auto">
          <a:xfrm>
            <a:off x="1042988" y="0"/>
            <a:ext cx="8101012" cy="6884988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341438"/>
            <a:ext cx="770572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Název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1"/>
            <a:endParaRPr lang="cs-CZ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77771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Název</a:t>
            </a:r>
          </a:p>
        </p:txBody>
      </p:sp>
      <p:pic>
        <p:nvPicPr>
          <p:cNvPr id="2" name="Picture 15" descr="logo_velké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0429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ransition>
    <p:pull dir="r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har char="•"/>
        <a:defRPr sz="24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Font typeface="Arial Narrow" pitchFamily="34" charset="0"/>
        <a:buChar char="―"/>
        <a:defRPr sz="20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Times New Roman" pitchFamily="18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8E3B5-AD73-4A71-96CE-33A85035B7BB}" type="datetimeFigureOut">
              <a:rPr lang="cs-CZ" smtClean="0"/>
              <a:pPr/>
              <a:t>16.4.2012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DD7E-E339-4853-A63B-B5F68A24ADF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79612" y="4401108"/>
            <a:ext cx="7848872" cy="2232025"/>
          </a:xfrm>
        </p:spPr>
        <p:txBody>
          <a:bodyPr/>
          <a:lstStyle/>
          <a:p>
            <a:pPr eaLnBrk="1" hangingPunct="1">
              <a:defRPr/>
            </a:pPr>
            <a:r>
              <a:rPr lang="cs-CZ" i="1" dirty="0" smtClean="0"/>
              <a:t>Ing. Ivan Beneš, </a:t>
            </a:r>
            <a:r>
              <a:rPr lang="cs-CZ" i="1" dirty="0" err="1" smtClean="0"/>
              <a:t>CityPlan</a:t>
            </a:r>
            <a:r>
              <a:rPr lang="cs-CZ" i="1" dirty="0" smtClean="0"/>
              <a:t> spol. s r.o.</a:t>
            </a:r>
          </a:p>
          <a:p>
            <a:pPr eaLnBrk="1" hangingPunct="1">
              <a:defRPr/>
            </a:pPr>
            <a:r>
              <a:rPr lang="cs-CZ" i="1" dirty="0" smtClean="0"/>
              <a:t>„</a:t>
            </a:r>
            <a:r>
              <a:rPr lang="cs-CZ" i="1" dirty="0" err="1" smtClean="0"/>
              <a:t>Smart</a:t>
            </a:r>
            <a:r>
              <a:rPr lang="cs-CZ" i="1" dirty="0" smtClean="0"/>
              <a:t> technologie – vize, očekávání, realita</a:t>
            </a:r>
            <a:endParaRPr lang="cs-CZ" i="1" dirty="0" smtClean="0"/>
          </a:p>
          <a:p>
            <a:pPr eaLnBrk="1" hangingPunct="1">
              <a:defRPr/>
            </a:pPr>
            <a:r>
              <a:rPr lang="cs-CZ" i="1" dirty="0" smtClean="0"/>
              <a:t>Konference ČEZ Měření </a:t>
            </a:r>
          </a:p>
          <a:p>
            <a:pPr eaLnBrk="1" hangingPunct="1">
              <a:defRPr/>
            </a:pPr>
            <a:r>
              <a:rPr lang="cs-CZ" i="1" dirty="0" smtClean="0"/>
              <a:t>Špindlerův Mlýn, 18.4.2012</a:t>
            </a:r>
            <a:endParaRPr lang="cs-CZ" i="1" dirty="0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79612" y="2103438"/>
            <a:ext cx="8028384" cy="1470025"/>
          </a:xfrm>
        </p:spPr>
        <p:txBody>
          <a:bodyPr/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cs-CZ" sz="4000" i="1" dirty="0" smtClean="0"/>
              <a:t>Pilotní projekt </a:t>
            </a:r>
            <a:r>
              <a:rPr lang="cs-CZ" sz="4000" i="1" dirty="0" smtClean="0"/>
              <a:t>s automatickým odlehčováním spotřeby realitou</a:t>
            </a:r>
            <a:br>
              <a:rPr lang="cs-CZ" sz="4000" i="1" dirty="0" smtClean="0"/>
            </a:br>
            <a:r>
              <a:rPr lang="cs-CZ" sz="4000" i="1" dirty="0" smtClean="0"/>
              <a:t>(RESPO)</a:t>
            </a:r>
            <a:r>
              <a:rPr lang="cs-CZ" sz="4000" i="1" dirty="0" smtClean="0"/>
              <a:t/>
            </a:r>
            <a:br>
              <a:rPr lang="cs-CZ" sz="4000" i="1" dirty="0" smtClean="0"/>
            </a:br>
            <a:r>
              <a:rPr lang="cs-CZ" sz="1600" b="0" i="1" dirty="0" smtClean="0">
                <a:solidFill>
                  <a:schemeClr val="accent2">
                    <a:lumMod val="75000"/>
                  </a:schemeClr>
                </a:solidFill>
              </a:rPr>
              <a:t>(Představený projekt byl realizován za finanční podpory z prostředků státního rozpočtu prostřednictvím Ministerstva průmyslu a obchodu v rámci programu „Trvalá prosperita“ pod číslem </a:t>
            </a:r>
            <a:r>
              <a:rPr lang="cs-CZ" sz="1600" b="0" dirty="0" smtClean="0">
                <a:solidFill>
                  <a:schemeClr val="accent2">
                    <a:lumMod val="75000"/>
                  </a:schemeClr>
                </a:solidFill>
              </a:rPr>
              <a:t>2A-1TP1/065 </a:t>
            </a:r>
            <a:r>
              <a:rPr lang="cs-CZ" sz="1600" b="0" i="1" dirty="0" smtClean="0"/>
              <a:t>Zvýšení odolnosti distribuční soustavy proti důsledkům dlouhodobého výpadku přenosové soustavy ČR s cílem zvýšení bezpečnosti obyvatel </a:t>
            </a:r>
            <a:r>
              <a:rPr lang="cs-CZ" sz="1600" b="0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cs-CZ" sz="1600" i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Společenské hledisko – pohled na území a jeho objekty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sz="2400" dirty="0" smtClean="0">
                <a:solidFill>
                  <a:srgbClr val="003399"/>
                </a:solidFill>
              </a:rPr>
              <a:t>	</a:t>
            </a:r>
          </a:p>
          <a:p>
            <a:pPr>
              <a:buFontTx/>
              <a:buNone/>
            </a:pPr>
            <a:r>
              <a:rPr lang="cs-CZ" sz="2400" dirty="0" smtClean="0">
                <a:solidFill>
                  <a:srgbClr val="003399"/>
                </a:solidFill>
              </a:rPr>
              <a:t>	 Výstup hodnocení společenského hlediska:</a:t>
            </a:r>
          </a:p>
          <a:p>
            <a:pPr lvl="1">
              <a:buFontTx/>
              <a:buNone/>
            </a:pPr>
            <a:r>
              <a:rPr lang="cs-CZ" sz="2400" dirty="0" smtClean="0">
                <a:solidFill>
                  <a:srgbClr val="003399"/>
                </a:solidFill>
              </a:rPr>
              <a:t>Rozdělení OBT KI zájmového území do tří kategorií</a:t>
            </a:r>
          </a:p>
          <a:p>
            <a:pPr lvl="1">
              <a:lnSpc>
                <a:spcPct val="170000"/>
              </a:lnSpc>
            </a:pPr>
            <a:r>
              <a:rPr lang="cs-CZ" sz="2400" b="1" dirty="0" smtClean="0">
                <a:solidFill>
                  <a:srgbClr val="FF0000"/>
                </a:solidFill>
              </a:rPr>
              <a:t>I.   Klíčové (existenční, nosné) </a:t>
            </a:r>
          </a:p>
          <a:p>
            <a:pPr lvl="1">
              <a:lnSpc>
                <a:spcPct val="170000"/>
              </a:lnSpc>
            </a:pPr>
            <a:r>
              <a:rPr lang="cs-CZ" sz="2400" b="1" dirty="0" smtClean="0">
                <a:solidFill>
                  <a:srgbClr val="FF9900"/>
                </a:solidFill>
              </a:rPr>
              <a:t>II.  Důležité (podpůrné)</a:t>
            </a:r>
          </a:p>
          <a:p>
            <a:pPr lvl="1">
              <a:lnSpc>
                <a:spcPct val="170000"/>
              </a:lnSpc>
            </a:pPr>
            <a:r>
              <a:rPr lang="cs-CZ" sz="2400" b="1" dirty="0" smtClean="0">
                <a:solidFill>
                  <a:srgbClr val="00B050"/>
                </a:solidFill>
              </a:rPr>
              <a:t>III. </a:t>
            </a:r>
            <a:r>
              <a:rPr lang="cs-CZ" b="1" dirty="0" smtClean="0">
                <a:solidFill>
                  <a:srgbClr val="00B050"/>
                </a:solidFill>
              </a:rPr>
              <a:t>Ostatní (doplňující, akceptovatelné)</a:t>
            </a:r>
          </a:p>
        </p:txBody>
      </p:sp>
      <p:pic>
        <p:nvPicPr>
          <p:cNvPr id="6" name="Obrázek 5" descr="Semafo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8244" y="2924944"/>
            <a:ext cx="1490248" cy="2286407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Analyzátor – Seznamy OBT KI, určení priorit</a:t>
            </a:r>
            <a:b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Vyjádření společného obrazu situace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016335"/>
            <a:ext cx="7621587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387" y="2627312"/>
            <a:ext cx="3884613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Skupina 15"/>
          <p:cNvGrpSpPr/>
          <p:nvPr/>
        </p:nvGrpSpPr>
        <p:grpSpPr>
          <a:xfrm>
            <a:off x="1187624" y="4653136"/>
            <a:ext cx="2556284" cy="1440160"/>
            <a:chOff x="1187624" y="4653136"/>
            <a:chExt cx="2556284" cy="1440160"/>
          </a:xfrm>
        </p:grpSpPr>
        <p:sp>
          <p:nvSpPr>
            <p:cNvPr id="8" name="Obdélník 7"/>
            <p:cNvSpPr/>
            <p:nvPr/>
          </p:nvSpPr>
          <p:spPr bwMode="auto">
            <a:xfrm>
              <a:off x="1295636" y="4869160"/>
              <a:ext cx="828092" cy="21602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1295636" y="5157192"/>
              <a:ext cx="828092" cy="216024"/>
            </a:xfrm>
            <a:prstGeom prst="rect">
              <a:avLst/>
            </a:prstGeom>
            <a:solidFill>
              <a:srgbClr val="FF99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1295636" y="5481228"/>
              <a:ext cx="828092" cy="21602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1295636" y="5805264"/>
              <a:ext cx="828092" cy="216024"/>
            </a:xfrm>
            <a:prstGeom prst="rect">
              <a:avLst/>
            </a:prstGeom>
            <a:solidFill>
              <a:srgbClr val="66FF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bdélník 11"/>
            <p:cNvSpPr/>
            <p:nvPr/>
          </p:nvSpPr>
          <p:spPr bwMode="auto">
            <a:xfrm>
              <a:off x="1187624" y="4653136"/>
              <a:ext cx="2556284" cy="1800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Omezení nedůležité spotřeby:</a:t>
              </a: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2102875" y="4748248"/>
              <a:ext cx="1208985" cy="1345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velké</a:t>
              </a:r>
            </a:p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střední</a:t>
              </a:r>
            </a:p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malé</a:t>
              </a:r>
            </a:p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dirty="0" smtClean="0"/>
                <a:t>b</a:t>
              </a:r>
              <a:r>
                <a:rPr kumimoji="0" lang="cs-CZ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ez omezení</a:t>
              </a:r>
            </a:p>
          </p:txBody>
        </p:sp>
      </p:grp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Šipka doprava 30"/>
          <p:cNvSpPr/>
          <p:nvPr/>
        </p:nvSpPr>
        <p:spPr bwMode="auto">
          <a:xfrm>
            <a:off x="6876256" y="1988840"/>
            <a:ext cx="360040" cy="25202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hnutá šipka 19"/>
          <p:cNvSpPr/>
          <p:nvPr/>
        </p:nvSpPr>
        <p:spPr bwMode="auto">
          <a:xfrm rot="16200000">
            <a:off x="3149842" y="2136047"/>
            <a:ext cx="1044116" cy="4032448"/>
          </a:xfrm>
          <a:prstGeom prst="bentArrow">
            <a:avLst>
              <a:gd name="adj1" fmla="val 17240"/>
              <a:gd name="adj2" fmla="val 16351"/>
              <a:gd name="adj3" fmla="val 14857"/>
              <a:gd name="adj4" fmla="val 7908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cs-CZ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/>
              <a:t>(2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° DSM KI)</a:t>
            </a:r>
          </a:p>
        </p:txBody>
      </p:sp>
      <p:sp>
        <p:nvSpPr>
          <p:cNvPr id="21" name="Šipka dolů 20"/>
          <p:cNvSpPr/>
          <p:nvPr/>
        </p:nvSpPr>
        <p:spPr bwMode="auto">
          <a:xfrm rot="4724984">
            <a:off x="3920512" y="3313226"/>
            <a:ext cx="432048" cy="3371707"/>
          </a:xfrm>
          <a:prstGeom prst="downArrow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/>
              <a:t>1° DSM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Šipka dolů 15"/>
          <p:cNvSpPr/>
          <p:nvPr/>
        </p:nvSpPr>
        <p:spPr bwMode="auto">
          <a:xfrm rot="10800000">
            <a:off x="6336196" y="2478085"/>
            <a:ext cx="432048" cy="1656184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/>
              <a:t>vyrozumění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Šipka dolů 14"/>
          <p:cNvSpPr/>
          <p:nvPr/>
        </p:nvSpPr>
        <p:spPr bwMode="auto">
          <a:xfrm>
            <a:off x="5760132" y="2442081"/>
            <a:ext cx="432048" cy="1656184"/>
          </a:xfrm>
          <a:prstGeom prst="down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/>
              <a:t>s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tanovení priorit</a:t>
            </a:r>
          </a:p>
        </p:txBody>
      </p:sp>
      <p:sp>
        <p:nvSpPr>
          <p:cNvPr id="12" name="Šipka doprava 11"/>
          <p:cNvSpPr/>
          <p:nvPr/>
        </p:nvSpPr>
        <p:spPr bwMode="auto">
          <a:xfrm rot="-19380000">
            <a:off x="4142840" y="3654240"/>
            <a:ext cx="1620180" cy="432048"/>
          </a:xfrm>
          <a:prstGeom prst="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tabulky zatížení</a:t>
            </a:r>
          </a:p>
        </p:txBody>
      </p:sp>
      <p:sp>
        <p:nvSpPr>
          <p:cNvPr id="7" name="Šipka doprava 6"/>
          <p:cNvSpPr/>
          <p:nvPr/>
        </p:nvSpPr>
        <p:spPr bwMode="auto">
          <a:xfrm rot="19392105">
            <a:off x="4107940" y="2488238"/>
            <a:ext cx="1620180" cy="432048"/>
          </a:xfrm>
          <a:prstGeom prst="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analyzátor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Zajištění </a:t>
            </a:r>
            <a:r>
              <a:rPr lang="cs-CZ" dirty="0" err="1" smtClean="0"/>
              <a:t>interoperability</a:t>
            </a:r>
            <a:r>
              <a:rPr lang="cs-CZ" dirty="0" smtClean="0"/>
              <a:t> v RESPO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23628" y="2891549"/>
            <a:ext cx="12241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Objekty kritické infrastruktury</a:t>
            </a:r>
            <a:endParaRPr lang="cs-CZ" dirty="0"/>
          </a:p>
        </p:txBody>
      </p:sp>
      <p:pic>
        <p:nvPicPr>
          <p:cNvPr id="4" name="Obrázek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2882" y="2730113"/>
            <a:ext cx="1673094" cy="1080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Šipka doprava 4"/>
          <p:cNvSpPr/>
          <p:nvPr/>
        </p:nvSpPr>
        <p:spPr bwMode="auto">
          <a:xfrm>
            <a:off x="2447764" y="3162161"/>
            <a:ext cx="216024" cy="252028"/>
          </a:xfrm>
          <a:prstGeom prst="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63788" y="1991449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Typové denní diagramy zatížení KI jednotlivě a </a:t>
            </a:r>
            <a:r>
              <a:rPr lang="cs-CZ" dirty="0" smtClean="0">
                <a:sym typeface="Symbol"/>
              </a:rPr>
              <a:t>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652120" y="1722001"/>
            <a:ext cx="12241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Orgány krizového řízení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52120" y="4115685"/>
            <a:ext cx="12241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Technický dispečink </a:t>
            </a:r>
          </a:p>
          <a:p>
            <a:r>
              <a:rPr lang="cs-CZ" dirty="0" smtClean="0"/>
              <a:t>DS</a:t>
            </a:r>
            <a:endParaRPr lang="cs-CZ" dirty="0"/>
          </a:p>
        </p:txBody>
      </p:sp>
      <p:sp>
        <p:nvSpPr>
          <p:cNvPr id="17" name="Ohnutá šipka 16"/>
          <p:cNvSpPr/>
          <p:nvPr/>
        </p:nvSpPr>
        <p:spPr bwMode="auto">
          <a:xfrm>
            <a:off x="1691680" y="1628800"/>
            <a:ext cx="3924436" cy="1260140"/>
          </a:xfrm>
          <a:prstGeom prst="bentArrow">
            <a:avLst>
              <a:gd name="adj1" fmla="val 17240"/>
              <a:gd name="adj2" fmla="val 16351"/>
              <a:gd name="adj3" fmla="val 14857"/>
              <a:gd name="adj4" fmla="val 7908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0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vyrozumění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223628" y="4871769"/>
            <a:ext cx="12241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Ostatní odběratelé elektřiny</a:t>
            </a:r>
            <a:endParaRPr lang="cs-CZ" dirty="0"/>
          </a:p>
        </p:txBody>
      </p:sp>
      <p:sp>
        <p:nvSpPr>
          <p:cNvPr id="22" name="Šipka doprava 21"/>
          <p:cNvSpPr/>
          <p:nvPr/>
        </p:nvSpPr>
        <p:spPr bwMode="auto">
          <a:xfrm>
            <a:off x="3995936" y="5358405"/>
            <a:ext cx="360040" cy="180020"/>
          </a:xfrm>
          <a:prstGeom prst="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Šipka doprava 22"/>
          <p:cNvSpPr/>
          <p:nvPr/>
        </p:nvSpPr>
        <p:spPr bwMode="auto">
          <a:xfrm>
            <a:off x="3995936" y="5682441"/>
            <a:ext cx="360040" cy="18002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Šipka doprava 23"/>
          <p:cNvSpPr/>
          <p:nvPr/>
        </p:nvSpPr>
        <p:spPr bwMode="auto">
          <a:xfrm>
            <a:off x="3995936" y="6006477"/>
            <a:ext cx="360040" cy="180020"/>
          </a:xfrm>
          <a:prstGeom prst="rightArrow">
            <a:avLst/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Šipka doprava 24"/>
          <p:cNvSpPr/>
          <p:nvPr/>
        </p:nvSpPr>
        <p:spPr bwMode="auto">
          <a:xfrm>
            <a:off x="3995936" y="6330513"/>
            <a:ext cx="360040" cy="1800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391980" y="5250393"/>
            <a:ext cx="47520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dirty="0" smtClean="0"/>
              <a:t>Preventivní analýzy a příprava provozu DS</a:t>
            </a:r>
          </a:p>
          <a:p>
            <a:pPr algn="l">
              <a:lnSpc>
                <a:spcPct val="150000"/>
              </a:lnSpc>
            </a:pPr>
            <a:r>
              <a:rPr lang="cs-CZ" dirty="0" smtClean="0"/>
              <a:t>Informace o aktivaci KOP a stavu KI (automaticky)</a:t>
            </a:r>
          </a:p>
          <a:p>
            <a:pPr algn="l">
              <a:lnSpc>
                <a:spcPct val="150000"/>
              </a:lnSpc>
            </a:pPr>
            <a:r>
              <a:rPr lang="cs-CZ" dirty="0" smtClean="0"/>
              <a:t>Omezení spotřeby nedůležitých objektů (automaticky)</a:t>
            </a:r>
          </a:p>
          <a:p>
            <a:pPr algn="l">
              <a:lnSpc>
                <a:spcPct val="150000"/>
              </a:lnSpc>
            </a:pPr>
            <a:r>
              <a:rPr lang="cs-CZ" dirty="0" smtClean="0"/>
              <a:t>Případně i omezení spotřeby objektů KI podle priorit  (automaticky)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308304" y="4113076"/>
            <a:ext cx="12241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Zdroj (</a:t>
            </a:r>
            <a:r>
              <a:rPr lang="cs-CZ" dirty="0" err="1" smtClean="0"/>
              <a:t>Tp</a:t>
            </a:r>
            <a:r>
              <a:rPr lang="cs-CZ" dirty="0" smtClean="0"/>
              <a:t>) ostrovního provozu</a:t>
            </a:r>
            <a:endParaRPr lang="cs-CZ" dirty="0"/>
          </a:p>
        </p:txBody>
      </p:sp>
      <p:sp>
        <p:nvSpPr>
          <p:cNvPr id="28" name="Obousměrná vodorovná šipka 27"/>
          <p:cNvSpPr/>
          <p:nvPr/>
        </p:nvSpPr>
        <p:spPr bwMode="auto">
          <a:xfrm>
            <a:off x="6876256" y="4185084"/>
            <a:ext cx="432048" cy="252028"/>
          </a:xfrm>
          <a:prstGeom prst="left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236296" y="1700808"/>
            <a:ext cx="12241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Společný obraz situace</a:t>
            </a:r>
            <a:endParaRPr lang="cs-CZ" dirty="0"/>
          </a:p>
        </p:txBody>
      </p:sp>
      <p:sp>
        <p:nvSpPr>
          <p:cNvPr id="32" name="Obousměrná vodorovná šipka 31"/>
          <p:cNvSpPr/>
          <p:nvPr/>
        </p:nvSpPr>
        <p:spPr bwMode="auto">
          <a:xfrm>
            <a:off x="6876256" y="4473116"/>
            <a:ext cx="432048" cy="252028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089720" y="1447626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3537520" y="2247726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rot="6596543">
            <a:off x="3537520" y="2254076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3385120" y="2362026"/>
            <a:ext cx="228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975920" y="1523826"/>
            <a:ext cx="2590800" cy="9410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b="1" dirty="0">
                <a:solidFill>
                  <a:srgbClr val="C00000"/>
                </a:solidFill>
              </a:rPr>
              <a:t>Rozpadová automatika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dirty="0"/>
              <a:t>frekvenční ochrana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dirty="0"/>
              <a:t>napěťová ochrana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dirty="0" err="1"/>
              <a:t>nadproudá</a:t>
            </a:r>
            <a:r>
              <a:rPr lang="cs-CZ" dirty="0"/>
              <a:t> směrová </a:t>
            </a:r>
            <a:r>
              <a:rPr lang="cs-CZ" dirty="0" err="1"/>
              <a:t>ochr</a:t>
            </a:r>
            <a:r>
              <a:rPr lang="cs-CZ" dirty="0"/>
              <a:t>.</a:t>
            </a:r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3537520" y="18286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3613720" y="1447626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3766120" y="16762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3689920" y="19048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H="1">
            <a:off x="3613720" y="17524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2089720" y="1142826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110 kV</a:t>
            </a: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5982270" y="3244676"/>
            <a:ext cx="2590800" cy="8764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b="1" dirty="0">
                <a:solidFill>
                  <a:srgbClr val="C00000"/>
                </a:solidFill>
              </a:rPr>
              <a:t>Centrální řídící jednotka KOP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dirty="0">
                <a:solidFill>
                  <a:srgbClr val="C00000"/>
                </a:solidFill>
              </a:rPr>
              <a:t>+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b="1" dirty="0">
                <a:solidFill>
                  <a:srgbClr val="C00000"/>
                </a:solidFill>
              </a:rPr>
              <a:t>Bilanční automatika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3918520" y="1523826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U, f, df/dt, I, dI/dt, du/dt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946720" y="5638626"/>
            <a:ext cx="2209800" cy="7171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b="1" dirty="0">
                <a:solidFill>
                  <a:schemeClr val="accent2"/>
                </a:solidFill>
              </a:rPr>
              <a:t>Řídící systém gen.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dirty="0">
                <a:solidFill>
                  <a:schemeClr val="accent2"/>
                </a:solidFill>
              </a:rPr>
              <a:t>+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b="1" dirty="0">
                <a:solidFill>
                  <a:srgbClr val="C00000"/>
                </a:solidFill>
              </a:rPr>
              <a:t>Regulátor OP</a:t>
            </a: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 flipH="1">
            <a:off x="1861120" y="4419426"/>
            <a:ext cx="365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4070920" y="48385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rot="6596543">
            <a:off x="4070920" y="48448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3918520" y="495282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4070920" y="45718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4223320" y="46480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>
            <a:off x="4147120" y="4724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4147120" y="51052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4528120" y="48385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rot="6596543">
            <a:off x="4528120" y="48448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>
            <a:off x="4375720" y="495282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4528120" y="45718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>
            <a:off x="4680520" y="46480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>
            <a:off x="4604320" y="4724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>
            <a:off x="4604320" y="51052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>
            <a:off x="5290120" y="48385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 rot="6596543">
            <a:off x="5290120" y="48448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>
            <a:off x="5137720" y="495282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09" name="Oval 37"/>
          <p:cNvSpPr>
            <a:spLocks noChangeArrowheads="1"/>
          </p:cNvSpPr>
          <p:nvPr/>
        </p:nvSpPr>
        <p:spPr bwMode="auto">
          <a:xfrm>
            <a:off x="5290120" y="45718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10" name="Line 38"/>
          <p:cNvSpPr>
            <a:spLocks noChangeShapeType="1"/>
          </p:cNvSpPr>
          <p:nvPr/>
        </p:nvSpPr>
        <p:spPr bwMode="auto">
          <a:xfrm>
            <a:off x="5442520" y="46480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1" name="Line 39"/>
          <p:cNvSpPr>
            <a:spLocks noChangeShapeType="1"/>
          </p:cNvSpPr>
          <p:nvPr/>
        </p:nvSpPr>
        <p:spPr bwMode="auto">
          <a:xfrm>
            <a:off x="5366320" y="47242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2" name="Line 40"/>
          <p:cNvSpPr>
            <a:spLocks noChangeShapeType="1"/>
          </p:cNvSpPr>
          <p:nvPr/>
        </p:nvSpPr>
        <p:spPr bwMode="auto">
          <a:xfrm>
            <a:off x="5366320" y="51052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3" name="Line 41"/>
          <p:cNvSpPr>
            <a:spLocks noChangeShapeType="1"/>
          </p:cNvSpPr>
          <p:nvPr/>
        </p:nvSpPr>
        <p:spPr bwMode="auto">
          <a:xfrm flipV="1">
            <a:off x="4147120" y="44194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4" name="Line 42"/>
          <p:cNvSpPr>
            <a:spLocks noChangeShapeType="1"/>
          </p:cNvSpPr>
          <p:nvPr/>
        </p:nvSpPr>
        <p:spPr bwMode="auto">
          <a:xfrm flipV="1">
            <a:off x="4604320" y="44194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5" name="Line 43"/>
          <p:cNvSpPr>
            <a:spLocks noChangeShapeType="1"/>
          </p:cNvSpPr>
          <p:nvPr/>
        </p:nvSpPr>
        <p:spPr bwMode="auto">
          <a:xfrm flipV="1">
            <a:off x="5366320" y="44067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6" name="Line 44"/>
          <p:cNvSpPr>
            <a:spLocks noChangeShapeType="1"/>
          </p:cNvSpPr>
          <p:nvPr/>
        </p:nvSpPr>
        <p:spPr bwMode="auto">
          <a:xfrm>
            <a:off x="4223320" y="60577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7" name="Line 45"/>
          <p:cNvSpPr>
            <a:spLocks noChangeShapeType="1"/>
          </p:cNvSpPr>
          <p:nvPr/>
        </p:nvSpPr>
        <p:spPr bwMode="auto">
          <a:xfrm rot="6596543">
            <a:off x="4223320" y="60640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8" name="Line 46"/>
          <p:cNvSpPr>
            <a:spLocks noChangeShapeType="1"/>
          </p:cNvSpPr>
          <p:nvPr/>
        </p:nvSpPr>
        <p:spPr bwMode="auto">
          <a:xfrm>
            <a:off x="4070920" y="617202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19" name="Oval 47"/>
          <p:cNvSpPr>
            <a:spLocks noChangeArrowheads="1"/>
          </p:cNvSpPr>
          <p:nvPr/>
        </p:nvSpPr>
        <p:spPr bwMode="auto">
          <a:xfrm>
            <a:off x="4223320" y="57910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20" name="Line 48"/>
          <p:cNvSpPr>
            <a:spLocks noChangeShapeType="1"/>
          </p:cNvSpPr>
          <p:nvPr/>
        </p:nvSpPr>
        <p:spPr bwMode="auto">
          <a:xfrm>
            <a:off x="4375720" y="58672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1" name="Line 49"/>
          <p:cNvSpPr>
            <a:spLocks noChangeShapeType="1"/>
          </p:cNvSpPr>
          <p:nvPr/>
        </p:nvSpPr>
        <p:spPr bwMode="auto">
          <a:xfrm>
            <a:off x="4299520" y="59434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2" name="Line 50"/>
          <p:cNvSpPr>
            <a:spLocks noChangeShapeType="1"/>
          </p:cNvSpPr>
          <p:nvPr/>
        </p:nvSpPr>
        <p:spPr bwMode="auto">
          <a:xfrm>
            <a:off x="4299520" y="63244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3" name="Line 51"/>
          <p:cNvSpPr>
            <a:spLocks noChangeShapeType="1"/>
          </p:cNvSpPr>
          <p:nvPr/>
        </p:nvSpPr>
        <p:spPr bwMode="auto">
          <a:xfrm>
            <a:off x="4680520" y="60577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4" name="Line 52"/>
          <p:cNvSpPr>
            <a:spLocks noChangeShapeType="1"/>
          </p:cNvSpPr>
          <p:nvPr/>
        </p:nvSpPr>
        <p:spPr bwMode="auto">
          <a:xfrm rot="6596543">
            <a:off x="4680520" y="60640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5" name="Line 53"/>
          <p:cNvSpPr>
            <a:spLocks noChangeShapeType="1"/>
          </p:cNvSpPr>
          <p:nvPr/>
        </p:nvSpPr>
        <p:spPr bwMode="auto">
          <a:xfrm>
            <a:off x="4528120" y="617202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4680520" y="57910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27" name="Line 55"/>
          <p:cNvSpPr>
            <a:spLocks noChangeShapeType="1"/>
          </p:cNvSpPr>
          <p:nvPr/>
        </p:nvSpPr>
        <p:spPr bwMode="auto">
          <a:xfrm>
            <a:off x="4832920" y="58672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8" name="Line 56"/>
          <p:cNvSpPr>
            <a:spLocks noChangeShapeType="1"/>
          </p:cNvSpPr>
          <p:nvPr/>
        </p:nvSpPr>
        <p:spPr bwMode="auto">
          <a:xfrm>
            <a:off x="4756720" y="59434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29" name="Line 57"/>
          <p:cNvSpPr>
            <a:spLocks noChangeShapeType="1"/>
          </p:cNvSpPr>
          <p:nvPr/>
        </p:nvSpPr>
        <p:spPr bwMode="auto">
          <a:xfrm>
            <a:off x="4756720" y="63244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0" name="Line 58"/>
          <p:cNvSpPr>
            <a:spLocks noChangeShapeType="1"/>
          </p:cNvSpPr>
          <p:nvPr/>
        </p:nvSpPr>
        <p:spPr bwMode="auto">
          <a:xfrm>
            <a:off x="5442520" y="60577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1" name="Line 59"/>
          <p:cNvSpPr>
            <a:spLocks noChangeShapeType="1"/>
          </p:cNvSpPr>
          <p:nvPr/>
        </p:nvSpPr>
        <p:spPr bwMode="auto">
          <a:xfrm rot="6596543">
            <a:off x="5442520" y="60640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2" name="Line 60"/>
          <p:cNvSpPr>
            <a:spLocks noChangeShapeType="1"/>
          </p:cNvSpPr>
          <p:nvPr/>
        </p:nvSpPr>
        <p:spPr bwMode="auto">
          <a:xfrm>
            <a:off x="5290120" y="617202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3" name="Oval 61"/>
          <p:cNvSpPr>
            <a:spLocks noChangeArrowheads="1"/>
          </p:cNvSpPr>
          <p:nvPr/>
        </p:nvSpPr>
        <p:spPr bwMode="auto">
          <a:xfrm>
            <a:off x="5442520" y="57910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34" name="Line 62"/>
          <p:cNvSpPr>
            <a:spLocks noChangeShapeType="1"/>
          </p:cNvSpPr>
          <p:nvPr/>
        </p:nvSpPr>
        <p:spPr bwMode="auto">
          <a:xfrm>
            <a:off x="5594920" y="58672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5" name="Line 63"/>
          <p:cNvSpPr>
            <a:spLocks noChangeShapeType="1"/>
          </p:cNvSpPr>
          <p:nvPr/>
        </p:nvSpPr>
        <p:spPr bwMode="auto">
          <a:xfrm>
            <a:off x="5518720" y="59434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6" name="Line 64"/>
          <p:cNvSpPr>
            <a:spLocks noChangeShapeType="1"/>
          </p:cNvSpPr>
          <p:nvPr/>
        </p:nvSpPr>
        <p:spPr bwMode="auto">
          <a:xfrm>
            <a:off x="5518720" y="63244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7" name="Line 65"/>
          <p:cNvSpPr>
            <a:spLocks noChangeShapeType="1"/>
          </p:cNvSpPr>
          <p:nvPr/>
        </p:nvSpPr>
        <p:spPr bwMode="auto">
          <a:xfrm flipV="1">
            <a:off x="4299520" y="56386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8" name="Line 66"/>
          <p:cNvSpPr>
            <a:spLocks noChangeShapeType="1"/>
          </p:cNvSpPr>
          <p:nvPr/>
        </p:nvSpPr>
        <p:spPr bwMode="auto">
          <a:xfrm flipV="1">
            <a:off x="4756720" y="56386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39" name="Line 67"/>
          <p:cNvSpPr>
            <a:spLocks noChangeShapeType="1"/>
          </p:cNvSpPr>
          <p:nvPr/>
        </p:nvSpPr>
        <p:spPr bwMode="auto">
          <a:xfrm flipV="1">
            <a:off x="5518720" y="56259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40" name="Line 68"/>
          <p:cNvSpPr>
            <a:spLocks noChangeShapeType="1"/>
          </p:cNvSpPr>
          <p:nvPr/>
        </p:nvSpPr>
        <p:spPr bwMode="auto">
          <a:xfrm>
            <a:off x="3918520" y="5638626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41" name="Oval 69"/>
          <p:cNvSpPr>
            <a:spLocks noChangeArrowheads="1"/>
          </p:cNvSpPr>
          <p:nvPr/>
        </p:nvSpPr>
        <p:spPr bwMode="auto">
          <a:xfrm>
            <a:off x="3537520" y="45718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42" name="Line 70"/>
          <p:cNvSpPr>
            <a:spLocks noChangeShapeType="1"/>
          </p:cNvSpPr>
          <p:nvPr/>
        </p:nvSpPr>
        <p:spPr bwMode="auto">
          <a:xfrm>
            <a:off x="3689920" y="46480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43" name="Oval 71"/>
          <p:cNvSpPr>
            <a:spLocks noChangeArrowheads="1"/>
          </p:cNvSpPr>
          <p:nvPr/>
        </p:nvSpPr>
        <p:spPr bwMode="auto">
          <a:xfrm>
            <a:off x="3423220" y="4876626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44" name="Oval 72"/>
          <p:cNvSpPr>
            <a:spLocks noChangeArrowheads="1"/>
          </p:cNvSpPr>
          <p:nvPr/>
        </p:nvSpPr>
        <p:spPr bwMode="auto">
          <a:xfrm>
            <a:off x="3423220" y="5092526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45" name="Oval 73"/>
          <p:cNvSpPr>
            <a:spLocks noChangeArrowheads="1"/>
          </p:cNvSpPr>
          <p:nvPr/>
        </p:nvSpPr>
        <p:spPr bwMode="auto">
          <a:xfrm>
            <a:off x="3537520" y="4114626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46" name="Line 74"/>
          <p:cNvSpPr>
            <a:spLocks noChangeShapeType="1"/>
          </p:cNvSpPr>
          <p:nvPr/>
        </p:nvSpPr>
        <p:spPr bwMode="auto">
          <a:xfrm>
            <a:off x="3689920" y="4190826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47" name="Line 75"/>
          <p:cNvSpPr>
            <a:spLocks noChangeShapeType="1"/>
          </p:cNvSpPr>
          <p:nvPr/>
        </p:nvSpPr>
        <p:spPr bwMode="auto">
          <a:xfrm>
            <a:off x="3537520" y="353677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48" name="Line 76"/>
          <p:cNvSpPr>
            <a:spLocks noChangeShapeType="1"/>
          </p:cNvSpPr>
          <p:nvPr/>
        </p:nvSpPr>
        <p:spPr bwMode="auto">
          <a:xfrm rot="6596543">
            <a:off x="3537520" y="3543126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49" name="Line 77"/>
          <p:cNvSpPr>
            <a:spLocks noChangeShapeType="1"/>
          </p:cNvSpPr>
          <p:nvPr/>
        </p:nvSpPr>
        <p:spPr bwMode="auto">
          <a:xfrm>
            <a:off x="3385120" y="3651076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50" name="Oval 78"/>
          <p:cNvSpPr>
            <a:spLocks noChangeArrowheads="1"/>
          </p:cNvSpPr>
          <p:nvPr/>
        </p:nvSpPr>
        <p:spPr bwMode="auto">
          <a:xfrm>
            <a:off x="3413695" y="2752551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51" name="Oval 79"/>
          <p:cNvSpPr>
            <a:spLocks noChangeArrowheads="1"/>
          </p:cNvSpPr>
          <p:nvPr/>
        </p:nvSpPr>
        <p:spPr bwMode="auto">
          <a:xfrm>
            <a:off x="3413695" y="2968451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52" name="Oval 80"/>
          <p:cNvSpPr>
            <a:spLocks noChangeArrowheads="1"/>
          </p:cNvSpPr>
          <p:nvPr/>
        </p:nvSpPr>
        <p:spPr bwMode="auto">
          <a:xfrm>
            <a:off x="3156520" y="2819226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53" name="Line 81"/>
          <p:cNvSpPr>
            <a:spLocks noChangeShapeType="1"/>
          </p:cNvSpPr>
          <p:nvPr/>
        </p:nvSpPr>
        <p:spPr bwMode="auto">
          <a:xfrm>
            <a:off x="3613720" y="25144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54" name="Line 82"/>
          <p:cNvSpPr>
            <a:spLocks noChangeShapeType="1"/>
          </p:cNvSpPr>
          <p:nvPr/>
        </p:nvSpPr>
        <p:spPr bwMode="auto">
          <a:xfrm>
            <a:off x="3613720" y="335262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55" name="Line 83"/>
          <p:cNvSpPr>
            <a:spLocks noChangeShapeType="1"/>
          </p:cNvSpPr>
          <p:nvPr/>
        </p:nvSpPr>
        <p:spPr bwMode="auto">
          <a:xfrm>
            <a:off x="3613720" y="3809826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56" name="Oval 84"/>
          <p:cNvSpPr>
            <a:spLocks noChangeArrowheads="1"/>
          </p:cNvSpPr>
          <p:nvPr/>
        </p:nvSpPr>
        <p:spPr bwMode="auto">
          <a:xfrm>
            <a:off x="3423220" y="5867226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57" name="Line 85"/>
          <p:cNvSpPr>
            <a:spLocks noChangeShapeType="1"/>
          </p:cNvSpPr>
          <p:nvPr/>
        </p:nvSpPr>
        <p:spPr bwMode="auto">
          <a:xfrm>
            <a:off x="3613720" y="548622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58" name="Line 86"/>
          <p:cNvSpPr>
            <a:spLocks noChangeShapeType="1"/>
          </p:cNvSpPr>
          <p:nvPr/>
        </p:nvSpPr>
        <p:spPr bwMode="auto">
          <a:xfrm>
            <a:off x="3613720" y="5791026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59" name="Line 87"/>
          <p:cNvSpPr>
            <a:spLocks noChangeShapeType="1"/>
          </p:cNvSpPr>
          <p:nvPr/>
        </p:nvSpPr>
        <p:spPr bwMode="auto">
          <a:xfrm flipV="1">
            <a:off x="3994720" y="563862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0" name="Text Box 88"/>
          <p:cNvSpPr txBox="1">
            <a:spLocks noChangeArrowheads="1"/>
          </p:cNvSpPr>
          <p:nvPr/>
        </p:nvSpPr>
        <p:spPr bwMode="auto">
          <a:xfrm>
            <a:off x="3461320" y="5867226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G</a:t>
            </a:r>
          </a:p>
        </p:txBody>
      </p:sp>
      <p:sp>
        <p:nvSpPr>
          <p:cNvPr id="28761" name="Text Box 89"/>
          <p:cNvSpPr txBox="1">
            <a:spLocks noChangeArrowheads="1"/>
          </p:cNvSpPr>
          <p:nvPr/>
        </p:nvSpPr>
        <p:spPr bwMode="auto">
          <a:xfrm>
            <a:off x="1784920" y="4038426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22 kV</a:t>
            </a:r>
          </a:p>
        </p:txBody>
      </p:sp>
      <p:sp>
        <p:nvSpPr>
          <p:cNvPr id="28762" name="Text Box 90"/>
          <p:cNvSpPr txBox="1">
            <a:spLocks noChangeArrowheads="1"/>
          </p:cNvSpPr>
          <p:nvPr/>
        </p:nvSpPr>
        <p:spPr bwMode="auto">
          <a:xfrm>
            <a:off x="3842320" y="5333826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6 kV</a:t>
            </a:r>
          </a:p>
        </p:txBody>
      </p:sp>
      <p:sp>
        <p:nvSpPr>
          <p:cNvPr id="28763" name="Line 91"/>
          <p:cNvSpPr>
            <a:spLocks noChangeShapeType="1"/>
          </p:cNvSpPr>
          <p:nvPr/>
        </p:nvSpPr>
        <p:spPr bwMode="auto">
          <a:xfrm>
            <a:off x="3918520" y="4648026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4" name="Line 92"/>
          <p:cNvSpPr>
            <a:spLocks noChangeShapeType="1"/>
          </p:cNvSpPr>
          <p:nvPr/>
        </p:nvSpPr>
        <p:spPr bwMode="auto">
          <a:xfrm>
            <a:off x="4909120" y="464802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5" name="Line 93"/>
          <p:cNvSpPr>
            <a:spLocks noChangeShapeType="1"/>
          </p:cNvSpPr>
          <p:nvPr/>
        </p:nvSpPr>
        <p:spPr bwMode="auto">
          <a:xfrm>
            <a:off x="8566720" y="2133426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6" name="Line 94"/>
          <p:cNvSpPr>
            <a:spLocks noChangeShapeType="1"/>
          </p:cNvSpPr>
          <p:nvPr/>
        </p:nvSpPr>
        <p:spPr bwMode="auto">
          <a:xfrm>
            <a:off x="8566720" y="3733626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7" name="Line 95"/>
          <p:cNvSpPr>
            <a:spLocks noChangeShapeType="1"/>
          </p:cNvSpPr>
          <p:nvPr/>
        </p:nvSpPr>
        <p:spPr bwMode="auto">
          <a:xfrm>
            <a:off x="3156520" y="609582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8" name="Line 96"/>
          <p:cNvSpPr>
            <a:spLocks noChangeShapeType="1"/>
          </p:cNvSpPr>
          <p:nvPr/>
        </p:nvSpPr>
        <p:spPr bwMode="auto">
          <a:xfrm flipH="1">
            <a:off x="718120" y="6773689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69" name="Line 97"/>
          <p:cNvSpPr>
            <a:spLocks noChangeShapeType="1"/>
          </p:cNvSpPr>
          <p:nvPr/>
        </p:nvSpPr>
        <p:spPr bwMode="auto">
          <a:xfrm>
            <a:off x="718120" y="6019626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0" name="Line 98"/>
          <p:cNvSpPr>
            <a:spLocks noChangeShapeType="1"/>
          </p:cNvSpPr>
          <p:nvPr/>
        </p:nvSpPr>
        <p:spPr bwMode="auto">
          <a:xfrm>
            <a:off x="5061520" y="586722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1" name="Line 99"/>
          <p:cNvSpPr>
            <a:spLocks noChangeShapeType="1"/>
          </p:cNvSpPr>
          <p:nvPr/>
        </p:nvSpPr>
        <p:spPr bwMode="auto">
          <a:xfrm>
            <a:off x="5899720" y="5867226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2" name="Line 100"/>
          <p:cNvSpPr>
            <a:spLocks noChangeShapeType="1"/>
          </p:cNvSpPr>
          <p:nvPr/>
        </p:nvSpPr>
        <p:spPr bwMode="auto">
          <a:xfrm>
            <a:off x="3080320" y="3420889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3" name="Line 101"/>
          <p:cNvSpPr>
            <a:spLocks noChangeShapeType="1"/>
          </p:cNvSpPr>
          <p:nvPr/>
        </p:nvSpPr>
        <p:spPr bwMode="auto">
          <a:xfrm>
            <a:off x="2927920" y="3801889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4" name="Line 102"/>
          <p:cNvSpPr>
            <a:spLocks noChangeShapeType="1"/>
          </p:cNvSpPr>
          <p:nvPr/>
        </p:nvSpPr>
        <p:spPr bwMode="auto">
          <a:xfrm>
            <a:off x="3004120" y="3878089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5" name="Line 103"/>
          <p:cNvSpPr>
            <a:spLocks noChangeShapeType="1"/>
          </p:cNvSpPr>
          <p:nvPr/>
        </p:nvSpPr>
        <p:spPr bwMode="auto">
          <a:xfrm>
            <a:off x="3029520" y="3954289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6" name="Line 104"/>
          <p:cNvSpPr>
            <a:spLocks noChangeShapeType="1"/>
          </p:cNvSpPr>
          <p:nvPr/>
        </p:nvSpPr>
        <p:spPr bwMode="auto">
          <a:xfrm>
            <a:off x="3613720" y="281922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7" name="Line 105"/>
          <p:cNvSpPr>
            <a:spLocks noChangeShapeType="1"/>
          </p:cNvSpPr>
          <p:nvPr/>
        </p:nvSpPr>
        <p:spPr bwMode="auto">
          <a:xfrm flipH="1">
            <a:off x="3569270" y="2895426"/>
            <a:ext cx="4445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8" name="Line 106"/>
          <p:cNvSpPr>
            <a:spLocks noChangeShapeType="1"/>
          </p:cNvSpPr>
          <p:nvPr/>
        </p:nvSpPr>
        <p:spPr bwMode="auto">
          <a:xfrm>
            <a:off x="3613720" y="2895426"/>
            <a:ext cx="6350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79" name="Line 107"/>
          <p:cNvSpPr>
            <a:spLocks noChangeShapeType="1"/>
          </p:cNvSpPr>
          <p:nvPr/>
        </p:nvSpPr>
        <p:spPr bwMode="auto">
          <a:xfrm flipH="1">
            <a:off x="3243833" y="2957339"/>
            <a:ext cx="6985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0" name="Line 108"/>
          <p:cNvSpPr>
            <a:spLocks noChangeShapeType="1"/>
          </p:cNvSpPr>
          <p:nvPr/>
        </p:nvSpPr>
        <p:spPr bwMode="auto">
          <a:xfrm>
            <a:off x="3313683" y="2952576"/>
            <a:ext cx="6985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1" name="Line 109"/>
          <p:cNvSpPr>
            <a:spLocks noChangeShapeType="1"/>
          </p:cNvSpPr>
          <p:nvPr/>
        </p:nvSpPr>
        <p:spPr bwMode="auto">
          <a:xfrm>
            <a:off x="3247008" y="3047826"/>
            <a:ext cx="128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2" name="Line 110"/>
          <p:cNvSpPr>
            <a:spLocks noChangeShapeType="1"/>
          </p:cNvSpPr>
          <p:nvPr/>
        </p:nvSpPr>
        <p:spPr bwMode="auto">
          <a:xfrm>
            <a:off x="3618483" y="3152601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3" name="Line 111"/>
          <p:cNvSpPr>
            <a:spLocks noChangeShapeType="1"/>
          </p:cNvSpPr>
          <p:nvPr/>
        </p:nvSpPr>
        <p:spPr bwMode="auto">
          <a:xfrm flipH="1">
            <a:off x="3574033" y="3228801"/>
            <a:ext cx="4445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4" name="Line 112"/>
          <p:cNvSpPr>
            <a:spLocks noChangeShapeType="1"/>
          </p:cNvSpPr>
          <p:nvPr/>
        </p:nvSpPr>
        <p:spPr bwMode="auto">
          <a:xfrm>
            <a:off x="3618483" y="3228801"/>
            <a:ext cx="6350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5" name="Line 113"/>
          <p:cNvSpPr>
            <a:spLocks noChangeShapeType="1"/>
          </p:cNvSpPr>
          <p:nvPr/>
        </p:nvSpPr>
        <p:spPr bwMode="auto">
          <a:xfrm>
            <a:off x="9100120" y="2125489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6" name="Line 114"/>
          <p:cNvSpPr>
            <a:spLocks noChangeShapeType="1"/>
          </p:cNvSpPr>
          <p:nvPr/>
        </p:nvSpPr>
        <p:spPr bwMode="auto">
          <a:xfrm>
            <a:off x="718120" y="6011689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7" name="Line 115"/>
          <p:cNvSpPr>
            <a:spLocks noChangeShapeType="1"/>
          </p:cNvSpPr>
          <p:nvPr/>
        </p:nvSpPr>
        <p:spPr bwMode="auto">
          <a:xfrm>
            <a:off x="3385120" y="3954289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8" name="Line 116"/>
          <p:cNvSpPr>
            <a:spLocks noChangeShapeType="1"/>
          </p:cNvSpPr>
          <p:nvPr/>
        </p:nvSpPr>
        <p:spPr bwMode="auto">
          <a:xfrm>
            <a:off x="4985320" y="4640089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89" name="Line 117"/>
          <p:cNvSpPr>
            <a:spLocks noChangeShapeType="1"/>
          </p:cNvSpPr>
          <p:nvPr/>
        </p:nvSpPr>
        <p:spPr bwMode="auto">
          <a:xfrm>
            <a:off x="5061520" y="5859289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0" name="Line 118"/>
          <p:cNvSpPr>
            <a:spLocks noChangeShapeType="1"/>
          </p:cNvSpPr>
          <p:nvPr/>
        </p:nvSpPr>
        <p:spPr bwMode="auto">
          <a:xfrm rot="11116856">
            <a:off x="3385120" y="4487689"/>
            <a:ext cx="1588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1" name="Line 119"/>
          <p:cNvSpPr>
            <a:spLocks noChangeShapeType="1"/>
          </p:cNvSpPr>
          <p:nvPr/>
        </p:nvSpPr>
        <p:spPr bwMode="auto">
          <a:xfrm rot="11116856">
            <a:off x="3461320" y="5478289"/>
            <a:ext cx="1588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2" name="Line 120"/>
          <p:cNvSpPr>
            <a:spLocks noChangeShapeType="1"/>
          </p:cNvSpPr>
          <p:nvPr/>
        </p:nvSpPr>
        <p:spPr bwMode="auto">
          <a:xfrm rot="16114098">
            <a:off x="3879626" y="5669583"/>
            <a:ext cx="1587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3" name="Oval 121"/>
          <p:cNvSpPr>
            <a:spLocks noChangeArrowheads="1"/>
          </p:cNvSpPr>
          <p:nvPr/>
        </p:nvSpPr>
        <p:spPr bwMode="auto">
          <a:xfrm>
            <a:off x="3747070" y="2546176"/>
            <a:ext cx="152400" cy="1841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794" name="Line 122"/>
          <p:cNvSpPr>
            <a:spLocks noChangeShapeType="1"/>
          </p:cNvSpPr>
          <p:nvPr/>
        </p:nvSpPr>
        <p:spPr bwMode="auto">
          <a:xfrm flipH="1">
            <a:off x="3594670" y="2622376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5" name="Text Box 123"/>
          <p:cNvSpPr txBox="1">
            <a:spLocks noChangeArrowheads="1"/>
          </p:cNvSpPr>
          <p:nvPr/>
        </p:nvSpPr>
        <p:spPr bwMode="auto">
          <a:xfrm>
            <a:off x="946720" y="2125489"/>
            <a:ext cx="2209800" cy="642937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b="1">
                <a:solidFill>
                  <a:schemeClr val="accent2"/>
                </a:solidFill>
              </a:rPr>
              <a:t>Synchrotact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/>
              <a:t>Fázovací automatika</a:t>
            </a:r>
          </a:p>
        </p:txBody>
      </p:sp>
      <p:sp>
        <p:nvSpPr>
          <p:cNvPr id="28796" name="Line 124"/>
          <p:cNvSpPr>
            <a:spLocks noChangeShapeType="1"/>
          </p:cNvSpPr>
          <p:nvPr/>
        </p:nvSpPr>
        <p:spPr bwMode="auto">
          <a:xfrm flipV="1">
            <a:off x="1175320" y="2735089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7" name="Line 125"/>
          <p:cNvSpPr>
            <a:spLocks noChangeShapeType="1"/>
          </p:cNvSpPr>
          <p:nvPr/>
        </p:nvSpPr>
        <p:spPr bwMode="auto">
          <a:xfrm flipH="1">
            <a:off x="2699320" y="1744489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8" name="Line 126"/>
          <p:cNvSpPr>
            <a:spLocks noChangeShapeType="1"/>
          </p:cNvSpPr>
          <p:nvPr/>
        </p:nvSpPr>
        <p:spPr bwMode="auto">
          <a:xfrm flipV="1">
            <a:off x="718120" y="2430289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799" name="Line 127"/>
          <p:cNvSpPr>
            <a:spLocks noChangeShapeType="1"/>
          </p:cNvSpPr>
          <p:nvPr/>
        </p:nvSpPr>
        <p:spPr bwMode="auto">
          <a:xfrm>
            <a:off x="718120" y="2430289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0" name="Line 128"/>
          <p:cNvSpPr>
            <a:spLocks noChangeShapeType="1"/>
          </p:cNvSpPr>
          <p:nvPr/>
        </p:nvSpPr>
        <p:spPr bwMode="auto">
          <a:xfrm flipH="1">
            <a:off x="3156520" y="2430289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1" name="Line 129"/>
          <p:cNvSpPr>
            <a:spLocks noChangeShapeType="1"/>
          </p:cNvSpPr>
          <p:nvPr/>
        </p:nvSpPr>
        <p:spPr bwMode="auto">
          <a:xfrm flipH="1">
            <a:off x="3086670" y="3236739"/>
            <a:ext cx="53340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2" name="Line 130"/>
          <p:cNvSpPr>
            <a:spLocks noChangeShapeType="1"/>
          </p:cNvSpPr>
          <p:nvPr/>
        </p:nvSpPr>
        <p:spPr bwMode="auto">
          <a:xfrm flipH="1">
            <a:off x="3537520" y="5325889"/>
            <a:ext cx="6985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3" name="Line 131"/>
          <p:cNvSpPr>
            <a:spLocks noChangeShapeType="1"/>
          </p:cNvSpPr>
          <p:nvPr/>
        </p:nvSpPr>
        <p:spPr bwMode="auto">
          <a:xfrm>
            <a:off x="3607370" y="5321126"/>
            <a:ext cx="6985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4" name="Line 132"/>
          <p:cNvSpPr>
            <a:spLocks noChangeShapeType="1"/>
          </p:cNvSpPr>
          <p:nvPr/>
        </p:nvSpPr>
        <p:spPr bwMode="auto">
          <a:xfrm>
            <a:off x="3540695" y="5416376"/>
            <a:ext cx="128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5" name="Line 133"/>
          <p:cNvSpPr>
            <a:spLocks noChangeShapeType="1"/>
          </p:cNvSpPr>
          <p:nvPr/>
        </p:nvSpPr>
        <p:spPr bwMode="auto">
          <a:xfrm>
            <a:off x="3620070" y="4933776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6" name="Line 134"/>
          <p:cNvSpPr>
            <a:spLocks noChangeShapeType="1"/>
          </p:cNvSpPr>
          <p:nvPr/>
        </p:nvSpPr>
        <p:spPr bwMode="auto">
          <a:xfrm flipH="1">
            <a:off x="3575620" y="5009976"/>
            <a:ext cx="4445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7" name="Line 135"/>
          <p:cNvSpPr>
            <a:spLocks noChangeShapeType="1"/>
          </p:cNvSpPr>
          <p:nvPr/>
        </p:nvSpPr>
        <p:spPr bwMode="auto">
          <a:xfrm>
            <a:off x="3620070" y="5009976"/>
            <a:ext cx="6350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08" name="Text Box 136"/>
          <p:cNvSpPr txBox="1">
            <a:spLocks noChangeArrowheads="1"/>
          </p:cNvSpPr>
          <p:nvPr/>
        </p:nvSpPr>
        <p:spPr bwMode="auto">
          <a:xfrm>
            <a:off x="2699320" y="1515889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U,f</a:t>
            </a:r>
          </a:p>
        </p:txBody>
      </p:sp>
      <p:sp>
        <p:nvSpPr>
          <p:cNvPr id="28809" name="Text Box 137"/>
          <p:cNvSpPr txBox="1">
            <a:spLocks noChangeArrowheads="1"/>
          </p:cNvSpPr>
          <p:nvPr/>
        </p:nvSpPr>
        <p:spPr bwMode="auto">
          <a:xfrm>
            <a:off x="3080320" y="2354089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U,f</a:t>
            </a:r>
          </a:p>
        </p:txBody>
      </p:sp>
      <p:sp>
        <p:nvSpPr>
          <p:cNvPr id="28810" name="Line 138"/>
          <p:cNvSpPr>
            <a:spLocks noChangeShapeType="1"/>
          </p:cNvSpPr>
          <p:nvPr/>
        </p:nvSpPr>
        <p:spPr bwMode="auto">
          <a:xfrm>
            <a:off x="5671120" y="4648026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11" name="Line 139"/>
          <p:cNvSpPr>
            <a:spLocks noChangeShapeType="1"/>
          </p:cNvSpPr>
          <p:nvPr/>
        </p:nvSpPr>
        <p:spPr bwMode="auto">
          <a:xfrm>
            <a:off x="4070920" y="1828626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12" name="Line 140"/>
          <p:cNvSpPr>
            <a:spLocks noChangeShapeType="1"/>
          </p:cNvSpPr>
          <p:nvPr/>
        </p:nvSpPr>
        <p:spPr bwMode="auto">
          <a:xfrm flipH="1">
            <a:off x="3613720" y="2438226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13" name="Text Box 141"/>
          <p:cNvSpPr txBox="1">
            <a:spLocks noChangeArrowheads="1"/>
          </p:cNvSpPr>
          <p:nvPr/>
        </p:nvSpPr>
        <p:spPr bwMode="auto">
          <a:xfrm>
            <a:off x="3766120" y="2133426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dělicí místo KOP</a:t>
            </a:r>
          </a:p>
        </p:txBody>
      </p:sp>
      <p:sp>
        <p:nvSpPr>
          <p:cNvPr id="28814" name="Oval 142"/>
          <p:cNvSpPr>
            <a:spLocks noChangeArrowheads="1"/>
          </p:cNvSpPr>
          <p:nvPr/>
        </p:nvSpPr>
        <p:spPr bwMode="auto">
          <a:xfrm>
            <a:off x="3770883" y="3906664"/>
            <a:ext cx="1524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815" name="Line 143"/>
          <p:cNvSpPr>
            <a:spLocks noChangeShapeType="1"/>
          </p:cNvSpPr>
          <p:nvPr/>
        </p:nvSpPr>
        <p:spPr bwMode="auto">
          <a:xfrm flipH="1">
            <a:off x="3618483" y="3982864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16" name="Line 144"/>
          <p:cNvSpPr>
            <a:spLocks noChangeShapeType="1"/>
          </p:cNvSpPr>
          <p:nvPr/>
        </p:nvSpPr>
        <p:spPr bwMode="auto">
          <a:xfrm>
            <a:off x="3766120" y="4114626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17" name="Text Box 145"/>
          <p:cNvSpPr txBox="1">
            <a:spLocks noChangeArrowheads="1"/>
          </p:cNvSpPr>
          <p:nvPr/>
        </p:nvSpPr>
        <p:spPr bwMode="auto">
          <a:xfrm>
            <a:off x="4147120" y="3809826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/>
              <a:t>P, Q, I, U</a:t>
            </a:r>
          </a:p>
        </p:txBody>
      </p:sp>
      <p:sp>
        <p:nvSpPr>
          <p:cNvPr id="28818" name="Text Box 146"/>
          <p:cNvSpPr txBox="1">
            <a:spLocks noChangeArrowheads="1"/>
          </p:cNvSpPr>
          <p:nvPr/>
        </p:nvSpPr>
        <p:spPr bwMode="auto">
          <a:xfrm>
            <a:off x="5594920" y="4343226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/>
              <a:t>P, Q, I</a:t>
            </a:r>
          </a:p>
        </p:txBody>
      </p:sp>
      <p:sp>
        <p:nvSpPr>
          <p:cNvPr id="28819" name="Line 147"/>
          <p:cNvSpPr>
            <a:spLocks noChangeShapeType="1"/>
          </p:cNvSpPr>
          <p:nvPr/>
        </p:nvSpPr>
        <p:spPr bwMode="auto">
          <a:xfrm flipV="1">
            <a:off x="7195120" y="434322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20" name="Line 148"/>
          <p:cNvSpPr>
            <a:spLocks noChangeShapeType="1"/>
          </p:cNvSpPr>
          <p:nvPr/>
        </p:nvSpPr>
        <p:spPr bwMode="auto">
          <a:xfrm>
            <a:off x="2699320" y="175242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21" name="Line 149"/>
          <p:cNvSpPr>
            <a:spLocks noChangeShapeType="1"/>
          </p:cNvSpPr>
          <p:nvPr/>
        </p:nvSpPr>
        <p:spPr bwMode="auto">
          <a:xfrm flipH="1">
            <a:off x="3156520" y="2622376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8822" name="Text Box 150"/>
          <p:cNvSpPr txBox="1">
            <a:spLocks noChangeArrowheads="1"/>
          </p:cNvSpPr>
          <p:nvPr/>
        </p:nvSpPr>
        <p:spPr bwMode="auto">
          <a:xfrm>
            <a:off x="3842320" y="6476826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VS – vlastní spotřeba G</a:t>
            </a:r>
          </a:p>
        </p:txBody>
      </p:sp>
      <p:sp>
        <p:nvSpPr>
          <p:cNvPr id="28823" name="Text Box 151"/>
          <p:cNvSpPr txBox="1">
            <a:spLocks noChangeArrowheads="1"/>
          </p:cNvSpPr>
          <p:nvPr/>
        </p:nvSpPr>
        <p:spPr bwMode="auto">
          <a:xfrm>
            <a:off x="4375720" y="5257626"/>
            <a:ext cx="4038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Odběr krizového ostrovního provozu</a:t>
            </a:r>
          </a:p>
        </p:txBody>
      </p:sp>
      <p:sp>
        <p:nvSpPr>
          <p:cNvPr id="28824" name="Text Box 152"/>
          <p:cNvSpPr txBox="1">
            <a:spLocks noChangeArrowheads="1"/>
          </p:cNvSpPr>
          <p:nvPr/>
        </p:nvSpPr>
        <p:spPr bwMode="auto">
          <a:xfrm>
            <a:off x="2927920" y="945976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smtClean="0"/>
              <a:t>KOP v uzlu sítě 110/22 </a:t>
            </a:r>
            <a:r>
              <a:rPr lang="cs-CZ" sz="2400" dirty="0" err="1" smtClean="0"/>
              <a:t>kV</a:t>
            </a:r>
            <a:r>
              <a:rPr lang="cs-CZ" sz="2400" dirty="0" smtClean="0"/>
              <a:t> na straně 22 </a:t>
            </a:r>
            <a:r>
              <a:rPr lang="cs-CZ" sz="2400" dirty="0" err="1" smtClean="0"/>
              <a:t>kV</a:t>
            </a:r>
            <a:endParaRPr lang="cs-CZ" sz="2400" dirty="0"/>
          </a:p>
        </p:txBody>
      </p:sp>
      <p:sp>
        <p:nvSpPr>
          <p:cNvPr id="28825" name="Line 153"/>
          <p:cNvSpPr>
            <a:spLocks noChangeShapeType="1"/>
          </p:cNvSpPr>
          <p:nvPr/>
        </p:nvSpPr>
        <p:spPr bwMode="auto">
          <a:xfrm>
            <a:off x="3943920" y="5048076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54" name="Nadpis 15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Blokové schéma realizace KOP v uzlu DS 110/22 </a:t>
            </a:r>
            <a:r>
              <a:rPr lang="cs-CZ" dirty="0" err="1" smtClean="0"/>
              <a:t>kV</a:t>
            </a:r>
            <a:endParaRPr lang="cs-CZ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Blokové schéma realizace KOP v ČOV ČB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3061"/>
            <a:ext cx="7991859" cy="561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264188" y="659735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Pramen: RESPO / EGÚ ČB</a:t>
            </a:r>
            <a:endParaRPr lang="cs-CZ" i="1" dirty="0"/>
          </a:p>
        </p:txBody>
      </p:sp>
      <p:sp>
        <p:nvSpPr>
          <p:cNvPr id="5" name="Obdélník 4"/>
          <p:cNvSpPr/>
          <p:nvPr/>
        </p:nvSpPr>
        <p:spPr bwMode="auto">
          <a:xfrm>
            <a:off x="1187624" y="3356992"/>
            <a:ext cx="720080" cy="504056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6948264" y="5373216"/>
            <a:ext cx="360040" cy="36004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7"/>
          <p:cNvGrpSpPr>
            <a:grpSpLocks/>
          </p:cNvGrpSpPr>
          <p:nvPr/>
        </p:nvGrpSpPr>
        <p:grpSpPr bwMode="auto">
          <a:xfrm>
            <a:off x="3959932" y="5831321"/>
            <a:ext cx="483865" cy="946051"/>
            <a:chOff x="783" y="1120"/>
            <a:chExt cx="2175" cy="2906"/>
          </a:xfrm>
        </p:grpSpPr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3" y="1120"/>
              <a:ext cx="2175" cy="2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785" y="1122"/>
              <a:ext cx="7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Obrázek 2" descr="ceske_budejov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492896"/>
            <a:ext cx="3564396" cy="2362001"/>
          </a:xfrm>
          <a:prstGeom prst="rect">
            <a:avLst/>
          </a:prstGeom>
        </p:spPr>
      </p:pic>
      <p:pic>
        <p:nvPicPr>
          <p:cNvPr id="4" name="Obrázek 3" descr="imagesCA5S797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266291"/>
            <a:ext cx="3071004" cy="1224951"/>
          </a:xfrm>
          <a:prstGeom prst="rect">
            <a:avLst/>
          </a:prstGeom>
        </p:spPr>
      </p:pic>
      <p:cxnSp>
        <p:nvCxnSpPr>
          <p:cNvPr id="6" name="Zakřivená spojovací čára 5"/>
          <p:cNvCxnSpPr>
            <a:stCxn id="4" idx="3"/>
            <a:endCxn id="13" idx="1"/>
          </p:cNvCxnSpPr>
          <p:nvPr/>
        </p:nvCxnSpPr>
        <p:spPr bwMode="auto">
          <a:xfrm>
            <a:off x="4186620" y="878767"/>
            <a:ext cx="925440" cy="111086"/>
          </a:xfrm>
          <a:prstGeom prst="curvedConnector3">
            <a:avLst>
              <a:gd name="adj1" fmla="val 50000"/>
            </a:avLst>
          </a:prstGeom>
          <a:noFill/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5674" y="5553236"/>
            <a:ext cx="193469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vodarna_plav_thoma_cb_denik_clanek_sol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12060" y="332656"/>
            <a:ext cx="1749194" cy="1314394"/>
          </a:xfrm>
          <a:prstGeom prst="rect">
            <a:avLst/>
          </a:prstGeom>
        </p:spPr>
      </p:pic>
      <p:cxnSp>
        <p:nvCxnSpPr>
          <p:cNvPr id="19" name="Zakřivená spojovací čára 18"/>
          <p:cNvCxnSpPr>
            <a:stCxn id="13" idx="2"/>
            <a:endCxn id="3" idx="0"/>
          </p:cNvCxnSpPr>
          <p:nvPr/>
        </p:nvCxnSpPr>
        <p:spPr bwMode="auto">
          <a:xfrm rot="5400000">
            <a:off x="5387465" y="1893704"/>
            <a:ext cx="845846" cy="352539"/>
          </a:xfrm>
          <a:prstGeom prst="curvedConnector3">
            <a:avLst>
              <a:gd name="adj1" fmla="val 50000"/>
            </a:avLst>
          </a:prstGeom>
          <a:noFill/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1" name="Zakřivená spojovací čára 50"/>
          <p:cNvCxnSpPr>
            <a:stCxn id="3" idx="2"/>
            <a:endCxn id="7" idx="0"/>
          </p:cNvCxnSpPr>
          <p:nvPr/>
        </p:nvCxnSpPr>
        <p:spPr bwMode="auto">
          <a:xfrm rot="16200000" flipH="1">
            <a:off x="5944401" y="4544613"/>
            <a:ext cx="698339" cy="1318905"/>
          </a:xfrm>
          <a:prstGeom prst="curvedConnector3">
            <a:avLst>
              <a:gd name="adj1" fmla="val 50000"/>
            </a:avLst>
          </a:prstGeom>
          <a:noFill/>
          <a:ln w="127000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TextovéPole 72"/>
          <p:cNvSpPr txBox="1"/>
          <p:nvPr/>
        </p:nvSpPr>
        <p:spPr>
          <a:xfrm>
            <a:off x="1223628" y="1520788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Hlavní zdroj pitné vody</a:t>
            </a:r>
            <a:endParaRPr lang="cs-CZ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1691680" y="3104964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České Budějovice</a:t>
            </a:r>
            <a:endParaRPr lang="cs-CZ" dirty="0"/>
          </a:p>
        </p:txBody>
      </p:sp>
      <p:sp>
        <p:nvSpPr>
          <p:cNvPr id="76" name="TextovéPole 75"/>
          <p:cNvSpPr txBox="1"/>
          <p:nvPr/>
        </p:nvSpPr>
        <p:spPr>
          <a:xfrm>
            <a:off x="3894966" y="1673188"/>
            <a:ext cx="27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Úpravna vody</a:t>
            </a:r>
            <a:endParaRPr lang="cs-CZ" dirty="0"/>
          </a:p>
        </p:txBody>
      </p:sp>
      <p:grpSp>
        <p:nvGrpSpPr>
          <p:cNvPr id="2" name="Skupina 88"/>
          <p:cNvGrpSpPr/>
          <p:nvPr/>
        </p:nvGrpSpPr>
        <p:grpSpPr>
          <a:xfrm>
            <a:off x="1259632" y="3673898"/>
            <a:ext cx="4752528" cy="3139478"/>
            <a:chOff x="1259632" y="3673898"/>
            <a:chExt cx="4752528" cy="3139478"/>
          </a:xfrm>
        </p:grpSpPr>
        <p:grpSp>
          <p:nvGrpSpPr>
            <p:cNvPr id="5" name="Skupina 49"/>
            <p:cNvGrpSpPr/>
            <p:nvPr/>
          </p:nvGrpSpPr>
          <p:grpSpPr>
            <a:xfrm rot="12651287">
              <a:off x="3806699" y="6172781"/>
              <a:ext cx="792088" cy="432048"/>
              <a:chOff x="2456148" y="5265204"/>
              <a:chExt cx="792088" cy="432048"/>
            </a:xfrm>
          </p:grpSpPr>
          <p:cxnSp>
            <p:nvCxnSpPr>
              <p:cNvPr id="47" name="Přímá spojovací šipka 46"/>
              <p:cNvCxnSpPr/>
              <p:nvPr/>
            </p:nvCxnSpPr>
            <p:spPr bwMode="auto">
              <a:xfrm flipV="1">
                <a:off x="2456148" y="5373216"/>
                <a:ext cx="396044" cy="3240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Přímá spojovací šipka 47"/>
              <p:cNvCxnSpPr/>
              <p:nvPr/>
            </p:nvCxnSpPr>
            <p:spPr bwMode="auto">
              <a:xfrm flipV="1">
                <a:off x="2852192" y="5265204"/>
                <a:ext cx="396044" cy="32403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9" name="Přímá spojovací čára 48"/>
              <p:cNvCxnSpPr/>
              <p:nvPr/>
            </p:nvCxnSpPr>
            <p:spPr bwMode="auto">
              <a:xfrm rot="5400000">
                <a:off x="2744180" y="5481228"/>
                <a:ext cx="21602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" name="Zakřivená spojovací čára 8"/>
            <p:cNvCxnSpPr>
              <a:stCxn id="46" idx="0"/>
              <a:endCxn id="3" idx="1"/>
            </p:cNvCxnSpPr>
            <p:nvPr/>
          </p:nvCxnSpPr>
          <p:spPr bwMode="auto">
            <a:xfrm rot="5400000" flipH="1" flipV="1">
              <a:off x="2413452" y="4366797"/>
              <a:ext cx="2131367" cy="745569"/>
            </a:xfrm>
            <a:prstGeom prst="curvedConnector2">
              <a:avLst/>
            </a:prstGeom>
            <a:noFill/>
            <a:ln w="1270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42" name="Obrázek 41" descr="kogen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7522" y="5888851"/>
              <a:ext cx="1293962" cy="888521"/>
            </a:xfrm>
            <a:prstGeom prst="rect">
              <a:avLst/>
            </a:prstGeom>
          </p:spPr>
        </p:pic>
        <p:pic>
          <p:nvPicPr>
            <p:cNvPr id="46" name="Obrázek 45" descr="water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7282" y="5805264"/>
              <a:ext cx="1298138" cy="972351"/>
            </a:xfrm>
            <a:prstGeom prst="rect">
              <a:avLst/>
            </a:prstGeom>
          </p:spPr>
        </p:pic>
        <p:sp>
          <p:nvSpPr>
            <p:cNvPr id="74" name="TextovéPole 73"/>
            <p:cNvSpPr txBox="1"/>
            <p:nvPr/>
          </p:nvSpPr>
          <p:spPr>
            <a:xfrm>
              <a:off x="1259632" y="5517233"/>
              <a:ext cx="4752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cs-CZ" dirty="0" smtClean="0"/>
                <a:t>Nouzové zásobování vodou nezávislé na el. síti a naftě</a:t>
              </a:r>
              <a:endParaRPr lang="en-US" dirty="0"/>
            </a:p>
          </p:txBody>
        </p:sp>
        <p:sp>
          <p:nvSpPr>
            <p:cNvPr id="82" name="Obdélník 81"/>
            <p:cNvSpPr/>
            <p:nvPr/>
          </p:nvSpPr>
          <p:spPr bwMode="auto">
            <a:xfrm>
              <a:off x="1295636" y="4725144"/>
              <a:ext cx="1152128" cy="54006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dirty="0" smtClean="0"/>
                <a:t>Zvýšení odolnosti</a:t>
              </a:r>
              <a:endPara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Obdélník 82"/>
            <p:cNvSpPr/>
            <p:nvPr/>
          </p:nvSpPr>
          <p:spPr bwMode="auto">
            <a:xfrm>
              <a:off x="1295636" y="5409220"/>
              <a:ext cx="4644516" cy="140415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Skupina 86"/>
          <p:cNvGrpSpPr/>
          <p:nvPr/>
        </p:nvGrpSpPr>
        <p:grpSpPr>
          <a:xfrm>
            <a:off x="6768244" y="36004"/>
            <a:ext cx="2700300" cy="2924944"/>
            <a:chOff x="6768244" y="36004"/>
            <a:chExt cx="2700300" cy="2924944"/>
          </a:xfrm>
        </p:grpSpPr>
        <p:grpSp>
          <p:nvGrpSpPr>
            <p:cNvPr id="10" name="Skupina 83"/>
            <p:cNvGrpSpPr/>
            <p:nvPr/>
          </p:nvGrpSpPr>
          <p:grpSpPr>
            <a:xfrm>
              <a:off x="6768244" y="36004"/>
              <a:ext cx="2700300" cy="2276872"/>
              <a:chOff x="6768244" y="36004"/>
              <a:chExt cx="2700300" cy="2276872"/>
            </a:xfrm>
          </p:grpSpPr>
          <p:grpSp>
            <p:nvGrpSpPr>
              <p:cNvPr id="11" name="Skupina 66"/>
              <p:cNvGrpSpPr/>
              <p:nvPr/>
            </p:nvGrpSpPr>
            <p:grpSpPr>
              <a:xfrm rot="11513959">
                <a:off x="6876285" y="769716"/>
                <a:ext cx="792088" cy="432048"/>
                <a:chOff x="2303748" y="3717032"/>
                <a:chExt cx="792088" cy="432048"/>
              </a:xfrm>
            </p:grpSpPr>
            <p:cxnSp>
              <p:nvCxnSpPr>
                <p:cNvPr id="28" name="Přímá spojovací šipka 27"/>
                <p:cNvCxnSpPr/>
                <p:nvPr/>
              </p:nvCxnSpPr>
              <p:spPr bwMode="auto">
                <a:xfrm flipV="1">
                  <a:off x="2303748" y="3825044"/>
                  <a:ext cx="396044" cy="32403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Přímá spojovací šipka 28"/>
                <p:cNvCxnSpPr/>
                <p:nvPr/>
              </p:nvCxnSpPr>
              <p:spPr bwMode="auto">
                <a:xfrm flipV="1">
                  <a:off x="2699792" y="3717032"/>
                  <a:ext cx="396044" cy="32403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</p:cxnSp>
            <p:cxnSp>
              <p:nvCxnSpPr>
                <p:cNvPr id="41" name="Přímá spojovací čára 40"/>
                <p:cNvCxnSpPr/>
                <p:nvPr/>
              </p:nvCxnSpPr>
              <p:spPr bwMode="auto">
                <a:xfrm rot="5400000">
                  <a:off x="2591780" y="3933056"/>
                  <a:ext cx="21602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pic>
            <p:nvPicPr>
              <p:cNvPr id="26" name="Obrázek 25" descr="dieselovy-agregat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632340" y="332656"/>
                <a:ext cx="1437979" cy="1078484"/>
              </a:xfrm>
              <a:prstGeom prst="rect">
                <a:avLst/>
              </a:prstGeom>
            </p:spPr>
          </p:pic>
          <p:sp>
            <p:nvSpPr>
              <p:cNvPr id="77" name="TextovéPole 76"/>
              <p:cNvSpPr txBox="1"/>
              <p:nvPr/>
            </p:nvSpPr>
            <p:spPr>
              <a:xfrm>
                <a:off x="6768244" y="1484784"/>
                <a:ext cx="27003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cs-CZ" dirty="0" smtClean="0"/>
                  <a:t>     Záložní generátor</a:t>
                </a:r>
                <a:endParaRPr lang="cs-CZ" dirty="0"/>
              </a:p>
            </p:txBody>
          </p:sp>
          <p:cxnSp>
            <p:nvCxnSpPr>
              <p:cNvPr id="79" name="Přímá spojovací šipka 78"/>
              <p:cNvCxnSpPr/>
              <p:nvPr/>
            </p:nvCxnSpPr>
            <p:spPr bwMode="auto">
              <a:xfrm rot="5400000" flipH="1" flipV="1">
                <a:off x="8406426" y="1718810"/>
                <a:ext cx="612068" cy="158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0" name="TextovéPole 79"/>
              <p:cNvSpPr txBox="1"/>
              <p:nvPr/>
            </p:nvSpPr>
            <p:spPr>
              <a:xfrm>
                <a:off x="8092008" y="1955485"/>
                <a:ext cx="12325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nafta</a:t>
                </a:r>
                <a:endParaRPr lang="cs-CZ" dirty="0"/>
              </a:p>
            </p:txBody>
          </p:sp>
          <p:sp>
            <p:nvSpPr>
              <p:cNvPr id="81" name="Obdélník 80"/>
              <p:cNvSpPr/>
              <p:nvPr/>
            </p:nvSpPr>
            <p:spPr bwMode="auto">
              <a:xfrm>
                <a:off x="6948264" y="36004"/>
                <a:ext cx="2159732" cy="227687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dash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6" name="Obdélník 85"/>
            <p:cNvSpPr/>
            <p:nvPr/>
          </p:nvSpPr>
          <p:spPr bwMode="auto">
            <a:xfrm>
              <a:off x="7956376" y="2420888"/>
              <a:ext cx="1152128" cy="54006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dirty="0" smtClean="0"/>
                <a:t>Zvýšení odolnosti</a:t>
              </a:r>
              <a:endPara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Nadpis 35"/>
          <p:cNvSpPr>
            <a:spLocks noGrp="1"/>
          </p:cNvSpPr>
          <p:nvPr>
            <p:ph type="title"/>
          </p:nvPr>
        </p:nvSpPr>
        <p:spPr>
          <a:xfrm>
            <a:off x="1187451" y="1799853"/>
            <a:ext cx="3348546" cy="981075"/>
          </a:xfrm>
        </p:spPr>
        <p:txBody>
          <a:bodyPr/>
          <a:lstStyle/>
          <a:p>
            <a:r>
              <a:rPr lang="cs-CZ" sz="2400" dirty="0" smtClean="0"/>
              <a:t>Pilotní projekt </a:t>
            </a:r>
            <a:br>
              <a:rPr lang="cs-CZ" sz="2400" dirty="0" smtClean="0"/>
            </a:br>
            <a:r>
              <a:rPr lang="cs-CZ" sz="2400" dirty="0" smtClean="0"/>
              <a:t>ČOV ČB</a:t>
            </a:r>
            <a:endParaRPr lang="en-US" sz="2400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Prostorové uspořádání řídícího systému KOP ČOV ČB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3" y="1778000"/>
            <a:ext cx="5970587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264188" y="659735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Pramen: RESPO / EGÚ ČB</a:t>
            </a:r>
            <a:endParaRPr lang="cs-CZ" i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" y="1279760"/>
            <a:ext cx="8964488" cy="560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Obrazovka řídícího systému – normální provoz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 bwMode="auto">
          <a:xfrm>
            <a:off x="1367644" y="6489340"/>
            <a:ext cx="2700300" cy="21602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887924" y="646959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Tato spotřeba bude v případě KOP snížena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1403648" y="3717032"/>
            <a:ext cx="1287760" cy="21602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295636" y="398531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Bilanční rozdíl v případě přechodu na KOP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 bwMode="auto">
          <a:xfrm flipV="1">
            <a:off x="827584" y="3212976"/>
            <a:ext cx="0" cy="313234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Volný tvar 16"/>
          <p:cNvSpPr/>
          <p:nvPr/>
        </p:nvSpPr>
        <p:spPr bwMode="auto">
          <a:xfrm>
            <a:off x="5329238" y="2900363"/>
            <a:ext cx="3490913" cy="1971675"/>
          </a:xfrm>
          <a:custGeom>
            <a:avLst/>
            <a:gdLst>
              <a:gd name="connsiteX0" fmla="*/ 3386137 w 3490913"/>
              <a:gd name="connsiteY0" fmla="*/ 0 h 1971675"/>
              <a:gd name="connsiteX1" fmla="*/ 3057525 w 3490913"/>
              <a:gd name="connsiteY1" fmla="*/ 1314450 h 1971675"/>
              <a:gd name="connsiteX2" fmla="*/ 785812 w 3490913"/>
              <a:gd name="connsiteY2" fmla="*/ 1543050 h 1971675"/>
              <a:gd name="connsiteX3" fmla="*/ 0 w 3490913"/>
              <a:gd name="connsiteY3" fmla="*/ 1971675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0913" h="1971675">
                <a:moveTo>
                  <a:pt x="3386137" y="0"/>
                </a:moveTo>
                <a:cubicBezTo>
                  <a:pt x="3438525" y="528637"/>
                  <a:pt x="3490913" y="1057275"/>
                  <a:pt x="3057525" y="1314450"/>
                </a:cubicBezTo>
                <a:cubicBezTo>
                  <a:pt x="2624137" y="1571625"/>
                  <a:pt x="1295399" y="1433513"/>
                  <a:pt x="785812" y="1543050"/>
                </a:cubicBezTo>
                <a:cubicBezTo>
                  <a:pt x="276225" y="1652587"/>
                  <a:pt x="138112" y="1812131"/>
                  <a:pt x="0" y="1971675"/>
                </a:cubicBezTo>
              </a:path>
            </a:pathLst>
          </a:cu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Obrazovka řídícího systému – přechod do krizového ostrovního provozu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" y="1279597"/>
            <a:ext cx="8964488" cy="56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 bwMode="auto">
          <a:xfrm>
            <a:off x="1403648" y="3717032"/>
            <a:ext cx="1287760" cy="21602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95636" y="4005063"/>
            <a:ext cx="28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Snížení spotřeby nastalo podle předem stanovených priorit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1475656" y="6201308"/>
            <a:ext cx="360040" cy="288032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Volný tvar 6"/>
          <p:cNvSpPr/>
          <p:nvPr/>
        </p:nvSpPr>
        <p:spPr bwMode="auto">
          <a:xfrm>
            <a:off x="755576" y="4726781"/>
            <a:ext cx="1872208" cy="1702594"/>
          </a:xfrm>
          <a:custGeom>
            <a:avLst/>
            <a:gdLst>
              <a:gd name="connsiteX0" fmla="*/ 0 w 2043112"/>
              <a:gd name="connsiteY0" fmla="*/ 1702594 h 1702594"/>
              <a:gd name="connsiteX1" fmla="*/ 328612 w 2043112"/>
              <a:gd name="connsiteY1" fmla="*/ 1159669 h 1702594"/>
              <a:gd name="connsiteX2" fmla="*/ 314325 w 2043112"/>
              <a:gd name="connsiteY2" fmla="*/ 188119 h 1702594"/>
              <a:gd name="connsiteX3" fmla="*/ 1171575 w 2043112"/>
              <a:gd name="connsiteY3" fmla="*/ 30957 h 1702594"/>
              <a:gd name="connsiteX4" fmla="*/ 2043112 w 2043112"/>
              <a:gd name="connsiteY4" fmla="*/ 159544 h 170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3112" h="1702594">
                <a:moveTo>
                  <a:pt x="0" y="1702594"/>
                </a:moveTo>
                <a:cubicBezTo>
                  <a:pt x="138112" y="1557338"/>
                  <a:pt x="276224" y="1412082"/>
                  <a:pt x="328612" y="1159669"/>
                </a:cubicBezTo>
                <a:cubicBezTo>
                  <a:pt x="381000" y="907256"/>
                  <a:pt x="173831" y="376238"/>
                  <a:pt x="314325" y="188119"/>
                </a:cubicBezTo>
                <a:cubicBezTo>
                  <a:pt x="454819" y="0"/>
                  <a:pt x="883444" y="35719"/>
                  <a:pt x="1171575" y="30957"/>
                </a:cubicBezTo>
                <a:cubicBezTo>
                  <a:pt x="1459706" y="26195"/>
                  <a:pt x="2043112" y="159544"/>
                  <a:pt x="2043112" y="159544"/>
                </a:cubicBezTo>
              </a:path>
            </a:pathLst>
          </a:cu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Násobení 7"/>
          <p:cNvSpPr/>
          <p:nvPr/>
        </p:nvSpPr>
        <p:spPr bwMode="auto">
          <a:xfrm>
            <a:off x="251520" y="2528900"/>
            <a:ext cx="828092" cy="68407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Násobení 8"/>
          <p:cNvSpPr/>
          <p:nvPr/>
        </p:nvSpPr>
        <p:spPr bwMode="auto">
          <a:xfrm>
            <a:off x="8280412" y="2348880"/>
            <a:ext cx="828092" cy="68407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264188" y="659735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>
                <a:solidFill>
                  <a:schemeClr val="bg1"/>
                </a:solidFill>
              </a:rPr>
              <a:t>Pramen: RESPO / EGÚ ČB</a:t>
            </a:r>
            <a:endParaRPr lang="cs-CZ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Simulace krizového DSM odpojením zbytné spotřeby </a:t>
            </a:r>
            <a:r>
              <a:rPr lang="cs-CZ" sz="2000" smtClean="0"/>
              <a:t>(využitelné po </a:t>
            </a:r>
            <a:r>
              <a:rPr lang="cs-CZ" sz="2000" dirty="0" smtClean="0"/>
              <a:t>vybavení odběrných míst)</a:t>
            </a:r>
            <a:endParaRPr lang="cs-CZ" sz="2000" dirty="0"/>
          </a:p>
        </p:txBody>
      </p:sp>
      <p:pic>
        <p:nvPicPr>
          <p:cNvPr id="3" name="Obrázek 2" descr="Simulace odpojení zbytné spotřeb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47281"/>
            <a:ext cx="7880148" cy="591011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51720" y="2528900"/>
            <a:ext cx="154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Smart</a:t>
            </a:r>
            <a:r>
              <a:rPr lang="cs-CZ" b="1" dirty="0" smtClean="0">
                <a:solidFill>
                  <a:schemeClr val="bg1"/>
                </a:solidFill>
              </a:rPr>
              <a:t> meter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16116" y="5749515"/>
            <a:ext cx="1548172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Světlo svítí konvice nehřeje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612" y="808670"/>
            <a:ext cx="2376264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635896" y="89334"/>
            <a:ext cx="5436096" cy="32316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 pitchFamily="34" charset="0"/>
              </a:rPr>
              <a:t>Svět je na křižovatce. Buď se globální společenství spojí v boji proti chudobě, vyčerpávání zdrojů a změně klimatu, anebo bude svědkem generace válek o zdroje, politické nestability a rozpadu životního prostředí v trosky</a:t>
            </a:r>
          </a:p>
          <a:p>
            <a:pPr algn="l"/>
            <a:r>
              <a:rPr lang="cs-CZ" sz="15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 pitchFamily="34" charset="0"/>
              </a:rPr>
              <a:t>	</a:t>
            </a:r>
            <a:r>
              <a:rPr lang="cs-CZ" sz="15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 pitchFamily="34" charset="0"/>
              </a:rPr>
              <a:t>Jeffrey</a:t>
            </a:r>
            <a:r>
              <a:rPr lang="cs-CZ" sz="15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 pitchFamily="34" charset="0"/>
              </a:rPr>
              <a:t> D. </a:t>
            </a:r>
            <a:r>
              <a:rPr lang="cs-CZ" sz="1500" i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 pitchFamily="34" charset="0"/>
              </a:rPr>
              <a:t>Sachs</a:t>
            </a:r>
            <a:r>
              <a:rPr lang="cs-CZ" sz="1500" i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Calibri" pitchFamily="34" charset="0"/>
              </a:rPr>
              <a:t>, vyučuje ekonomii a vede Institut 	Země na Columbijské univerzitě v New Yorku. 	Působí rovněž jako zvláštní poradce generálního 	tajemníka OSN pro Rozvojové cíle tisíciletí.</a:t>
            </a:r>
            <a:endParaRPr lang="cs-CZ" sz="1500" i="1" dirty="0">
              <a:solidFill>
                <a:schemeClr val="accent6">
                  <a:lumMod val="50000"/>
                </a:schemeClr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583" y="3573016"/>
            <a:ext cx="430038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20580" y="4434788"/>
            <a:ext cx="3923928" cy="1046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400" dirty="0" smtClean="0"/>
              <a:t>Růst kvůli růstu je ideologie rakovinové buňky </a:t>
            </a:r>
          </a:p>
          <a:p>
            <a:pPr algn="r"/>
            <a:r>
              <a:rPr lang="cs-CZ" i="1" dirty="0" smtClean="0"/>
              <a:t>(</a:t>
            </a:r>
            <a:r>
              <a:rPr lang="en-US" i="1" dirty="0" smtClean="0"/>
              <a:t>Edward Abbey</a:t>
            </a:r>
            <a:r>
              <a:rPr lang="cs-CZ" i="1" dirty="0" smtClean="0"/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44008" y="6021288"/>
            <a:ext cx="43924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400" dirty="0" smtClean="0"/>
              <a:t>Problém je „B</a:t>
            </a:r>
            <a:r>
              <a:rPr lang="en-US" sz="2400" dirty="0" err="1" smtClean="0"/>
              <a:t>usiness</a:t>
            </a:r>
            <a:r>
              <a:rPr lang="en-US" sz="2400" dirty="0" smtClean="0"/>
              <a:t> as usual</a:t>
            </a:r>
            <a:r>
              <a:rPr lang="cs-CZ" sz="2400" dirty="0" smtClean="0"/>
              <a:t>“</a:t>
            </a:r>
          </a:p>
          <a:p>
            <a:pPr algn="r"/>
            <a:r>
              <a:rPr lang="cs-CZ" sz="15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cs-CZ" sz="1500" dirty="0" smtClean="0"/>
              <a:t>Mark T. Brown, University </a:t>
            </a:r>
            <a:r>
              <a:rPr lang="cs-CZ" sz="1500" dirty="0" err="1" smtClean="0"/>
              <a:t>of</a:t>
            </a:r>
            <a:r>
              <a:rPr lang="cs-CZ" sz="1500" dirty="0" smtClean="0"/>
              <a:t> Florida</a:t>
            </a:r>
            <a:r>
              <a:rPr lang="cs-CZ" sz="15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cs-CZ" sz="1500" dirty="0" smtClean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115616" y="0"/>
            <a:ext cx="7777163" cy="981075"/>
          </a:xfrm>
        </p:spPr>
        <p:txBody>
          <a:bodyPr/>
          <a:lstStyle/>
          <a:p>
            <a:r>
              <a:rPr lang="cs-CZ" dirty="0" smtClean="0"/>
              <a:t>Proč RESPO?</a:t>
            </a:r>
            <a:endParaRPr lang="cs-CZ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Časový záznam ze zkoušek: v případě </a:t>
            </a:r>
            <a:r>
              <a:rPr lang="cs-CZ" dirty="0" err="1" smtClean="0"/>
              <a:t>blackoutu</a:t>
            </a:r>
            <a:r>
              <a:rPr lang="cs-CZ" dirty="0" smtClean="0"/>
              <a:t> se ostrov vytvoří během </a:t>
            </a:r>
            <a:r>
              <a:rPr lang="en-US" dirty="0" smtClean="0"/>
              <a:t>0,2 s </a:t>
            </a:r>
            <a:endParaRPr lang="cs-CZ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" y="1150693"/>
            <a:ext cx="9144508" cy="573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Přímá spojovací šipka 4"/>
          <p:cNvCxnSpPr/>
          <p:nvPr/>
        </p:nvCxnSpPr>
        <p:spPr bwMode="auto">
          <a:xfrm>
            <a:off x="1511660" y="2265839"/>
            <a:ext cx="0" cy="46805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ovéPole 5"/>
          <p:cNvSpPr txBox="1"/>
          <p:nvPr/>
        </p:nvSpPr>
        <p:spPr>
          <a:xfrm>
            <a:off x="1187624" y="17728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Blackout </a:t>
            </a:r>
            <a:r>
              <a:rPr lang="cs-CZ" sz="1400" dirty="0" smtClean="0">
                <a:solidFill>
                  <a:schemeClr val="accent2">
                    <a:lumMod val="50000"/>
                  </a:schemeClr>
                </a:solidFill>
              </a:rPr>
              <a:t>začátek</a:t>
            </a: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Pravá složená závorka 6"/>
          <p:cNvSpPr/>
          <p:nvPr/>
        </p:nvSpPr>
        <p:spPr bwMode="auto">
          <a:xfrm>
            <a:off x="2483768" y="3176972"/>
            <a:ext cx="252028" cy="2124236"/>
          </a:xfrm>
          <a:prstGeom prst="rightBrace">
            <a:avLst/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47764" y="5841268"/>
            <a:ext cx="147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Start </a:t>
            </a:r>
            <a:r>
              <a:rPr lang="cs-CZ" sz="1400" dirty="0" smtClean="0">
                <a:solidFill>
                  <a:schemeClr val="accent2">
                    <a:lumMod val="50000"/>
                  </a:schemeClr>
                </a:solidFill>
              </a:rPr>
              <a:t>ostrovního provozu</a:t>
            </a: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 bwMode="auto">
          <a:xfrm flipV="1">
            <a:off x="2411760" y="5625244"/>
            <a:ext cx="0" cy="64807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>
            <a:off x="5904148" y="2301843"/>
            <a:ext cx="0" cy="46805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ovéPole 12"/>
          <p:cNvSpPr txBox="1"/>
          <p:nvPr/>
        </p:nvSpPr>
        <p:spPr>
          <a:xfrm>
            <a:off x="5436096" y="17728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Blackout </a:t>
            </a:r>
            <a:r>
              <a:rPr lang="cs-CZ" sz="1400" dirty="0" smtClean="0">
                <a:solidFill>
                  <a:schemeClr val="accent2">
                    <a:lumMod val="50000"/>
                  </a:schemeClr>
                </a:solidFill>
              </a:rPr>
              <a:t>konec</a:t>
            </a: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020272" y="5085184"/>
            <a:ext cx="162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smtClean="0">
                <a:solidFill>
                  <a:schemeClr val="accent2">
                    <a:lumMod val="50000"/>
                  </a:schemeClr>
                </a:solidFill>
              </a:rPr>
              <a:t>Konec ostrovního provozu</a:t>
            </a: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 bwMode="auto">
          <a:xfrm flipV="1">
            <a:off x="6984268" y="5085184"/>
            <a:ext cx="0" cy="504056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Přímá spojovací šipka 16"/>
          <p:cNvCxnSpPr/>
          <p:nvPr/>
        </p:nvCxnSpPr>
        <p:spPr bwMode="auto">
          <a:xfrm>
            <a:off x="1547664" y="6165304"/>
            <a:ext cx="828092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ovéPole 18"/>
          <p:cNvSpPr txBox="1"/>
          <p:nvPr/>
        </p:nvSpPr>
        <p:spPr>
          <a:xfrm>
            <a:off x="1439652" y="5893531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0,2 s</a:t>
            </a: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 flipV="1">
            <a:off x="1511660" y="5625244"/>
            <a:ext cx="0" cy="648072"/>
          </a:xfrm>
          <a:prstGeom prst="straightConnector1">
            <a:avLst/>
          </a:prstGeom>
          <a:noFill/>
          <a:ln w="28575" cap="flat" cmpd="sng" algn="ctr">
            <a:solidFill>
              <a:schemeClr val="accent2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ovéPole 21"/>
          <p:cNvSpPr txBox="1"/>
          <p:nvPr/>
        </p:nvSpPr>
        <p:spPr>
          <a:xfrm>
            <a:off x="2663788" y="389705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Působení a</a:t>
            </a:r>
            <a:r>
              <a:rPr lang="cs-CZ" sz="1400" dirty="0" smtClean="0">
                <a:solidFill>
                  <a:schemeClr val="accent2">
                    <a:lumMod val="50000"/>
                  </a:schemeClr>
                </a:solidFill>
              </a:rPr>
              <a:t>utomatik</a:t>
            </a:r>
          </a:p>
          <a:p>
            <a:pPr algn="l"/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ostrovního provozu</a:t>
            </a:r>
            <a:endParaRPr lang="cs-CZ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Pravá složená závorka 22"/>
          <p:cNvSpPr/>
          <p:nvPr/>
        </p:nvSpPr>
        <p:spPr bwMode="auto">
          <a:xfrm>
            <a:off x="6984268" y="3176972"/>
            <a:ext cx="216024" cy="1512168"/>
          </a:xfrm>
          <a:prstGeom prst="rightBrace">
            <a:avLst/>
          </a:prstGeom>
          <a:noFill/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169431" y="3589856"/>
            <a:ext cx="1759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Působení automatik</a:t>
            </a:r>
          </a:p>
          <a:p>
            <a:pPr algn="l"/>
            <a:r>
              <a:rPr lang="cs-CZ" dirty="0" smtClean="0">
                <a:solidFill>
                  <a:schemeClr val="accent2">
                    <a:lumMod val="50000"/>
                  </a:schemeClr>
                </a:solidFill>
              </a:rPr>
              <a:t>ostrovního provozu</a:t>
            </a: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6192180" y="6273316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Pramen: RESPO / EGÚ ČB</a:t>
            </a:r>
            <a:endParaRPr lang="cs-CZ" i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000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1340768"/>
            <a:ext cx="8856984" cy="554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Časový záznam ostrovního provozu </a:t>
            </a:r>
            <a:r>
              <a:rPr lang="cs-CZ" dirty="0" err="1" smtClean="0"/>
              <a:t>mikrosítě</a:t>
            </a:r>
            <a:r>
              <a:rPr lang="cs-CZ" dirty="0" smtClean="0"/>
              <a:t> ČOV ČB</a:t>
            </a:r>
            <a:endParaRPr lang="cs-CZ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000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8740"/>
            <a:ext cx="9088762" cy="576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Průběh frekvence </a:t>
            </a:r>
            <a:r>
              <a:rPr lang="cs-CZ" dirty="0" err="1" smtClean="0"/>
              <a:t>mikrosítě</a:t>
            </a:r>
            <a:r>
              <a:rPr lang="cs-CZ" dirty="0" smtClean="0"/>
              <a:t> ČOV ČB v ostrovním režimu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264188" y="6381328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Pramen: RESPO / EGÚ ČB</a:t>
            </a:r>
            <a:endParaRPr lang="cs-CZ" i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000"/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775" y="1066800"/>
            <a:ext cx="8848725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Záznam fázování </a:t>
            </a:r>
            <a:r>
              <a:rPr lang="cs-CZ" dirty="0" err="1" smtClean="0"/>
              <a:t>mikrosítě</a:t>
            </a:r>
            <a:r>
              <a:rPr lang="cs-CZ" dirty="0" smtClean="0"/>
              <a:t> ČOV ČB k distribuční síti E.ON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264188" y="641733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Pramen: RESPO / EGÚ ČB</a:t>
            </a:r>
            <a:endParaRPr lang="cs-CZ" i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přípravy KOP ve veřejné distribuční síti a v </a:t>
            </a:r>
            <a:r>
              <a:rPr lang="cs-CZ" dirty="0" err="1" smtClean="0"/>
              <a:t>mikrosíti</a:t>
            </a:r>
            <a:r>
              <a:rPr lang="cs-CZ" dirty="0" smtClean="0"/>
              <a:t> objektu KI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116125" y="1502854"/>
          <a:ext cx="7956375" cy="5114163"/>
        </p:xfrm>
        <a:graphic>
          <a:graphicData uri="http://schemas.openxmlformats.org/drawingml/2006/table">
            <a:tbl>
              <a:tblPr/>
              <a:tblGrid>
                <a:gridCol w="2652125"/>
                <a:gridCol w="2652125"/>
                <a:gridCol w="265212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Druh sítě</a:t>
                      </a:r>
                      <a:endParaRPr lang="cs-CZ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Veřejná distribuční soustava</a:t>
                      </a:r>
                      <a:endParaRPr lang="cs-CZ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Mikrosíť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objektu kritické infrastruktury</a:t>
                      </a:r>
                      <a:endParaRPr lang="cs-CZ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Zdroj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Teplárna / kogenerační zdroj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Objektový (kogenerační) zdroj elektřiny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Automatika na zdroji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Řídící systém generátoru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Regulátor KOP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Řídící systém generátoru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Regulátor KOP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Automatika v síti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Rozpadová automatika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Centrální řídící jednotka KOP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Bilanční automatika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Rozpadová automatika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Centrální řídící jednotka KOP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Bilanční automatika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Stanovení priorit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C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Krizový plán území (priority určí veřejná správa)</a:t>
                      </a:r>
                      <a:endParaRPr lang="cs-CZ" sz="16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C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Havarijní plán (priority určí technolog)</a:t>
                      </a:r>
                      <a:endParaRPr lang="cs-CZ" sz="16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Omezení spotřeby bez inteligentních elektroměrů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Vypínání nejméně důležitých odběrů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Vypínání nejméně důležitých odběrů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Omezení spotřeby inteligentními elektroměry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Snížení proudové hodnoty jističe nejméně důležitých odběrů a signál pro „</a:t>
                      </a:r>
                      <a:r>
                        <a:rPr lang="cs-CZ" sz="1600" kern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home</a:t>
                      </a: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600" kern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automation</a:t>
                      </a: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”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Snížení proudové hodnoty jističe nejméně důležitých odběrů a signál pro „</a:t>
                      </a:r>
                      <a:r>
                        <a:rPr lang="cs-CZ" sz="1600" kern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home</a:t>
                      </a: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600" kern="120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automation</a:t>
                      </a:r>
                      <a:r>
                        <a:rPr lang="cs-CZ" sz="1600" kern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”</a:t>
                      </a:r>
                      <a:endParaRPr lang="cs-CZ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Přínosy – komu to bude užitečné?</a:t>
            </a:r>
            <a:br>
              <a:rPr lang="cs-CZ" dirty="0" smtClean="0"/>
            </a:br>
            <a:r>
              <a:rPr lang="cs-CZ" dirty="0" smtClean="0"/>
              <a:t> Výsledek analýzy užitků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Pilotní projekt Strakonice obsahuje vyčíslení přímých ztrát pro případ 3 týdenního </a:t>
            </a:r>
            <a:r>
              <a:rPr lang="cs-CZ" dirty="0" err="1" smtClean="0"/>
              <a:t>blackoutu</a:t>
            </a:r>
            <a:r>
              <a:rPr lang="cs-CZ" dirty="0" smtClean="0"/>
              <a:t> v přenosové soustavě, jemuž lze veřejnými ostrovními systémy zabránit:</a:t>
            </a:r>
          </a:p>
          <a:p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636" y="3320988"/>
            <a:ext cx="7597175" cy="24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 </a:t>
            </a:r>
            <a:r>
              <a:rPr lang="cs-CZ" dirty="0" err="1" smtClean="0"/>
              <a:t>blackoutu</a:t>
            </a:r>
            <a:r>
              <a:rPr lang="cs-CZ" dirty="0" smtClean="0"/>
              <a:t> jsou nejohroženější občané a ekonomika (konkurenceschopnost) státu 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526" y="1412776"/>
            <a:ext cx="8055982" cy="543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1295636" y="5969602"/>
            <a:ext cx="7704856" cy="7386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Z toho vyplývá, že energetické firmy nejsou téměř postiženy, proto samy o sobě nemají důvod nouzové zásobování zajišťovat. O zajištění ochrany obyvatelstva se tedy musí postarat stát.</a:t>
            </a:r>
          </a:p>
          <a:p>
            <a:pPr algn="l"/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Podniky by měly podle své zranitelnosti zvážit nouzové zásobování v managementu kontinuity.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05" y="1625600"/>
            <a:ext cx="9099199" cy="504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Výsledek ekonomické analýzy – dopad na spotřebitele elektřiny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24228" y="612930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10-45 </a:t>
            </a:r>
            <a:r>
              <a:rPr lang="cs-CZ" dirty="0" err="1" smtClean="0"/>
              <a:t>Kč</a:t>
            </a:r>
            <a:r>
              <a:rPr lang="cs-CZ" dirty="0" smtClean="0"/>
              <a:t>/</a:t>
            </a:r>
            <a:r>
              <a:rPr lang="cs-CZ" dirty="0" err="1" smtClean="0"/>
              <a:t>MWh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64088" y="6146140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10 </a:t>
            </a:r>
            <a:r>
              <a:rPr lang="cs-CZ" dirty="0" err="1" smtClean="0"/>
              <a:t>Kč</a:t>
            </a:r>
            <a:r>
              <a:rPr lang="cs-CZ" dirty="0" smtClean="0"/>
              <a:t>/</a:t>
            </a:r>
            <a:r>
              <a:rPr lang="cs-CZ" dirty="0" err="1" smtClean="0"/>
              <a:t>MWh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83768" y="612930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370-578 </a:t>
            </a:r>
            <a:r>
              <a:rPr lang="cs-CZ" dirty="0" err="1" smtClean="0"/>
              <a:t>Kč</a:t>
            </a:r>
            <a:r>
              <a:rPr lang="cs-CZ" dirty="0" smtClean="0"/>
              <a:t>/</a:t>
            </a:r>
            <a:r>
              <a:rPr lang="cs-CZ" dirty="0" err="1" smtClean="0"/>
              <a:t>MWh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264188" y="659735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/>
              <a:t>Pramen: RESPO / </a:t>
            </a:r>
            <a:r>
              <a:rPr lang="cs-CZ" i="1" dirty="0" err="1" smtClean="0"/>
              <a:t>CityPlan</a:t>
            </a:r>
            <a:endParaRPr lang="cs-CZ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28084" y="5749515"/>
            <a:ext cx="126014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2A-2TP1/003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5749515"/>
            <a:ext cx="126014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2A-1TP1/065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toku finančních prostředků</a:t>
            </a:r>
            <a:br>
              <a:rPr lang="cs-CZ" dirty="0" smtClean="0"/>
            </a:br>
            <a:r>
              <a:rPr lang="cs-CZ" dirty="0" smtClean="0"/>
              <a:t>Požadovaná návratnost investice IRR </a:t>
            </a:r>
            <a:r>
              <a:rPr lang="en-US" dirty="0" smtClean="0"/>
              <a:t>&gt;</a:t>
            </a:r>
            <a:r>
              <a:rPr lang="cs-CZ" dirty="0" smtClean="0"/>
              <a:t> 10%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22020" y="18880"/>
            <a:ext cx="5470165" cy="819083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450" y="-99392"/>
            <a:ext cx="7777163" cy="981075"/>
          </a:xfrm>
        </p:spPr>
        <p:txBody>
          <a:bodyPr/>
          <a:lstStyle/>
          <a:p>
            <a:r>
              <a:rPr lang="cs-CZ" sz="2800" dirty="0" smtClean="0"/>
              <a:t>Význam krizových ostrovních systémů</a:t>
            </a:r>
            <a:endParaRPr lang="cs-CZ" sz="2800" dirty="0"/>
          </a:p>
        </p:txBody>
      </p:sp>
      <p:pic>
        <p:nvPicPr>
          <p:cNvPr id="3" name="Obrázek 2" descr="Geyser+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644" y="746703"/>
            <a:ext cx="1363652" cy="1818202"/>
          </a:xfrm>
          <a:prstGeom prst="rect">
            <a:avLst/>
          </a:prstGeom>
        </p:spPr>
      </p:pic>
      <p:pic>
        <p:nvPicPr>
          <p:cNvPr id="4" name="Obrázek 3" descr="930258--Obrazek--1-640x480p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0212" y="728700"/>
            <a:ext cx="2304256" cy="172819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 bwMode="auto">
          <a:xfrm>
            <a:off x="3059832" y="1646802"/>
            <a:ext cx="2628292" cy="46805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r>
              <a:rPr lang="cs-CZ" dirty="0" smtClean="0"/>
              <a:t>současný stav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59832" y="782706"/>
            <a:ext cx="2628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/>
              <a:t>V  případě  přerušení  dodávky  vody je provozovatel povinen zajistit  náhradní  zásobování  pitnou  vodou (274/2001 Sb.)</a:t>
            </a:r>
            <a:endParaRPr lang="cs-CZ" dirty="0"/>
          </a:p>
        </p:txBody>
      </p:sp>
      <p:pic>
        <p:nvPicPr>
          <p:cNvPr id="7" name="Picture 2" descr="Emma vedení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628" y="3897052"/>
            <a:ext cx="211143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ipka doprava 7"/>
          <p:cNvSpPr/>
          <p:nvPr/>
        </p:nvSpPr>
        <p:spPr bwMode="auto">
          <a:xfrm rot="20331675">
            <a:off x="3327753" y="3820762"/>
            <a:ext cx="3106190" cy="46805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/>
              <a:t>s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oučasný stav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0212" y="2654735"/>
            <a:ext cx="2484276" cy="18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 rot="20451423">
            <a:off x="3119712" y="2787112"/>
            <a:ext cx="3492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/>
              <a:t>Při stavu nouze a při předcházení stavu nouze může být omezena či přerušena dodávka, právo na náhradu škody a ušlého zisku je vyloučeno (458/2000 Sb.)</a:t>
            </a:r>
            <a:endParaRPr lang="cs-CZ" dirty="0"/>
          </a:p>
        </p:txBody>
      </p:sp>
      <p:sp>
        <p:nvSpPr>
          <p:cNvPr id="11" name="Šipka doprava 10"/>
          <p:cNvSpPr/>
          <p:nvPr/>
        </p:nvSpPr>
        <p:spPr bwMode="auto">
          <a:xfrm rot="-20340000">
            <a:off x="3327753" y="5192220"/>
            <a:ext cx="3106190" cy="46805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RESPO</a:t>
            </a:r>
          </a:p>
        </p:txBody>
      </p:sp>
      <p:cxnSp>
        <p:nvCxnSpPr>
          <p:cNvPr id="13" name="Přímá spojovací čára 12"/>
          <p:cNvCxnSpPr/>
          <p:nvPr/>
        </p:nvCxnSpPr>
        <p:spPr bwMode="auto">
          <a:xfrm>
            <a:off x="4427984" y="3897052"/>
            <a:ext cx="576064" cy="43204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Přímá spojovací čára 14"/>
          <p:cNvCxnSpPr/>
          <p:nvPr/>
        </p:nvCxnSpPr>
        <p:spPr bwMode="auto">
          <a:xfrm rot="5400000" flipH="1" flipV="1">
            <a:off x="4373978" y="4023066"/>
            <a:ext cx="684076" cy="14401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ovéPole 22"/>
          <p:cNvSpPr txBox="1"/>
          <p:nvPr/>
        </p:nvSpPr>
        <p:spPr>
          <a:xfrm rot="1270364">
            <a:off x="3233398" y="5384639"/>
            <a:ext cx="32487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 smtClean="0"/>
          </a:p>
          <a:p>
            <a:pPr algn="l"/>
            <a:r>
              <a:rPr lang="cs-CZ" dirty="0" smtClean="0"/>
              <a:t>Podporovat opatření k zajištění provozu v ostrovním režimu, zejména pro velké aglomerace</a:t>
            </a:r>
          </a:p>
          <a:p>
            <a:pPr algn="l"/>
            <a:r>
              <a:rPr lang="cs-CZ" dirty="0" smtClean="0"/>
              <a:t>(Návrh aktualizace SEK 2011)</a:t>
            </a:r>
            <a:endParaRPr lang="cs-CZ" dirty="0"/>
          </a:p>
        </p:txBody>
      </p:sp>
      <p:pic>
        <p:nvPicPr>
          <p:cNvPr id="26" name="Obrázek 25" descr="untitle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2745" y="5913276"/>
            <a:ext cx="1261255" cy="944724"/>
          </a:xfrm>
          <a:prstGeom prst="rect">
            <a:avLst/>
          </a:prstGeom>
        </p:spPr>
      </p:pic>
      <p:pic>
        <p:nvPicPr>
          <p:cNvPr id="27" name="Obrázek 26" descr="happy_fridge_1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36196" y="4835128"/>
            <a:ext cx="1517154" cy="2022872"/>
          </a:xfrm>
          <a:prstGeom prst="rect">
            <a:avLst/>
          </a:prstGeom>
        </p:spPr>
      </p:pic>
      <p:pic>
        <p:nvPicPr>
          <p:cNvPr id="28" name="Obrázek 27" descr="google-tv-ad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79145" y="4941168"/>
            <a:ext cx="964855" cy="943727"/>
          </a:xfrm>
          <a:prstGeom prst="rect">
            <a:avLst/>
          </a:prstGeom>
        </p:spPr>
      </p:pic>
      <p:pic>
        <p:nvPicPr>
          <p:cNvPr id="25" name="Obrázek 24" descr="081209-light-bulb-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84368" y="4761148"/>
            <a:ext cx="540060" cy="72008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109" y="1232756"/>
            <a:ext cx="2362131" cy="3082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4812" y="1628800"/>
            <a:ext cx="2303192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Čeká nás nejistá dekáda</a:t>
            </a:r>
            <a:br>
              <a:rPr lang="cs-CZ" dirty="0" smtClean="0"/>
            </a:br>
            <a:r>
              <a:rPr lang="cs-CZ" sz="1800" dirty="0" smtClean="0"/>
              <a:t>Shodují se na tom vědci, ekonomové, pojišťovny, vojáci i politici</a:t>
            </a:r>
            <a:endParaRPr lang="cs-CZ" sz="1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6551" y="1448780"/>
            <a:ext cx="2401953" cy="310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7" y="1340768"/>
            <a:ext cx="2278675" cy="3245544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406" y="4518657"/>
            <a:ext cx="2133102" cy="23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731" y="4977172"/>
            <a:ext cx="72866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8" y="3573016"/>
            <a:ext cx="246691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52400"/>
            <a:ext cx="7920434" cy="815975"/>
          </a:xfrm>
        </p:spPr>
        <p:txBody>
          <a:bodyPr/>
          <a:lstStyle/>
          <a:p>
            <a:r>
              <a:rPr lang="cs-CZ" dirty="0" smtClean="0"/>
              <a:t>Postavení RESPO ve vývoji civilního výzkumu </a:t>
            </a:r>
            <a:r>
              <a:rPr lang="en-GB" dirty="0" smtClean="0"/>
              <a:t>European security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15617" y="1592406"/>
            <a:ext cx="8028384" cy="5148962"/>
            <a:chOff x="111" y="864"/>
            <a:chExt cx="6196" cy="3216"/>
          </a:xfrm>
        </p:grpSpPr>
        <p:sp>
          <p:nvSpPr>
            <p:cNvPr id="350213" name="AutoShape 5"/>
            <p:cNvSpPr>
              <a:spLocks noChangeArrowheads="1"/>
            </p:cNvSpPr>
            <p:nvPr/>
          </p:nvSpPr>
          <p:spPr bwMode="auto">
            <a:xfrm>
              <a:off x="4376" y="864"/>
              <a:ext cx="1931" cy="1673"/>
            </a:xfrm>
            <a:prstGeom prst="flowChartManualInput">
              <a:avLst/>
            </a:prstGeom>
            <a:gradFill rotWithShape="1">
              <a:gsLst>
                <a:gs pos="0">
                  <a:srgbClr val="6699FF">
                    <a:alpha val="50999"/>
                  </a:srgbClr>
                </a:gs>
                <a:gs pos="100000">
                  <a:srgbClr val="6699FF">
                    <a:gamma/>
                    <a:tint val="54902"/>
                    <a:invGamma/>
                    <a:alpha val="49001"/>
                  </a:srgbClr>
                </a:gs>
              </a:gsLst>
              <a:lin ang="0" scaled="1"/>
            </a:gradFill>
            <a:ln w="31750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 dirty="0"/>
            </a:p>
          </p:txBody>
        </p:sp>
        <p:sp>
          <p:nvSpPr>
            <p:cNvPr id="350214" name="Text Box 6"/>
            <p:cNvSpPr txBox="1">
              <a:spLocks noChangeArrowheads="1"/>
            </p:cNvSpPr>
            <p:nvPr/>
          </p:nvSpPr>
          <p:spPr bwMode="auto">
            <a:xfrm>
              <a:off x="316" y="2207"/>
              <a:ext cx="1230" cy="326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400" b="1" dirty="0">
                  <a:solidFill>
                    <a:srgbClr val="FFFFFF"/>
                  </a:solidFill>
                </a:rPr>
                <a:t>PASR </a:t>
              </a:r>
              <a:r>
                <a:rPr lang="en-GB" sz="900" b="1" dirty="0">
                  <a:solidFill>
                    <a:srgbClr val="FFFFFF"/>
                  </a:solidFill>
                </a:rPr>
                <a:t>(2004-2006)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400" b="1" dirty="0">
                  <a:solidFill>
                    <a:srgbClr val="FFFFFF"/>
                  </a:solidFill>
                </a:rPr>
                <a:t>45 M€</a:t>
              </a:r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5236" y="2579"/>
              <a:ext cx="205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endParaRPr lang="cs-CZ" sz="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4827" y="2579"/>
              <a:ext cx="409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4416" y="2579"/>
              <a:ext cx="411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4006" y="2579"/>
              <a:ext cx="410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3595" y="2579"/>
              <a:ext cx="411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3186" y="2579"/>
              <a:ext cx="409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777" y="2579"/>
              <a:ext cx="409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66" y="2579"/>
              <a:ext cx="411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1957" y="2579"/>
              <a:ext cx="409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1546" y="2579"/>
              <a:ext cx="411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1136" y="2579"/>
              <a:ext cx="410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726" y="2579"/>
              <a:ext cx="410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316" y="2579"/>
              <a:ext cx="410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111" y="2579"/>
              <a:ext cx="205" cy="14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5236" y="2722"/>
              <a:ext cx="205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spcAft>
                  <a:spcPct val="20000"/>
                </a:spcAft>
              </a:pPr>
              <a:endParaRPr lang="cs-CZ" sz="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4827" y="2722"/>
              <a:ext cx="409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time</a:t>
              </a:r>
              <a:endParaRPr lang="fr-FR" sz="10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4416" y="2722"/>
              <a:ext cx="411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4006" y="2722"/>
              <a:ext cx="410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2013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3595" y="2722"/>
              <a:ext cx="411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2012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3186" y="2722"/>
              <a:ext cx="409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2011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777" y="2722"/>
              <a:ext cx="409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2010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66" y="2722"/>
              <a:ext cx="411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2009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1957" y="2722"/>
              <a:ext cx="409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2008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1546" y="2722"/>
              <a:ext cx="411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2007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1136" y="2722"/>
              <a:ext cx="410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2006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726" y="2722"/>
              <a:ext cx="410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2005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316" y="2722"/>
              <a:ext cx="410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r>
                <a:rPr lang="de-AT" sz="1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2004</a:t>
              </a:r>
              <a:endParaRPr lang="fr-FR" sz="1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111" y="2722"/>
              <a:ext cx="205" cy="21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spcAft>
                  <a:spcPct val="20000"/>
                </a:spcAft>
              </a:pPr>
              <a:endParaRPr lang="cs-CZ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0243" name="Line 35"/>
            <p:cNvSpPr>
              <a:spLocks noChangeShapeType="1"/>
            </p:cNvSpPr>
            <p:nvPr/>
          </p:nvSpPr>
          <p:spPr bwMode="auto">
            <a:xfrm>
              <a:off x="111" y="2579"/>
              <a:ext cx="205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44" name="Line 36"/>
            <p:cNvSpPr>
              <a:spLocks noChangeShapeType="1"/>
            </p:cNvSpPr>
            <p:nvPr/>
          </p:nvSpPr>
          <p:spPr bwMode="auto">
            <a:xfrm>
              <a:off x="111" y="2933"/>
              <a:ext cx="205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45" name="Line 37"/>
            <p:cNvSpPr>
              <a:spLocks noChangeShapeType="1"/>
            </p:cNvSpPr>
            <p:nvPr/>
          </p:nvSpPr>
          <p:spPr bwMode="auto">
            <a:xfrm>
              <a:off x="31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46" name="Line 38"/>
            <p:cNvSpPr>
              <a:spLocks noChangeShapeType="1"/>
            </p:cNvSpPr>
            <p:nvPr/>
          </p:nvSpPr>
          <p:spPr bwMode="auto">
            <a:xfrm>
              <a:off x="72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47" name="Line 39"/>
            <p:cNvSpPr>
              <a:spLocks noChangeShapeType="1"/>
            </p:cNvSpPr>
            <p:nvPr/>
          </p:nvSpPr>
          <p:spPr bwMode="auto">
            <a:xfrm>
              <a:off x="113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48" name="Line 40"/>
            <p:cNvSpPr>
              <a:spLocks noChangeShapeType="1"/>
            </p:cNvSpPr>
            <p:nvPr/>
          </p:nvSpPr>
          <p:spPr bwMode="auto">
            <a:xfrm>
              <a:off x="154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49" name="Line 41"/>
            <p:cNvSpPr>
              <a:spLocks noChangeShapeType="1"/>
            </p:cNvSpPr>
            <p:nvPr/>
          </p:nvSpPr>
          <p:spPr bwMode="auto">
            <a:xfrm>
              <a:off x="1957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0" name="Line 42"/>
            <p:cNvSpPr>
              <a:spLocks noChangeShapeType="1"/>
            </p:cNvSpPr>
            <p:nvPr/>
          </p:nvSpPr>
          <p:spPr bwMode="auto">
            <a:xfrm>
              <a:off x="236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1" name="Line 43"/>
            <p:cNvSpPr>
              <a:spLocks noChangeShapeType="1"/>
            </p:cNvSpPr>
            <p:nvPr/>
          </p:nvSpPr>
          <p:spPr bwMode="auto">
            <a:xfrm>
              <a:off x="2777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2" name="Line 44"/>
            <p:cNvSpPr>
              <a:spLocks noChangeShapeType="1"/>
            </p:cNvSpPr>
            <p:nvPr/>
          </p:nvSpPr>
          <p:spPr bwMode="auto">
            <a:xfrm>
              <a:off x="318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3" name="Line 45"/>
            <p:cNvSpPr>
              <a:spLocks noChangeShapeType="1"/>
            </p:cNvSpPr>
            <p:nvPr/>
          </p:nvSpPr>
          <p:spPr bwMode="auto">
            <a:xfrm>
              <a:off x="3595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4" name="Line 46"/>
            <p:cNvSpPr>
              <a:spLocks noChangeShapeType="1"/>
            </p:cNvSpPr>
            <p:nvPr/>
          </p:nvSpPr>
          <p:spPr bwMode="auto">
            <a:xfrm>
              <a:off x="400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5" name="Line 47"/>
            <p:cNvSpPr>
              <a:spLocks noChangeShapeType="1"/>
            </p:cNvSpPr>
            <p:nvPr/>
          </p:nvSpPr>
          <p:spPr bwMode="auto">
            <a:xfrm>
              <a:off x="441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6" name="Line 48"/>
            <p:cNvSpPr>
              <a:spLocks noChangeShapeType="1"/>
            </p:cNvSpPr>
            <p:nvPr/>
          </p:nvSpPr>
          <p:spPr bwMode="auto">
            <a:xfrm>
              <a:off x="4827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7" name="Line 49"/>
            <p:cNvSpPr>
              <a:spLocks noChangeShapeType="1"/>
            </p:cNvSpPr>
            <p:nvPr/>
          </p:nvSpPr>
          <p:spPr bwMode="auto">
            <a:xfrm>
              <a:off x="5236" y="2579"/>
              <a:ext cx="0" cy="14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8" name="Line 50"/>
            <p:cNvSpPr>
              <a:spLocks noChangeShapeType="1"/>
            </p:cNvSpPr>
            <p:nvPr/>
          </p:nvSpPr>
          <p:spPr bwMode="auto">
            <a:xfrm>
              <a:off x="316" y="2579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59" name="Line 51"/>
            <p:cNvSpPr>
              <a:spLocks noChangeShapeType="1"/>
            </p:cNvSpPr>
            <p:nvPr/>
          </p:nvSpPr>
          <p:spPr bwMode="auto">
            <a:xfrm>
              <a:off x="726" y="2579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0" name="Line 52"/>
            <p:cNvSpPr>
              <a:spLocks noChangeShapeType="1"/>
            </p:cNvSpPr>
            <p:nvPr/>
          </p:nvSpPr>
          <p:spPr bwMode="auto">
            <a:xfrm>
              <a:off x="1136" y="2579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1" name="Line 53"/>
            <p:cNvSpPr>
              <a:spLocks noChangeShapeType="1"/>
            </p:cNvSpPr>
            <p:nvPr/>
          </p:nvSpPr>
          <p:spPr bwMode="auto">
            <a:xfrm>
              <a:off x="1546" y="2579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2" name="Line 54"/>
            <p:cNvSpPr>
              <a:spLocks noChangeShapeType="1"/>
            </p:cNvSpPr>
            <p:nvPr/>
          </p:nvSpPr>
          <p:spPr bwMode="auto">
            <a:xfrm>
              <a:off x="1957" y="2579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3" name="Line 55"/>
            <p:cNvSpPr>
              <a:spLocks noChangeShapeType="1"/>
            </p:cNvSpPr>
            <p:nvPr/>
          </p:nvSpPr>
          <p:spPr bwMode="auto">
            <a:xfrm>
              <a:off x="2366" y="2579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4" name="Line 56"/>
            <p:cNvSpPr>
              <a:spLocks noChangeShapeType="1"/>
            </p:cNvSpPr>
            <p:nvPr/>
          </p:nvSpPr>
          <p:spPr bwMode="auto">
            <a:xfrm>
              <a:off x="2777" y="2579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5" name="Line 57"/>
            <p:cNvSpPr>
              <a:spLocks noChangeShapeType="1"/>
            </p:cNvSpPr>
            <p:nvPr/>
          </p:nvSpPr>
          <p:spPr bwMode="auto">
            <a:xfrm>
              <a:off x="3186" y="2579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6" name="Line 58"/>
            <p:cNvSpPr>
              <a:spLocks noChangeShapeType="1"/>
            </p:cNvSpPr>
            <p:nvPr/>
          </p:nvSpPr>
          <p:spPr bwMode="auto">
            <a:xfrm>
              <a:off x="3595" y="2579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7" name="Line 59"/>
            <p:cNvSpPr>
              <a:spLocks noChangeShapeType="1"/>
            </p:cNvSpPr>
            <p:nvPr/>
          </p:nvSpPr>
          <p:spPr bwMode="auto">
            <a:xfrm>
              <a:off x="4006" y="2579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8" name="Line 60"/>
            <p:cNvSpPr>
              <a:spLocks noChangeShapeType="1"/>
            </p:cNvSpPr>
            <p:nvPr/>
          </p:nvSpPr>
          <p:spPr bwMode="auto">
            <a:xfrm>
              <a:off x="4416" y="2579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69" name="Line 61"/>
            <p:cNvSpPr>
              <a:spLocks noChangeShapeType="1"/>
            </p:cNvSpPr>
            <p:nvPr/>
          </p:nvSpPr>
          <p:spPr bwMode="auto">
            <a:xfrm>
              <a:off x="4827" y="2579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0" name="Line 62"/>
            <p:cNvSpPr>
              <a:spLocks noChangeShapeType="1"/>
            </p:cNvSpPr>
            <p:nvPr/>
          </p:nvSpPr>
          <p:spPr bwMode="auto">
            <a:xfrm>
              <a:off x="5236" y="2579"/>
              <a:ext cx="205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1" name="Line 63"/>
            <p:cNvSpPr>
              <a:spLocks noChangeShapeType="1"/>
            </p:cNvSpPr>
            <p:nvPr/>
          </p:nvSpPr>
          <p:spPr bwMode="auto">
            <a:xfrm>
              <a:off x="111" y="2579"/>
              <a:ext cx="0" cy="143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2" name="Line 64"/>
            <p:cNvSpPr>
              <a:spLocks noChangeShapeType="1"/>
            </p:cNvSpPr>
            <p:nvPr/>
          </p:nvSpPr>
          <p:spPr bwMode="auto">
            <a:xfrm>
              <a:off x="5441" y="2579"/>
              <a:ext cx="0" cy="143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3" name="Line 65"/>
            <p:cNvSpPr>
              <a:spLocks noChangeShapeType="1"/>
            </p:cNvSpPr>
            <p:nvPr/>
          </p:nvSpPr>
          <p:spPr bwMode="auto">
            <a:xfrm>
              <a:off x="111" y="2722"/>
              <a:ext cx="533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4" name="Line 66"/>
            <p:cNvSpPr>
              <a:spLocks noChangeShapeType="1"/>
            </p:cNvSpPr>
            <p:nvPr/>
          </p:nvSpPr>
          <p:spPr bwMode="auto">
            <a:xfrm>
              <a:off x="316" y="2933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5" name="Line 67"/>
            <p:cNvSpPr>
              <a:spLocks noChangeShapeType="1"/>
            </p:cNvSpPr>
            <p:nvPr/>
          </p:nvSpPr>
          <p:spPr bwMode="auto">
            <a:xfrm>
              <a:off x="111" y="2722"/>
              <a:ext cx="0" cy="211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6" name="Line 68"/>
            <p:cNvSpPr>
              <a:spLocks noChangeShapeType="1"/>
            </p:cNvSpPr>
            <p:nvPr/>
          </p:nvSpPr>
          <p:spPr bwMode="auto">
            <a:xfrm>
              <a:off x="726" y="2933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7" name="Line 69"/>
            <p:cNvSpPr>
              <a:spLocks noChangeShapeType="1"/>
            </p:cNvSpPr>
            <p:nvPr/>
          </p:nvSpPr>
          <p:spPr bwMode="auto">
            <a:xfrm>
              <a:off x="1136" y="2933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8" name="Line 70"/>
            <p:cNvSpPr>
              <a:spLocks noChangeShapeType="1"/>
            </p:cNvSpPr>
            <p:nvPr/>
          </p:nvSpPr>
          <p:spPr bwMode="auto">
            <a:xfrm>
              <a:off x="1546" y="2933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79" name="Line 71"/>
            <p:cNvSpPr>
              <a:spLocks noChangeShapeType="1"/>
            </p:cNvSpPr>
            <p:nvPr/>
          </p:nvSpPr>
          <p:spPr bwMode="auto">
            <a:xfrm>
              <a:off x="1957" y="2933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0" name="Line 72"/>
            <p:cNvSpPr>
              <a:spLocks noChangeShapeType="1"/>
            </p:cNvSpPr>
            <p:nvPr/>
          </p:nvSpPr>
          <p:spPr bwMode="auto">
            <a:xfrm>
              <a:off x="2366" y="2933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1" name="Line 73"/>
            <p:cNvSpPr>
              <a:spLocks noChangeShapeType="1"/>
            </p:cNvSpPr>
            <p:nvPr/>
          </p:nvSpPr>
          <p:spPr bwMode="auto">
            <a:xfrm>
              <a:off x="2777" y="2933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2" name="Line 74"/>
            <p:cNvSpPr>
              <a:spLocks noChangeShapeType="1"/>
            </p:cNvSpPr>
            <p:nvPr/>
          </p:nvSpPr>
          <p:spPr bwMode="auto">
            <a:xfrm>
              <a:off x="3186" y="2933"/>
              <a:ext cx="40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3" name="Line 75"/>
            <p:cNvSpPr>
              <a:spLocks noChangeShapeType="1"/>
            </p:cNvSpPr>
            <p:nvPr/>
          </p:nvSpPr>
          <p:spPr bwMode="auto">
            <a:xfrm>
              <a:off x="3595" y="2933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4" name="Line 76"/>
            <p:cNvSpPr>
              <a:spLocks noChangeShapeType="1"/>
            </p:cNvSpPr>
            <p:nvPr/>
          </p:nvSpPr>
          <p:spPr bwMode="auto">
            <a:xfrm>
              <a:off x="4006" y="2933"/>
              <a:ext cx="410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5" name="Line 77"/>
            <p:cNvSpPr>
              <a:spLocks noChangeShapeType="1"/>
            </p:cNvSpPr>
            <p:nvPr/>
          </p:nvSpPr>
          <p:spPr bwMode="auto">
            <a:xfrm>
              <a:off x="4416" y="2933"/>
              <a:ext cx="411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6" name="Line 78"/>
            <p:cNvSpPr>
              <a:spLocks noChangeShapeType="1"/>
            </p:cNvSpPr>
            <p:nvPr/>
          </p:nvSpPr>
          <p:spPr bwMode="auto">
            <a:xfrm>
              <a:off x="5236" y="2933"/>
              <a:ext cx="205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7" name="Line 79"/>
            <p:cNvSpPr>
              <a:spLocks noChangeShapeType="1"/>
            </p:cNvSpPr>
            <p:nvPr/>
          </p:nvSpPr>
          <p:spPr bwMode="auto">
            <a:xfrm>
              <a:off x="5441" y="2722"/>
              <a:ext cx="0" cy="211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8" name="Line 80"/>
            <p:cNvSpPr>
              <a:spLocks noChangeShapeType="1"/>
            </p:cNvSpPr>
            <p:nvPr/>
          </p:nvSpPr>
          <p:spPr bwMode="auto">
            <a:xfrm>
              <a:off x="5255" y="2721"/>
              <a:ext cx="205" cy="0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89" name="Line 81"/>
            <p:cNvSpPr>
              <a:spLocks noChangeShapeType="1"/>
            </p:cNvSpPr>
            <p:nvPr/>
          </p:nvSpPr>
          <p:spPr bwMode="auto">
            <a:xfrm>
              <a:off x="240" y="2722"/>
              <a:ext cx="1776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cs-CZ" dirty="0"/>
            </a:p>
          </p:txBody>
        </p:sp>
        <p:sp>
          <p:nvSpPr>
            <p:cNvPr id="350290" name="AutoShape 82"/>
            <p:cNvSpPr>
              <a:spLocks noChangeArrowheads="1"/>
            </p:cNvSpPr>
            <p:nvPr/>
          </p:nvSpPr>
          <p:spPr bwMode="auto">
            <a:xfrm>
              <a:off x="1501" y="1212"/>
              <a:ext cx="2870" cy="1325"/>
            </a:xfrm>
            <a:prstGeom prst="flowChartManualInpu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tint val="6274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endParaRPr lang="en-GB" sz="1400" b="1" dirty="0">
                <a:solidFill>
                  <a:srgbClr val="FFFFFF"/>
                </a:solidFill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endParaRPr lang="en-GB" sz="1400" b="1" dirty="0">
                <a:solidFill>
                  <a:srgbClr val="FFFFFF"/>
                </a:solidFill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400" b="1" dirty="0">
                  <a:solidFill>
                    <a:srgbClr val="FFFFFF"/>
                  </a:solidFill>
                </a:rPr>
                <a:t> FP7 Security Theme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900" b="1" dirty="0">
                  <a:solidFill>
                    <a:srgbClr val="FFFFFF"/>
                  </a:solidFill>
                </a:rPr>
                <a:t>(2007 -2013)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400" b="1" dirty="0">
                  <a:solidFill>
                    <a:srgbClr val="FFFFFF"/>
                  </a:solidFill>
                </a:rPr>
                <a:t>1400 M€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endParaRPr lang="en-GB" sz="1400" b="1" dirty="0">
                <a:solidFill>
                  <a:srgbClr val="FFFFFF"/>
                </a:solidFill>
              </a:endParaRPr>
            </a:p>
            <a:p>
              <a:pPr algn="ctr"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endParaRPr lang="en-GB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50291" name="AutoShape 83"/>
            <p:cNvSpPr>
              <a:spLocks/>
            </p:cNvSpPr>
            <p:nvPr/>
          </p:nvSpPr>
          <p:spPr bwMode="auto">
            <a:xfrm>
              <a:off x="2777" y="3607"/>
              <a:ext cx="2220" cy="385"/>
            </a:xfrm>
            <a:prstGeom prst="accentCallout3">
              <a:avLst>
                <a:gd name="adj1" fmla="val 18699"/>
                <a:gd name="adj2" fmla="val -2162"/>
                <a:gd name="adj3" fmla="val 18699"/>
                <a:gd name="adj4" fmla="val -64190"/>
                <a:gd name="adj5" fmla="val -125713"/>
                <a:gd name="adj6" fmla="val -64190"/>
                <a:gd name="adj7" fmla="val -233505"/>
                <a:gd name="adj8" fmla="val -63421"/>
              </a:avLst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200" b="1" dirty="0">
                  <a:solidFill>
                    <a:srgbClr val="FF6600"/>
                  </a:solidFill>
                </a:rPr>
                <a:t>ESRAB report “Meeting the challenge: </a:t>
              </a:r>
              <a:br>
                <a:rPr lang="en-GB" sz="1200" b="1" dirty="0">
                  <a:solidFill>
                    <a:srgbClr val="FF6600"/>
                  </a:solidFill>
                </a:rPr>
              </a:br>
              <a:r>
                <a:rPr lang="en-GB" sz="1200" b="1" dirty="0">
                  <a:solidFill>
                    <a:srgbClr val="FF6600"/>
                  </a:solidFill>
                </a:rPr>
                <a:t>the European Security Research Agenda”</a:t>
              </a:r>
              <a:br>
                <a:rPr lang="en-GB" sz="1200" b="1" dirty="0">
                  <a:solidFill>
                    <a:srgbClr val="FF6600"/>
                  </a:solidFill>
                </a:rPr>
              </a:br>
              <a:r>
                <a:rPr lang="en-GB" sz="1200" b="1" dirty="0">
                  <a:solidFill>
                    <a:srgbClr val="FF6600"/>
                  </a:solidFill>
                </a:rPr>
                <a:t>(Oct 2006)</a:t>
              </a:r>
            </a:p>
          </p:txBody>
        </p:sp>
        <p:sp>
          <p:nvSpPr>
            <p:cNvPr id="350292" name="AutoShape 84"/>
            <p:cNvSpPr>
              <a:spLocks noChangeArrowheads="1"/>
            </p:cNvSpPr>
            <p:nvPr/>
          </p:nvSpPr>
          <p:spPr bwMode="auto">
            <a:xfrm>
              <a:off x="726" y="1185"/>
              <a:ext cx="763" cy="523"/>
            </a:xfrm>
            <a:prstGeom prst="rightArrowCallout">
              <a:avLst>
                <a:gd name="adj1" fmla="val 25000"/>
                <a:gd name="adj2" fmla="val 25000"/>
                <a:gd name="adj3" fmla="val 24315"/>
                <a:gd name="adj4" fmla="val 66667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tint val="6274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fr-BE" sz="1600" b="1">
                  <a:solidFill>
                    <a:srgbClr val="FFFFFF"/>
                  </a:solidFill>
                </a:rPr>
                <a:t>ESRAB </a:t>
              </a:r>
              <a:r>
                <a:rPr lang="fr-BE" sz="900" b="1">
                  <a:solidFill>
                    <a:srgbClr val="FFFFFF"/>
                  </a:solidFill>
                </a:rPr>
                <a:t/>
              </a:r>
              <a:br>
                <a:rPr lang="fr-BE" sz="900" b="1">
                  <a:solidFill>
                    <a:srgbClr val="FFFFFF"/>
                  </a:solidFill>
                </a:rPr>
              </a:br>
              <a:r>
                <a:rPr lang="fr-BE" sz="900" b="1">
                  <a:solidFill>
                    <a:srgbClr val="FFFFFF"/>
                  </a:solidFill>
                </a:rPr>
                <a:t>(2005-2006)</a:t>
              </a:r>
              <a:endParaRPr lang="en-GB" sz="900" b="1" dirty="0">
                <a:solidFill>
                  <a:srgbClr val="FFFFFF"/>
                </a:solidFill>
              </a:endParaRPr>
            </a:p>
          </p:txBody>
        </p:sp>
        <p:sp>
          <p:nvSpPr>
            <p:cNvPr id="350293" name="AutoShape 85"/>
            <p:cNvSpPr>
              <a:spLocks/>
            </p:cNvSpPr>
            <p:nvPr/>
          </p:nvSpPr>
          <p:spPr bwMode="auto">
            <a:xfrm>
              <a:off x="912" y="3273"/>
              <a:ext cx="1625" cy="245"/>
            </a:xfrm>
            <a:prstGeom prst="accentCallout3">
              <a:avLst>
                <a:gd name="adj1" fmla="val 29389"/>
                <a:gd name="adj2" fmla="val -2954"/>
                <a:gd name="adj3" fmla="val 29389"/>
                <a:gd name="adj4" fmla="val -17352"/>
                <a:gd name="adj5" fmla="val -42856"/>
                <a:gd name="adj6" fmla="val -17352"/>
                <a:gd name="adj7" fmla="val -229796"/>
                <a:gd name="adj8" fmla="val -17292"/>
              </a:avLst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200" b="1" dirty="0">
                  <a:solidFill>
                    <a:srgbClr val="333333"/>
                  </a:solidFill>
                </a:rPr>
                <a:t>“European Security Research: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The Next Steps” (Sept 2004)</a:t>
              </a:r>
            </a:p>
          </p:txBody>
        </p:sp>
        <p:sp>
          <p:nvSpPr>
            <p:cNvPr id="350294" name="AutoShape 86"/>
            <p:cNvSpPr>
              <a:spLocks/>
            </p:cNvSpPr>
            <p:nvPr/>
          </p:nvSpPr>
          <p:spPr bwMode="auto">
            <a:xfrm>
              <a:off x="576" y="3705"/>
              <a:ext cx="1657" cy="375"/>
            </a:xfrm>
            <a:prstGeom prst="accentCallout3">
              <a:avLst>
                <a:gd name="adj1" fmla="val 19199"/>
                <a:gd name="adj2" fmla="val -2898"/>
                <a:gd name="adj3" fmla="val 19199"/>
                <a:gd name="adj4" fmla="val -11287"/>
                <a:gd name="adj5" fmla="val -68532"/>
                <a:gd name="adj6" fmla="val -11287"/>
                <a:gd name="adj7" fmla="val -257065"/>
                <a:gd name="adj8" fmla="val -10861"/>
              </a:avLst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200" b="1" dirty="0">
                  <a:solidFill>
                    <a:srgbClr val="333333"/>
                  </a:solidFill>
                </a:rPr>
                <a:t>GoP report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“Research for a secure Europe” </a:t>
              </a:r>
              <a:br>
                <a:rPr lang="en-GB" sz="1200" b="1" dirty="0">
                  <a:solidFill>
                    <a:srgbClr val="333333"/>
                  </a:solidFill>
                </a:rPr>
              </a:br>
              <a:r>
                <a:rPr lang="en-GB" sz="1200" b="1" dirty="0">
                  <a:solidFill>
                    <a:srgbClr val="333333"/>
                  </a:solidFill>
                </a:rPr>
                <a:t>(March 2004)</a:t>
              </a:r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130" y="1776"/>
              <a:ext cx="494" cy="292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fr-BE" sz="1400" b="1">
                  <a:solidFill>
                    <a:srgbClr val="FFFFFF"/>
                  </a:solidFill>
                </a:rPr>
                <a:t>GoP </a:t>
              </a:r>
              <a:br>
                <a:rPr lang="fr-BE" sz="1400" b="1">
                  <a:solidFill>
                    <a:srgbClr val="FFFFFF"/>
                  </a:solidFill>
                </a:rPr>
              </a:br>
              <a:r>
                <a:rPr lang="fr-BE" sz="900" b="1">
                  <a:solidFill>
                    <a:srgbClr val="FFFFFF"/>
                  </a:solidFill>
                </a:rPr>
                <a:t>(2003-2004)</a:t>
              </a:r>
              <a:endParaRPr lang="en-GB" sz="900" b="1" dirty="0">
                <a:solidFill>
                  <a:srgbClr val="FFFFFF"/>
                </a:solidFill>
              </a:endParaRPr>
            </a:p>
          </p:txBody>
        </p:sp>
        <p:sp>
          <p:nvSpPr>
            <p:cNvPr id="350296" name="AutoShape 88"/>
            <p:cNvSpPr>
              <a:spLocks noChangeArrowheads="1"/>
            </p:cNvSpPr>
            <p:nvPr/>
          </p:nvSpPr>
          <p:spPr bwMode="auto">
            <a:xfrm>
              <a:off x="1746" y="873"/>
              <a:ext cx="1038" cy="449"/>
            </a:xfrm>
            <a:prstGeom prst="homePlate">
              <a:avLst>
                <a:gd name="adj" fmla="val 57795"/>
              </a:avLst>
            </a:prstGeom>
            <a:gradFill rotWithShape="1">
              <a:gsLst>
                <a:gs pos="0">
                  <a:srgbClr val="6699FF">
                    <a:gamma/>
                    <a:shade val="66667"/>
                    <a:invGamma/>
                  </a:srgbClr>
                </a:gs>
                <a:gs pos="100000">
                  <a:srgbClr val="6699FF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GB" sz="1600" b="1" dirty="0">
                  <a:solidFill>
                    <a:srgbClr val="FFFFFF"/>
                  </a:solidFill>
                </a:rPr>
                <a:t>ESRIF</a:t>
              </a:r>
            </a:p>
            <a:p>
              <a:pPr algn="ctr">
                <a:spcBef>
                  <a:spcPct val="0"/>
                </a:spcBef>
              </a:pPr>
              <a:r>
                <a:rPr lang="en-GB" sz="900" b="1" dirty="0">
                  <a:solidFill>
                    <a:srgbClr val="FFFFFF"/>
                  </a:solidFill>
                </a:rPr>
                <a:t>(2007-2009)</a:t>
              </a:r>
            </a:p>
          </p:txBody>
        </p:sp>
        <p:sp>
          <p:nvSpPr>
            <p:cNvPr id="350297" name="AutoShape 89"/>
            <p:cNvSpPr>
              <a:spLocks/>
            </p:cNvSpPr>
            <p:nvPr/>
          </p:nvSpPr>
          <p:spPr bwMode="auto">
            <a:xfrm>
              <a:off x="3264" y="3168"/>
              <a:ext cx="2220" cy="399"/>
            </a:xfrm>
            <a:prstGeom prst="accentCallout3">
              <a:avLst>
                <a:gd name="adj1" fmla="val 18046"/>
                <a:gd name="adj2" fmla="val -2162"/>
                <a:gd name="adj3" fmla="val 18046"/>
                <a:gd name="adj4" fmla="val -65764"/>
                <a:gd name="adj5" fmla="val -33583"/>
                <a:gd name="adj6" fmla="val -65764"/>
                <a:gd name="adj7" fmla="val -94736"/>
                <a:gd name="adj8" fmla="val -65315"/>
              </a:avLst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200" b="1" dirty="0">
                  <a:solidFill>
                    <a:schemeClr val="accent2"/>
                  </a:solidFill>
                </a:rPr>
                <a:t>“Fostering Public-Private Dialogue </a:t>
              </a:r>
              <a:br>
                <a:rPr lang="en-GB" sz="1200" b="1" dirty="0">
                  <a:solidFill>
                    <a:schemeClr val="accent2"/>
                  </a:solidFill>
                </a:rPr>
              </a:br>
              <a:r>
                <a:rPr lang="en-GB" sz="1200" b="1" dirty="0">
                  <a:solidFill>
                    <a:schemeClr val="accent2"/>
                  </a:solidFill>
                </a:rPr>
                <a:t>in Security Research and Innovation”</a:t>
              </a:r>
              <a:br>
                <a:rPr lang="en-GB" sz="1200" b="1" dirty="0">
                  <a:solidFill>
                    <a:schemeClr val="accent2"/>
                  </a:solidFill>
                </a:rPr>
              </a:br>
              <a:r>
                <a:rPr lang="en-GB" sz="1200" b="1" dirty="0">
                  <a:solidFill>
                    <a:schemeClr val="accent2"/>
                  </a:solidFill>
                </a:rPr>
                <a:t>(Sept 2007)</a:t>
              </a:r>
            </a:p>
          </p:txBody>
        </p:sp>
        <p:sp>
          <p:nvSpPr>
            <p:cNvPr id="350298" name="Oval 90"/>
            <p:cNvSpPr>
              <a:spLocks noChangeArrowheads="1"/>
            </p:cNvSpPr>
            <p:nvPr/>
          </p:nvSpPr>
          <p:spPr bwMode="auto">
            <a:xfrm>
              <a:off x="831" y="1912"/>
              <a:ext cx="1222" cy="99"/>
            </a:xfrm>
            <a:prstGeom prst="ellipse">
              <a:avLst/>
            </a:prstGeom>
            <a:gradFill rotWithShape="1">
              <a:gsLst>
                <a:gs pos="0">
                  <a:srgbClr val="6699FF"/>
                </a:gs>
                <a:gs pos="100000">
                  <a:schemeClr val="accent1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 dirty="0"/>
            </a:p>
          </p:txBody>
        </p:sp>
        <p:sp>
          <p:nvSpPr>
            <p:cNvPr id="350299" name="Oval 91"/>
            <p:cNvSpPr>
              <a:spLocks noChangeArrowheads="1"/>
            </p:cNvSpPr>
            <p:nvPr/>
          </p:nvSpPr>
          <p:spPr bwMode="auto">
            <a:xfrm>
              <a:off x="1298" y="1758"/>
              <a:ext cx="611" cy="67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FFFFFF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 dirty="0"/>
            </a:p>
          </p:txBody>
        </p:sp>
        <p:sp>
          <p:nvSpPr>
            <p:cNvPr id="350300" name="Oval 92"/>
            <p:cNvSpPr>
              <a:spLocks noChangeArrowheads="1"/>
            </p:cNvSpPr>
            <p:nvPr/>
          </p:nvSpPr>
          <p:spPr bwMode="auto">
            <a:xfrm>
              <a:off x="1819" y="1835"/>
              <a:ext cx="257" cy="93"/>
            </a:xfrm>
            <a:prstGeom prst="ellipse">
              <a:avLst/>
            </a:prstGeom>
            <a:gradFill rotWithShape="1">
              <a:gsLst>
                <a:gs pos="0">
                  <a:srgbClr val="6699FF"/>
                </a:gs>
                <a:gs pos="100000">
                  <a:srgbClr val="99CCFF"/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 dirty="0"/>
            </a:p>
          </p:txBody>
        </p:sp>
        <p:sp>
          <p:nvSpPr>
            <p:cNvPr id="350301" name="Oval 93"/>
            <p:cNvSpPr>
              <a:spLocks noChangeArrowheads="1"/>
            </p:cNvSpPr>
            <p:nvPr/>
          </p:nvSpPr>
          <p:spPr bwMode="auto">
            <a:xfrm>
              <a:off x="1340" y="2048"/>
              <a:ext cx="940" cy="98"/>
            </a:xfrm>
            <a:prstGeom prst="ellipse">
              <a:avLst/>
            </a:prstGeom>
            <a:gradFill rotWithShape="1">
              <a:gsLst>
                <a:gs pos="0">
                  <a:srgbClr val="6699FF"/>
                </a:gs>
                <a:gs pos="100000">
                  <a:srgbClr val="99CCFF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cs-CZ" dirty="0"/>
            </a:p>
          </p:txBody>
        </p:sp>
        <p:sp>
          <p:nvSpPr>
            <p:cNvPr id="350302" name="Text Box 94"/>
            <p:cNvSpPr txBox="1">
              <a:spLocks noChangeArrowheads="1"/>
            </p:cNvSpPr>
            <p:nvPr/>
          </p:nvSpPr>
          <p:spPr bwMode="auto">
            <a:xfrm>
              <a:off x="960" y="1790"/>
              <a:ext cx="102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200" b="1" i="1" dirty="0" smtClean="0">
                  <a:solidFill>
                    <a:srgbClr val="292929"/>
                  </a:solidFill>
                </a:rPr>
                <a:t>Various national programmes</a:t>
              </a:r>
              <a:endParaRPr lang="en-GB" sz="1200" b="1" i="1" dirty="0">
                <a:solidFill>
                  <a:srgbClr val="292929"/>
                </a:solidFill>
              </a:endParaRPr>
            </a:p>
          </p:txBody>
        </p:sp>
        <p:sp>
          <p:nvSpPr>
            <p:cNvPr id="350303" name="Text Box 95"/>
            <p:cNvSpPr txBox="1">
              <a:spLocks noChangeArrowheads="1"/>
            </p:cNvSpPr>
            <p:nvPr/>
          </p:nvSpPr>
          <p:spPr bwMode="auto">
            <a:xfrm>
              <a:off x="1189" y="2502"/>
              <a:ext cx="305" cy="194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62745"/>
                    <a:invGamma/>
                  </a:srgbClr>
                </a:gs>
                <a:gs pos="100000">
                  <a:srgbClr val="969696"/>
                </a:gs>
              </a:gsLst>
              <a:lin ang="0" scaled="1"/>
            </a:gra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de-DE" sz="700" b="1" dirty="0">
                  <a:solidFill>
                    <a:srgbClr val="FFFFFF"/>
                  </a:solidFill>
                  <a:latin typeface="Arial Narrow" pitchFamily="34" charset="0"/>
                </a:rPr>
                <a:t>SRC’06 Vienna</a:t>
              </a:r>
              <a:endParaRPr lang="nl-NL" sz="700" b="1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50304" name="Text Box 96"/>
            <p:cNvSpPr txBox="1">
              <a:spLocks noChangeArrowheads="1"/>
            </p:cNvSpPr>
            <p:nvPr/>
          </p:nvSpPr>
          <p:spPr bwMode="auto">
            <a:xfrm>
              <a:off x="1595" y="2499"/>
              <a:ext cx="305" cy="194"/>
            </a:xfrm>
            <a:prstGeom prst="rect">
              <a:avLst/>
            </a:prstGeom>
            <a:gradFill rotWithShape="1">
              <a:gsLst>
                <a:gs pos="0">
                  <a:srgbClr val="969696">
                    <a:gamma/>
                    <a:shade val="62745"/>
                    <a:invGamma/>
                  </a:srgbClr>
                </a:gs>
                <a:gs pos="100000">
                  <a:srgbClr val="969696"/>
                </a:gs>
              </a:gsLst>
              <a:lin ang="0" scaled="1"/>
            </a:gra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de-DE" sz="700" b="1" dirty="0">
                  <a:solidFill>
                    <a:srgbClr val="FFFFFF"/>
                  </a:solidFill>
                  <a:latin typeface="Arial Narrow" pitchFamily="34" charset="0"/>
                </a:rPr>
                <a:t>SRC’07 Berlin</a:t>
              </a:r>
              <a:endParaRPr lang="nl-NL" sz="700" b="1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50305" name="Text Box 97"/>
            <p:cNvSpPr txBox="1">
              <a:spLocks noChangeArrowheads="1"/>
            </p:cNvSpPr>
            <p:nvPr/>
          </p:nvSpPr>
          <p:spPr bwMode="auto">
            <a:xfrm>
              <a:off x="2007" y="2504"/>
              <a:ext cx="305" cy="198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tint val="15686"/>
                    <a:invGamma/>
                  </a:srgbClr>
                </a:gs>
              </a:gsLst>
              <a:lin ang="0" scaled="1"/>
            </a:gradFill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de-DE" sz="700" b="1" dirty="0">
                  <a:solidFill>
                    <a:srgbClr val="009999"/>
                  </a:solidFill>
                  <a:latin typeface="Arial Narrow" pitchFamily="34" charset="0"/>
                </a:rPr>
                <a:t>SRC’08 Paris</a:t>
              </a:r>
              <a:endParaRPr lang="nl-NL" sz="700" b="1">
                <a:solidFill>
                  <a:srgbClr val="009999"/>
                </a:solidFill>
                <a:latin typeface="Arial Narrow" pitchFamily="34" charset="0"/>
              </a:endParaRPr>
            </a:p>
          </p:txBody>
        </p:sp>
        <p:sp>
          <p:nvSpPr>
            <p:cNvPr id="350306" name="Text Box 98"/>
            <p:cNvSpPr txBox="1">
              <a:spLocks noChangeArrowheads="1"/>
            </p:cNvSpPr>
            <p:nvPr/>
          </p:nvSpPr>
          <p:spPr bwMode="auto">
            <a:xfrm>
              <a:off x="2395" y="2504"/>
              <a:ext cx="362" cy="198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tint val="15686"/>
                    <a:invGamma/>
                  </a:srgbClr>
                </a:gs>
              </a:gsLst>
              <a:lin ang="0" scaled="1"/>
            </a:gradFill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de-DE" sz="700" b="1" dirty="0">
                  <a:solidFill>
                    <a:srgbClr val="009999"/>
                  </a:solidFill>
                  <a:latin typeface="Arial Narrow" pitchFamily="34" charset="0"/>
                </a:rPr>
                <a:t>SRC’08 Stockholm</a:t>
              </a:r>
              <a:endParaRPr lang="nl-NL" sz="700" b="1">
                <a:solidFill>
                  <a:srgbClr val="009999"/>
                </a:solidFill>
                <a:latin typeface="Arial Narrow" pitchFamily="34" charset="0"/>
              </a:endParaRPr>
            </a:p>
          </p:txBody>
        </p:sp>
        <p:sp>
          <p:nvSpPr>
            <p:cNvPr id="350307" name="Text Box 99"/>
            <p:cNvSpPr txBox="1">
              <a:spLocks noChangeArrowheads="1"/>
            </p:cNvSpPr>
            <p:nvPr/>
          </p:nvSpPr>
          <p:spPr bwMode="auto">
            <a:xfrm>
              <a:off x="2806" y="2503"/>
              <a:ext cx="346" cy="192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tint val="15686"/>
                    <a:invGamma/>
                  </a:srgbClr>
                </a:gs>
              </a:gsLst>
              <a:lin ang="0" scaled="1"/>
            </a:gradFill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square" lIns="0" rIns="0">
              <a:spAutoFit/>
            </a:bodyPr>
            <a:lstStyle/>
            <a:p>
              <a:pPr algn="ctr"/>
              <a:r>
                <a:rPr lang="de-DE" sz="700" b="1" dirty="0">
                  <a:solidFill>
                    <a:srgbClr val="009999"/>
                  </a:solidFill>
                  <a:latin typeface="Arial Narrow" pitchFamily="34" charset="0"/>
                </a:rPr>
                <a:t>SRC’09 </a:t>
              </a:r>
              <a:r>
                <a:rPr lang="en-GB" sz="700" b="1" dirty="0" smtClean="0">
                  <a:solidFill>
                    <a:srgbClr val="009999"/>
                  </a:solidFill>
                  <a:latin typeface="Arial Narrow" pitchFamily="34" charset="0"/>
                </a:rPr>
                <a:t>Brussels</a:t>
              </a:r>
              <a:endParaRPr lang="en-GB" sz="700" b="1" dirty="0">
                <a:solidFill>
                  <a:srgbClr val="009999"/>
                </a:solidFill>
                <a:latin typeface="Arial Narrow" pitchFamily="34" charset="0"/>
              </a:endParaRPr>
            </a:p>
          </p:txBody>
        </p:sp>
        <p:sp>
          <p:nvSpPr>
            <p:cNvPr id="350308" name="AutoShape 100"/>
            <p:cNvSpPr>
              <a:spLocks/>
            </p:cNvSpPr>
            <p:nvPr/>
          </p:nvSpPr>
          <p:spPr bwMode="auto">
            <a:xfrm>
              <a:off x="3072" y="2907"/>
              <a:ext cx="2352" cy="207"/>
            </a:xfrm>
            <a:prstGeom prst="accentCallout3">
              <a:avLst>
                <a:gd name="adj1" fmla="val 34782"/>
                <a:gd name="adj2" fmla="val -2042"/>
                <a:gd name="adj3" fmla="val 34782"/>
                <a:gd name="adj4" fmla="val -34014"/>
                <a:gd name="adj5" fmla="val -21741"/>
                <a:gd name="adj6" fmla="val -34014"/>
                <a:gd name="adj7" fmla="val -88889"/>
                <a:gd name="adj8" fmla="val -33884"/>
              </a:avLst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spcAft>
                  <a:spcPct val="20000"/>
                </a:spcAft>
              </a:pPr>
              <a:r>
                <a:rPr lang="en-GB" sz="1200" b="1" dirty="0">
                  <a:solidFill>
                    <a:srgbClr val="333333"/>
                  </a:solidFill>
                </a:rPr>
                <a:t>New Commission Communication announced</a:t>
              </a:r>
            </a:p>
          </p:txBody>
        </p:sp>
      </p:grpSp>
      <p:sp>
        <p:nvSpPr>
          <p:cNvPr id="100" name="Pětiúhelník 99"/>
          <p:cNvSpPr/>
          <p:nvPr/>
        </p:nvSpPr>
        <p:spPr bwMode="auto">
          <a:xfrm>
            <a:off x="2771800" y="1065076"/>
            <a:ext cx="2700300" cy="468052"/>
          </a:xfrm>
          <a:prstGeom prst="homePlat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RESPO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900" b="1" dirty="0" smtClean="0">
                <a:solidFill>
                  <a:schemeClr val="bg1"/>
                </a:solidFill>
              </a:rPr>
              <a:t>2006-2011</a:t>
            </a: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" y="0"/>
            <a:ext cx="9142222" cy="685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 bwMode="auto">
          <a:xfrm>
            <a:off x="2555776" y="2852936"/>
            <a:ext cx="5040560" cy="50405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ětiúhelník 3"/>
          <p:cNvSpPr/>
          <p:nvPr/>
        </p:nvSpPr>
        <p:spPr bwMode="auto">
          <a:xfrm>
            <a:off x="-252536" y="1340768"/>
            <a:ext cx="2700300" cy="468052"/>
          </a:xfrm>
          <a:prstGeom prst="homePlat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RESPO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900" b="1" dirty="0" smtClean="0">
                <a:solidFill>
                  <a:schemeClr val="bg1"/>
                </a:solidFill>
              </a:rPr>
              <a:t>2006-2011</a:t>
            </a: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475656" y="0"/>
            <a:ext cx="7668344" cy="981075"/>
          </a:xfrm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Projekt RESPO </a:t>
            </a:r>
            <a:r>
              <a:rPr lang="cs-CZ" dirty="0" smtClean="0"/>
              <a:t>povzbuzuje k </a:t>
            </a:r>
            <a:r>
              <a:rPr lang="cs-CZ" dirty="0" smtClean="0"/>
              <a:t>rozsáhlejším demonstračním projektům v DS</a:t>
            </a:r>
            <a:endParaRPr lang="cs-CZ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360" y="0"/>
            <a:ext cx="92047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929" y="4420133"/>
            <a:ext cx="14763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 bwMode="auto">
          <a:xfrm>
            <a:off x="4463988" y="3645024"/>
            <a:ext cx="360040" cy="46805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43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9001" y="-27384"/>
            <a:ext cx="7175508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475656" y="0"/>
            <a:ext cx="7668344" cy="98107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Patří k průkopnickým aplikacím ve střední a východní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Evropě v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oblasti automatizace DS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čára 8"/>
          <p:cNvCxnSpPr/>
          <p:nvPr/>
        </p:nvCxnSpPr>
        <p:spPr bwMode="auto">
          <a:xfrm>
            <a:off x="3959932" y="1340768"/>
            <a:ext cx="0" cy="50765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Přímá spojovací šipka 10"/>
          <p:cNvCxnSpPr/>
          <p:nvPr/>
        </p:nvCxnSpPr>
        <p:spPr bwMode="auto">
          <a:xfrm>
            <a:off x="3959932" y="1484784"/>
            <a:ext cx="468052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Přímá spojovací šipka 12"/>
          <p:cNvCxnSpPr/>
          <p:nvPr/>
        </p:nvCxnSpPr>
        <p:spPr bwMode="auto">
          <a:xfrm>
            <a:off x="3959932" y="6345324"/>
            <a:ext cx="57606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Zkouška v jihočeské čistírně ukázala, že řešení, kterému před lety mnoho lidí nevěřilo, </a:t>
            </a:r>
            <a:r>
              <a:rPr lang="cs-CZ" dirty="0" smtClean="0"/>
              <a:t>existuje, </a:t>
            </a:r>
            <a:r>
              <a:rPr lang="cs-CZ" dirty="0" smtClean="0"/>
              <a:t>je zcela funkční a umožní zajistit vyšší energetickou bezpečnost našich měst</a:t>
            </a:r>
          </a:p>
          <a:p>
            <a:r>
              <a:rPr lang="cs-CZ" dirty="0" smtClean="0"/>
              <a:t>Projekt svými výsledky podporuje aktualizaci státní energetické koncepce, kde se s ostrovními systémy pro zvýšení ochrany obyvatelstva uvažuje</a:t>
            </a:r>
          </a:p>
          <a:p>
            <a:r>
              <a:rPr lang="cs-CZ" dirty="0" smtClean="0"/>
              <a:t>Řešitelský tým je připraven </a:t>
            </a:r>
            <a:r>
              <a:rPr lang="cs-CZ" dirty="0" smtClean="0"/>
              <a:t>spolupracovat při budování ostrovních systémů </a:t>
            </a:r>
            <a:r>
              <a:rPr lang="cs-CZ" dirty="0" smtClean="0"/>
              <a:t>ve veřejných sítích i v objektech dodavatelů nezbytných produktů a služeb</a:t>
            </a:r>
            <a:endParaRPr lang="cs-CZ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F_1_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7072" y="1351976"/>
            <a:ext cx="6167416" cy="5821440"/>
          </a:xfrm>
          <a:prstGeom prst="rect">
            <a:avLst/>
          </a:prstGeom>
        </p:spPr>
      </p:pic>
      <p:sp>
        <p:nvSpPr>
          <p:cNvPr id="552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3643" y="0"/>
            <a:ext cx="6552853" cy="981075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CityPlan</a:t>
            </a:r>
            <a:r>
              <a:rPr lang="cs-CZ" dirty="0"/>
              <a:t> spol. s r.o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/>
              <a:t>člen skupiny ÅF AB</a:t>
            </a:r>
            <a:endParaRPr lang="cs-CZ" dirty="0"/>
          </a:p>
        </p:txBody>
      </p:sp>
      <p:sp>
        <p:nvSpPr>
          <p:cNvPr id="5529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71800" y="1304764"/>
            <a:ext cx="6229325" cy="5725293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Kontakt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: 	 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Ing. Ivan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Beneš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Adresa: 	</a:t>
            </a:r>
            <a:r>
              <a:rPr lang="cs-CZ" dirty="0" err="1" smtClean="0">
                <a:solidFill>
                  <a:schemeClr val="accent6">
                    <a:lumMod val="50000"/>
                  </a:schemeClr>
                </a:solidFill>
              </a:rPr>
              <a:t>Jindřišská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 17, </a:t>
            </a: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110 00 Praha 1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tel.: 		420 - 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277 005 520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mobil: 		420 - 603 261 470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fax: 		420 - 224 922 072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e-mail:      	 </a:t>
            </a:r>
            <a:r>
              <a:rPr lang="cs-CZ" dirty="0" err="1" smtClean="0">
                <a:solidFill>
                  <a:schemeClr val="accent6">
                    <a:lumMod val="50000"/>
                  </a:schemeClr>
                </a:solidFill>
              </a:rPr>
              <a:t>ivan.benes</a:t>
            </a:r>
            <a:r>
              <a:rPr lang="cs-CZ" dirty="0" smtClean="0">
                <a:solidFill>
                  <a:schemeClr val="accent6">
                    <a:lumMod val="50000"/>
                  </a:schemeClr>
                </a:solidFill>
              </a:rPr>
              <a:t>@</a:t>
            </a:r>
            <a:r>
              <a:rPr lang="cs-CZ" dirty="0" err="1" smtClean="0">
                <a:solidFill>
                  <a:schemeClr val="accent6">
                    <a:lumMod val="50000"/>
                  </a:schemeClr>
                </a:solidFill>
              </a:rPr>
              <a:t>afconsult.com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www: 	 	 http://www.</a:t>
            </a:r>
            <a:r>
              <a:rPr lang="cs-CZ" dirty="0" err="1">
                <a:solidFill>
                  <a:schemeClr val="accent6">
                    <a:lumMod val="50000"/>
                  </a:schemeClr>
                </a:solidFill>
              </a:rPr>
              <a:t>cityplan.cz</a:t>
            </a: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1347788"/>
            <a:ext cx="2516188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magesCARNGQ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612" y="44624"/>
            <a:ext cx="972108" cy="972108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Více než polovina světové populace (i ČR) žije ve městech a městských oblastech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Města jsou životně důležitou částí společnosti</a:t>
            </a:r>
          </a:p>
          <a:p>
            <a:r>
              <a:rPr lang="cs-CZ" dirty="0" smtClean="0"/>
              <a:t>Města jsou „ekonomickým motorem“ státu (asi 80% HDP pochází z měst)</a:t>
            </a:r>
          </a:p>
          <a:p>
            <a:r>
              <a:rPr lang="cs-CZ" dirty="0" smtClean="0"/>
              <a:t>Města jsou centry oblasti technologií a inovací</a:t>
            </a:r>
          </a:p>
          <a:p>
            <a:r>
              <a:rPr lang="cs-CZ" dirty="0" smtClean="0"/>
              <a:t>Města jsou živé důkazy o našem kulturní dědictví</a:t>
            </a:r>
          </a:p>
          <a:p>
            <a:r>
              <a:rPr lang="cs-CZ" dirty="0" smtClean="0"/>
              <a:t>Město by mělo být místem, kde lidé mohou uspokojovat své potřeby</a:t>
            </a:r>
          </a:p>
          <a:p>
            <a:r>
              <a:rPr lang="cs-CZ" dirty="0" smtClean="0"/>
              <a:t>Pokud nezajistíme uspokojení alespoň základních fyziologických potřeb a potřebu bezpečí, život komunity se rozloží a město ovládnou do 5 dnů rabující gangy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Priority jsou dány odolností lidského organismu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1583668" y="1520788"/>
            <a:ext cx="1872208" cy="5220580"/>
          </a:xfrm>
          <a:prstGeom prst="rect">
            <a:avLst/>
          </a:prstGeom>
          <a:gradFill>
            <a:gsLst>
              <a:gs pos="100000">
                <a:srgbClr val="92D050"/>
              </a:gs>
              <a:gs pos="50000">
                <a:srgbClr val="FFFF00"/>
              </a:gs>
              <a:gs pos="0">
                <a:srgbClr val="FF0000"/>
              </a:gs>
            </a:gsLst>
            <a:lin ang="5400000" scaled="1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dýchání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teplo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voda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potrava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zdraví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duševní pohoda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zábava</a:t>
            </a:r>
            <a:endParaRPr lang="cs-CZ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923928" y="1520788"/>
            <a:ext cx="1872208" cy="5220580"/>
          </a:xfrm>
          <a:prstGeom prst="rect">
            <a:avLst/>
          </a:prstGeom>
          <a:gradFill>
            <a:gsLst>
              <a:gs pos="100000">
                <a:srgbClr val="92D050"/>
              </a:gs>
              <a:gs pos="50000">
                <a:srgbClr val="FFFF00"/>
              </a:gs>
              <a:gs pos="0">
                <a:srgbClr val="FF0000"/>
              </a:gs>
            </a:gsLst>
            <a:lin ang="5400000" scaled="1"/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minuty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hodiny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dny</a:t>
            </a:r>
          </a:p>
          <a:p>
            <a:pPr lvl="0">
              <a:spcBef>
                <a:spcPts val="0"/>
              </a:spcBef>
            </a:pPr>
            <a:endParaRPr lang="cs-CZ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týdny</a:t>
            </a: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měsíce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r>
              <a:rPr lang="cs-CZ" sz="1800" dirty="0" smtClean="0">
                <a:solidFill>
                  <a:schemeClr val="tx1"/>
                </a:solidFill>
              </a:rPr>
              <a:t>roky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05384" y="11247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Potřeba</a:t>
            </a:r>
            <a:r>
              <a:rPr lang="en-US" sz="1800" dirty="0" smtClean="0"/>
              <a:t>:</a:t>
            </a:r>
            <a:endParaRPr lang="cs-CZ" sz="1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23928" y="11247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Kritická doba</a:t>
            </a:r>
            <a:r>
              <a:rPr lang="en-US" sz="1800" dirty="0" smtClean="0"/>
              <a:t>:</a:t>
            </a:r>
            <a:endParaRPr lang="cs-CZ" sz="1800" dirty="0"/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1079612" y="1526012"/>
            <a:ext cx="461665" cy="276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/>
              <a:t>Basic needs to survive</a:t>
            </a:r>
            <a:endParaRPr lang="cs-CZ" sz="1800" dirty="0"/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1085999" y="3861048"/>
            <a:ext cx="461665" cy="276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 smtClean="0"/>
              <a:t>Lesser needs</a:t>
            </a:r>
            <a:endParaRPr lang="en-US" sz="1800" dirty="0"/>
          </a:p>
        </p:txBody>
      </p:sp>
      <p:sp>
        <p:nvSpPr>
          <p:cNvPr id="9" name="Pravá složená závorka 8"/>
          <p:cNvSpPr/>
          <p:nvPr/>
        </p:nvSpPr>
        <p:spPr bwMode="auto">
          <a:xfrm>
            <a:off x="5976156" y="1556792"/>
            <a:ext cx="252028" cy="172819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28184" y="20968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smtClean="0"/>
              <a:t>Vyžaduje kontinuitu</a:t>
            </a:r>
            <a:endParaRPr lang="cs-CZ" sz="1800" dirty="0"/>
          </a:p>
        </p:txBody>
      </p:sp>
      <p:sp>
        <p:nvSpPr>
          <p:cNvPr id="12" name="Pravá složená závorka 11"/>
          <p:cNvSpPr/>
          <p:nvPr/>
        </p:nvSpPr>
        <p:spPr bwMode="auto">
          <a:xfrm>
            <a:off x="5976156" y="3392996"/>
            <a:ext cx="252028" cy="327636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6228184" y="458112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smtClean="0"/>
              <a:t>Přerušení je přijatelné</a:t>
            </a:r>
            <a:endParaRPr lang="cs-CZ" sz="1800" dirty="0"/>
          </a:p>
        </p:txBody>
      </p:sp>
      <p:sp>
        <p:nvSpPr>
          <p:cNvPr id="17" name="Šipka dolů 16"/>
          <p:cNvSpPr/>
          <p:nvPr/>
        </p:nvSpPr>
        <p:spPr>
          <a:xfrm rot="10800000">
            <a:off x="7704348" y="1484784"/>
            <a:ext cx="1368152" cy="5247506"/>
          </a:xfrm>
          <a:prstGeom prst="downArrow">
            <a:avLst>
              <a:gd name="adj1" fmla="val 50000"/>
              <a:gd name="adj2" fmla="val 44778"/>
            </a:avLst>
          </a:prstGeom>
          <a:gradFill>
            <a:gsLst>
              <a:gs pos="100000">
                <a:srgbClr val="FF0000"/>
              </a:gs>
              <a:gs pos="50000">
                <a:srgbClr val="FFFF00"/>
              </a:gs>
              <a:gs pos="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l">
              <a:spcBef>
                <a:spcPts val="0"/>
              </a:spcBef>
              <a:defRPr/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                 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Eelektřina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defRPr/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                  Informace</a:t>
            </a:r>
          </a:p>
          <a:p>
            <a:pPr algn="l">
              <a:spcBef>
                <a:spcPts val="0"/>
              </a:spcBef>
              <a:defRPr/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		                 Palivo,doprava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7416316" y="11247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Infrastruktura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8064388" y="1645059"/>
            <a:ext cx="68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IZS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 bwMode="auto">
          <a:xfrm>
            <a:off x="8074800" y="6129300"/>
            <a:ext cx="630456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 bwMode="auto">
          <a:xfrm>
            <a:off x="8064388" y="5517232"/>
            <a:ext cx="630456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 bwMode="auto">
          <a:xfrm>
            <a:off x="8064388" y="4905164"/>
            <a:ext cx="630456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 bwMode="auto">
          <a:xfrm>
            <a:off x="8064388" y="4257092"/>
            <a:ext cx="630456" cy="28803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 bwMode="auto">
          <a:xfrm>
            <a:off x="8064388" y="3825044"/>
            <a:ext cx="630456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 bwMode="auto">
          <a:xfrm>
            <a:off x="8064388" y="3573016"/>
            <a:ext cx="630456" cy="1080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 bwMode="auto">
          <a:xfrm>
            <a:off x="8064388" y="3356992"/>
            <a:ext cx="630456" cy="7200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/>
        </p:nvSpPr>
        <p:spPr bwMode="auto">
          <a:xfrm>
            <a:off x="8064388" y="3140968"/>
            <a:ext cx="630456" cy="7200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6408204" y="836712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00" i="1" dirty="0" smtClean="0"/>
              <a:t>IZS </a:t>
            </a:r>
            <a:r>
              <a:rPr lang="en-US" sz="1000" i="1" dirty="0" smtClean="0"/>
              <a:t>– </a:t>
            </a:r>
            <a:r>
              <a:rPr lang="cs-CZ" sz="1000" i="1" dirty="0" smtClean="0"/>
              <a:t>Integrovaný záchranný systém</a:t>
            </a:r>
            <a:endParaRPr lang="cs-CZ" sz="1000" i="1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1" descr="PE00833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4863" y="6280150"/>
            <a:ext cx="965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222375" y="1017588"/>
            <a:ext cx="1225550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/>
              <a:t>Koincidence poruch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22600" y="1017588"/>
            <a:ext cx="1225550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Změna </a:t>
            </a:r>
          </a:p>
          <a:p>
            <a:r>
              <a:rPr lang="cs-CZ" sz="1200"/>
              <a:t>klimatu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902325" y="1017588"/>
            <a:ext cx="1225550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Zločinnost, deprivace</a:t>
            </a:r>
          </a:p>
        </p:txBody>
      </p:sp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7702550" y="1017588"/>
            <a:ext cx="1225550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/>
              <a:t>Konflikty o</a:t>
            </a:r>
          </a:p>
          <a:p>
            <a:r>
              <a:rPr lang="cs-CZ" sz="1200"/>
              <a:t>zdroje</a:t>
            </a:r>
          </a:p>
        </p:txBody>
      </p:sp>
      <p:sp>
        <p:nvSpPr>
          <p:cNvPr id="14355" name="Text Box 28"/>
          <p:cNvSpPr txBox="1">
            <a:spLocks noChangeArrowheads="1"/>
          </p:cNvSpPr>
          <p:nvPr/>
        </p:nvSpPr>
        <p:spPr bwMode="auto">
          <a:xfrm>
            <a:off x="4246563" y="2817813"/>
            <a:ext cx="1657350" cy="466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1">
                <a:solidFill>
                  <a:schemeClr val="bg1"/>
                </a:solidFill>
              </a:rPr>
              <a:t>Energie, voda, potraviny</a:t>
            </a:r>
          </a:p>
        </p:txBody>
      </p:sp>
      <p:cxnSp>
        <p:nvCxnSpPr>
          <p:cNvPr id="14356" name="AutoShape 29"/>
          <p:cNvCxnSpPr>
            <a:cxnSpLocks noChangeShapeType="1"/>
            <a:stCxn id="14355" idx="2"/>
          </p:cNvCxnSpPr>
          <p:nvPr/>
        </p:nvCxnSpPr>
        <p:spPr bwMode="auto">
          <a:xfrm>
            <a:off x="5075238" y="3284538"/>
            <a:ext cx="818" cy="36048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7" name="AutoShape 30"/>
          <p:cNvCxnSpPr>
            <a:cxnSpLocks noChangeShapeType="1"/>
            <a:stCxn id="14341" idx="2"/>
            <a:endCxn id="14355" idx="0"/>
          </p:cNvCxnSpPr>
          <p:nvPr/>
        </p:nvCxnSpPr>
        <p:spPr bwMode="auto">
          <a:xfrm rot="16200000" flipH="1">
            <a:off x="2788444" y="531019"/>
            <a:ext cx="1333500" cy="3240088"/>
          </a:xfrm>
          <a:prstGeom prst="curvedConnector3">
            <a:avLst>
              <a:gd name="adj1" fmla="val 78468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8" name="AutoShape 31"/>
          <p:cNvCxnSpPr>
            <a:cxnSpLocks noChangeShapeType="1"/>
            <a:stCxn id="14342" idx="2"/>
            <a:endCxn id="14370" idx="0"/>
          </p:cNvCxnSpPr>
          <p:nvPr/>
        </p:nvCxnSpPr>
        <p:spPr bwMode="auto">
          <a:xfrm rot="16200000" flipH="1">
            <a:off x="3429794" y="1689894"/>
            <a:ext cx="430212" cy="190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59" name="AutoShape 32"/>
          <p:cNvCxnSpPr>
            <a:cxnSpLocks noChangeShapeType="1"/>
            <a:stCxn id="14343" idx="2"/>
            <a:endCxn id="14355" idx="0"/>
          </p:cNvCxnSpPr>
          <p:nvPr/>
        </p:nvCxnSpPr>
        <p:spPr bwMode="auto">
          <a:xfrm rot="5400000">
            <a:off x="5128419" y="1431132"/>
            <a:ext cx="1333500" cy="1439862"/>
          </a:xfrm>
          <a:prstGeom prst="curvedConnector3">
            <a:avLst>
              <a:gd name="adj1" fmla="val 74583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0" name="AutoShape 33"/>
          <p:cNvCxnSpPr>
            <a:cxnSpLocks noChangeShapeType="1"/>
            <a:stCxn id="14344" idx="2"/>
            <a:endCxn id="14364" idx="0"/>
          </p:cNvCxnSpPr>
          <p:nvPr/>
        </p:nvCxnSpPr>
        <p:spPr bwMode="auto">
          <a:xfrm rot="5400000">
            <a:off x="7454900" y="1057276"/>
            <a:ext cx="433387" cy="128746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1" name="Text Box 35"/>
          <p:cNvSpPr txBox="1">
            <a:spLocks noChangeArrowheads="1"/>
          </p:cNvSpPr>
          <p:nvPr/>
        </p:nvSpPr>
        <p:spPr bwMode="auto">
          <a:xfrm>
            <a:off x="4643438" y="1416050"/>
            <a:ext cx="792162" cy="284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Migrace</a:t>
            </a:r>
          </a:p>
        </p:txBody>
      </p:sp>
      <p:cxnSp>
        <p:nvCxnSpPr>
          <p:cNvPr id="14362" name="AutoShape 36"/>
          <p:cNvCxnSpPr>
            <a:cxnSpLocks noChangeShapeType="1"/>
            <a:stCxn id="14342" idx="3"/>
            <a:endCxn id="14361" idx="1"/>
          </p:cNvCxnSpPr>
          <p:nvPr/>
        </p:nvCxnSpPr>
        <p:spPr bwMode="auto">
          <a:xfrm>
            <a:off x="4248150" y="1250950"/>
            <a:ext cx="395288" cy="3079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3" name="AutoShape 37"/>
          <p:cNvCxnSpPr>
            <a:cxnSpLocks noChangeShapeType="1"/>
            <a:stCxn id="14361" idx="3"/>
            <a:endCxn id="14343" idx="1"/>
          </p:cNvCxnSpPr>
          <p:nvPr/>
        </p:nvCxnSpPr>
        <p:spPr bwMode="auto">
          <a:xfrm flipV="1">
            <a:off x="5435600" y="1250950"/>
            <a:ext cx="466725" cy="3079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64" name="Text Box 39"/>
          <p:cNvSpPr txBox="1">
            <a:spLocks noChangeArrowheads="1"/>
          </p:cNvSpPr>
          <p:nvPr/>
        </p:nvSpPr>
        <p:spPr bwMode="auto">
          <a:xfrm>
            <a:off x="6565900" y="1917700"/>
            <a:ext cx="923925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Guerillové akce</a:t>
            </a:r>
          </a:p>
        </p:txBody>
      </p:sp>
      <p:sp>
        <p:nvSpPr>
          <p:cNvPr id="14365" name="Text Box 40"/>
          <p:cNvSpPr txBox="1">
            <a:spLocks noChangeArrowheads="1"/>
          </p:cNvSpPr>
          <p:nvPr/>
        </p:nvSpPr>
        <p:spPr bwMode="auto">
          <a:xfrm>
            <a:off x="7777163" y="1917700"/>
            <a:ext cx="828675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Vojenské akce</a:t>
            </a:r>
          </a:p>
        </p:txBody>
      </p:sp>
      <p:cxnSp>
        <p:nvCxnSpPr>
          <p:cNvPr id="14366" name="AutoShape 41"/>
          <p:cNvCxnSpPr>
            <a:cxnSpLocks noChangeShapeType="1"/>
            <a:stCxn id="14344" idx="2"/>
            <a:endCxn id="14365" idx="0"/>
          </p:cNvCxnSpPr>
          <p:nvPr/>
        </p:nvCxnSpPr>
        <p:spPr bwMode="auto">
          <a:xfrm rot="5400000">
            <a:off x="8036719" y="1639094"/>
            <a:ext cx="433387" cy="1238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7" name="AutoShape 42"/>
          <p:cNvCxnSpPr>
            <a:cxnSpLocks noChangeShapeType="1"/>
            <a:stCxn id="14364" idx="2"/>
            <a:endCxn id="14355" idx="0"/>
          </p:cNvCxnSpPr>
          <p:nvPr/>
        </p:nvCxnSpPr>
        <p:spPr bwMode="auto">
          <a:xfrm rot="5400000">
            <a:off x="5834857" y="1624806"/>
            <a:ext cx="433388" cy="195262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8" name="AutoShape 43"/>
          <p:cNvCxnSpPr>
            <a:cxnSpLocks noChangeShapeType="1"/>
            <a:stCxn id="14365" idx="2"/>
            <a:endCxn id="14355" idx="0"/>
          </p:cNvCxnSpPr>
          <p:nvPr/>
        </p:nvCxnSpPr>
        <p:spPr bwMode="auto">
          <a:xfrm rot="5400000">
            <a:off x="6416675" y="1042988"/>
            <a:ext cx="433388" cy="3116262"/>
          </a:xfrm>
          <a:prstGeom prst="curvedConnector3">
            <a:avLst>
              <a:gd name="adj1" fmla="val 6592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69" name="AutoShape 44"/>
          <p:cNvCxnSpPr>
            <a:cxnSpLocks noChangeShapeType="1"/>
            <a:stCxn id="14344" idx="1"/>
            <a:endCxn id="14343" idx="3"/>
          </p:cNvCxnSpPr>
          <p:nvPr/>
        </p:nvCxnSpPr>
        <p:spPr bwMode="auto">
          <a:xfrm rot="10800000">
            <a:off x="7127875" y="1250950"/>
            <a:ext cx="5746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70" name="Text Box 45"/>
          <p:cNvSpPr txBox="1">
            <a:spLocks noChangeArrowheads="1"/>
          </p:cNvSpPr>
          <p:nvPr/>
        </p:nvSpPr>
        <p:spPr bwMode="auto">
          <a:xfrm>
            <a:off x="3240088" y="1914525"/>
            <a:ext cx="828675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Extrémní jevy</a:t>
            </a:r>
          </a:p>
        </p:txBody>
      </p:sp>
      <p:cxnSp>
        <p:nvCxnSpPr>
          <p:cNvPr id="14371" name="AutoShape 46"/>
          <p:cNvCxnSpPr>
            <a:cxnSpLocks noChangeShapeType="1"/>
            <a:stCxn id="14370" idx="2"/>
            <a:endCxn id="14355" idx="0"/>
          </p:cNvCxnSpPr>
          <p:nvPr/>
        </p:nvCxnSpPr>
        <p:spPr bwMode="auto">
          <a:xfrm rot="16200000" flipH="1">
            <a:off x="4146550" y="1889125"/>
            <a:ext cx="436563" cy="1420813"/>
          </a:xfrm>
          <a:prstGeom prst="curvedConnector3">
            <a:avLst>
              <a:gd name="adj1" fmla="val 3024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72" name="Text Box 47"/>
          <p:cNvSpPr txBox="1">
            <a:spLocks noChangeArrowheads="1"/>
          </p:cNvSpPr>
          <p:nvPr/>
        </p:nvSpPr>
        <p:spPr bwMode="auto">
          <a:xfrm>
            <a:off x="4535996" y="1912938"/>
            <a:ext cx="1042987" cy="4667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Teroristické akce</a:t>
            </a:r>
          </a:p>
        </p:txBody>
      </p:sp>
      <p:cxnSp>
        <p:nvCxnSpPr>
          <p:cNvPr id="14373" name="AutoShape 48"/>
          <p:cNvCxnSpPr>
            <a:cxnSpLocks noChangeShapeType="1"/>
            <a:stCxn id="14343" idx="2"/>
            <a:endCxn id="14372" idx="0"/>
          </p:cNvCxnSpPr>
          <p:nvPr/>
        </p:nvCxnSpPr>
        <p:spPr bwMode="auto">
          <a:xfrm rot="5400000">
            <a:off x="5571983" y="969820"/>
            <a:ext cx="428625" cy="145761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74" name="AutoShape 49"/>
          <p:cNvCxnSpPr>
            <a:cxnSpLocks noChangeShapeType="1"/>
            <a:stCxn id="14372" idx="2"/>
            <a:endCxn id="14355" idx="0"/>
          </p:cNvCxnSpPr>
          <p:nvPr/>
        </p:nvCxnSpPr>
        <p:spPr bwMode="auto">
          <a:xfrm rot="16200000" flipH="1">
            <a:off x="4847289" y="2589864"/>
            <a:ext cx="438150" cy="1774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75" name="Rectangle 50"/>
          <p:cNvSpPr>
            <a:spLocks noChangeArrowheads="1"/>
          </p:cNvSpPr>
          <p:nvPr/>
        </p:nvSpPr>
        <p:spPr bwMode="auto">
          <a:xfrm rot="18527140">
            <a:off x="5566265" y="4467361"/>
            <a:ext cx="2370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/>
              <a:t>Základní potřeby podle </a:t>
            </a:r>
            <a:r>
              <a:rPr lang="cs-CZ" sz="1200" dirty="0" err="1"/>
              <a:t>Maslowa</a:t>
            </a:r>
            <a:endParaRPr lang="cs-CZ" sz="1200" dirty="0"/>
          </a:p>
        </p:txBody>
      </p:sp>
      <p:sp>
        <p:nvSpPr>
          <p:cNvPr id="43" name="Nadpis 42"/>
          <p:cNvSpPr>
            <a:spLocks noGrp="1"/>
          </p:cNvSpPr>
          <p:nvPr>
            <p:ph type="title"/>
          </p:nvPr>
        </p:nvSpPr>
        <p:spPr>
          <a:xfrm>
            <a:off x="1043608" y="0"/>
            <a:ext cx="7777163" cy="98107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Naše </a:t>
            </a:r>
            <a:r>
              <a:rPr lang="cs-CZ" dirty="0" err="1" smtClean="0"/>
              <a:t>Achilova</a:t>
            </a:r>
            <a:r>
              <a:rPr lang="cs-CZ" dirty="0" smtClean="0"/>
              <a:t> pata</a:t>
            </a:r>
            <a:endParaRPr lang="cs-CZ" dirty="0"/>
          </a:p>
        </p:txBody>
      </p:sp>
      <p:sp>
        <p:nvSpPr>
          <p:cNvPr id="14377" name="Text Box 10"/>
          <p:cNvSpPr txBox="1">
            <a:spLocks noChangeArrowheads="1"/>
          </p:cNvSpPr>
          <p:nvPr/>
        </p:nvSpPr>
        <p:spPr bwMode="auto">
          <a:xfrm>
            <a:off x="6552220" y="152400"/>
            <a:ext cx="1225550" cy="4619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dirty="0"/>
              <a:t>Selhání globál-</a:t>
            </a:r>
            <a:r>
              <a:rPr lang="cs-CZ" sz="1200" dirty="0" err="1"/>
              <a:t>ního</a:t>
            </a:r>
            <a:r>
              <a:rPr lang="cs-CZ" sz="1200" dirty="0"/>
              <a:t> vládnutí</a:t>
            </a:r>
          </a:p>
        </p:txBody>
      </p:sp>
      <p:cxnSp>
        <p:nvCxnSpPr>
          <p:cNvPr id="14378" name="Zakřivená spojovací čára 45"/>
          <p:cNvCxnSpPr>
            <a:cxnSpLocks noChangeShapeType="1"/>
            <a:stCxn id="14377" idx="2"/>
            <a:endCxn id="14343" idx="0"/>
          </p:cNvCxnSpPr>
          <p:nvPr/>
        </p:nvCxnSpPr>
        <p:spPr bwMode="auto">
          <a:xfrm rot="5400000">
            <a:off x="6638436" y="491028"/>
            <a:ext cx="403225" cy="649895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79" name="Zakřivená spojovací čára 47"/>
          <p:cNvCxnSpPr>
            <a:cxnSpLocks noChangeShapeType="1"/>
            <a:stCxn id="14377" idx="2"/>
            <a:endCxn id="14344" idx="0"/>
          </p:cNvCxnSpPr>
          <p:nvPr/>
        </p:nvCxnSpPr>
        <p:spPr bwMode="auto">
          <a:xfrm rot="16200000" flipH="1">
            <a:off x="7538548" y="240810"/>
            <a:ext cx="403225" cy="115033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80" name="TextovéPole 52"/>
          <p:cNvSpPr txBox="1">
            <a:spLocks noChangeArrowheads="1"/>
          </p:cNvSpPr>
          <p:nvPr/>
        </p:nvSpPr>
        <p:spPr bwMode="auto">
          <a:xfrm>
            <a:off x="2016125" y="2384425"/>
            <a:ext cx="1331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>
                <a:solidFill>
                  <a:srgbClr val="000099"/>
                </a:solidFill>
                <a:sym typeface="Symbol" pitchFamily="18" charset="2"/>
              </a:rPr>
              <a:t></a:t>
            </a:r>
          </a:p>
          <a:p>
            <a:r>
              <a:rPr lang="cs-CZ" sz="1800">
                <a:solidFill>
                  <a:srgbClr val="000099"/>
                </a:solidFill>
                <a:sym typeface="Symbol" pitchFamily="18" charset="2"/>
              </a:rPr>
              <a:t>příčiny</a:t>
            </a:r>
          </a:p>
          <a:p>
            <a:r>
              <a:rPr lang="cs-CZ" sz="1800">
                <a:solidFill>
                  <a:srgbClr val="000099"/>
                </a:solidFill>
                <a:sym typeface="Symbol" pitchFamily="18" charset="2"/>
              </a:rPr>
              <a:t>dopady</a:t>
            </a:r>
          </a:p>
          <a:p>
            <a:r>
              <a:rPr lang="cs-CZ" sz="1800">
                <a:solidFill>
                  <a:srgbClr val="000099"/>
                </a:solidFill>
                <a:sym typeface="Symbol" pitchFamily="18" charset="2"/>
              </a:rPr>
              <a:t></a:t>
            </a:r>
            <a:endParaRPr lang="cs-CZ" sz="1800">
              <a:solidFill>
                <a:srgbClr val="000099"/>
              </a:solidFill>
            </a:endParaRPr>
          </a:p>
        </p:txBody>
      </p:sp>
      <p:cxnSp>
        <p:nvCxnSpPr>
          <p:cNvPr id="14382" name="Zakřivená spojovací čára 46"/>
          <p:cNvCxnSpPr>
            <a:cxnSpLocks noChangeShapeType="1"/>
            <a:stCxn id="14344" idx="2"/>
            <a:endCxn id="14355" idx="0"/>
          </p:cNvCxnSpPr>
          <p:nvPr/>
        </p:nvCxnSpPr>
        <p:spPr bwMode="auto">
          <a:xfrm rot="5400000">
            <a:off x="6028532" y="531020"/>
            <a:ext cx="1333500" cy="3240087"/>
          </a:xfrm>
          <a:prstGeom prst="curvedConnector3">
            <a:avLst>
              <a:gd name="adj1" fmla="val 14643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4968044" y="152636"/>
            <a:ext cx="1225550" cy="46166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dirty="0" smtClean="0"/>
              <a:t>Přemnožené lidstvo</a:t>
            </a:r>
            <a:endParaRPr lang="cs-CZ" sz="1200" dirty="0"/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7882954" y="152636"/>
            <a:ext cx="1225550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dirty="0" smtClean="0"/>
              <a:t>Konečnost zdrojů</a:t>
            </a:r>
            <a:endParaRPr lang="cs-CZ" sz="1200" dirty="0"/>
          </a:p>
        </p:txBody>
      </p:sp>
      <p:cxnSp>
        <p:nvCxnSpPr>
          <p:cNvPr id="51" name="Zakřivená spojovací čára 50"/>
          <p:cNvCxnSpPr>
            <a:stCxn id="48" idx="3"/>
            <a:endCxn id="14377" idx="1"/>
          </p:cNvCxnSpPr>
          <p:nvPr/>
        </p:nvCxnSpPr>
        <p:spPr bwMode="auto">
          <a:xfrm flipV="1">
            <a:off x="6193594" y="383382"/>
            <a:ext cx="358626" cy="87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Tvar 52"/>
          <p:cNvCxnSpPr>
            <a:stCxn id="48" idx="2"/>
            <a:endCxn id="14343" idx="1"/>
          </p:cNvCxnSpPr>
          <p:nvPr/>
        </p:nvCxnSpPr>
        <p:spPr bwMode="auto">
          <a:xfrm rot="16200000" flipH="1">
            <a:off x="5423247" y="771873"/>
            <a:ext cx="636650" cy="321506"/>
          </a:xfrm>
          <a:prstGeom prst="curved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Zakřivená spojovací čára 54"/>
          <p:cNvCxnSpPr>
            <a:endCxn id="14361" idx="0"/>
          </p:cNvCxnSpPr>
          <p:nvPr/>
        </p:nvCxnSpPr>
        <p:spPr bwMode="auto">
          <a:xfrm rot="5400000">
            <a:off x="4966141" y="802079"/>
            <a:ext cx="687350" cy="54059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2" name="Zakřivená spojovací čára 61"/>
          <p:cNvCxnSpPr>
            <a:stCxn id="49" idx="2"/>
          </p:cNvCxnSpPr>
          <p:nvPr/>
        </p:nvCxnSpPr>
        <p:spPr bwMode="auto">
          <a:xfrm rot="5400000">
            <a:off x="8204858" y="725860"/>
            <a:ext cx="402431" cy="17931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54" name="Diagram 53"/>
          <p:cNvGraphicFramePr/>
          <p:nvPr/>
        </p:nvGraphicFramePr>
        <p:xfrm>
          <a:off x="2879812" y="3699548"/>
          <a:ext cx="4428492" cy="271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81" name="TextovéPole 60"/>
          <p:cNvSpPr txBox="1">
            <a:spLocks noChangeArrowheads="1"/>
          </p:cNvSpPr>
          <p:nvPr/>
        </p:nvSpPr>
        <p:spPr bwMode="auto">
          <a:xfrm>
            <a:off x="6048164" y="2708920"/>
            <a:ext cx="2951162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 dirty="0">
                <a:solidFill>
                  <a:srgbClr val="000099"/>
                </a:solidFill>
                <a:sym typeface="Symbol" pitchFamily="18" charset="2"/>
              </a:rPr>
              <a:t>Narušení dodávek způsobí sociální </a:t>
            </a:r>
            <a:r>
              <a:rPr lang="cs-CZ" sz="1800" dirty="0" smtClean="0">
                <a:solidFill>
                  <a:srgbClr val="000099"/>
                </a:solidFill>
                <a:sym typeface="Symbol" pitchFamily="18" charset="2"/>
              </a:rPr>
              <a:t>nepokoje, které neviditelná ruka trhu neřeší</a:t>
            </a:r>
            <a:endParaRPr lang="cs-CZ" sz="1800" dirty="0">
              <a:solidFill>
                <a:srgbClr val="000099"/>
              </a:solidFill>
            </a:endParaRPr>
          </a:p>
        </p:txBody>
      </p:sp>
      <p:sp>
        <p:nvSpPr>
          <p:cNvPr id="42" name="TextovéPole 60"/>
          <p:cNvSpPr txBox="1">
            <a:spLocks noChangeArrowheads="1"/>
          </p:cNvSpPr>
          <p:nvPr/>
        </p:nvSpPr>
        <p:spPr bwMode="auto">
          <a:xfrm>
            <a:off x="1259632" y="5517232"/>
            <a:ext cx="2664296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1800" dirty="0" smtClean="0">
                <a:solidFill>
                  <a:srgbClr val="000099"/>
                </a:solidFill>
                <a:sym typeface="Symbol" pitchFamily="18" charset="2"/>
              </a:rPr>
              <a:t>V dnešním světě můžeme skoro všechno, ale </a:t>
            </a:r>
            <a:r>
              <a:rPr lang="cs-CZ" sz="1800" b="1" dirty="0" smtClean="0">
                <a:solidFill>
                  <a:srgbClr val="000099"/>
                </a:solidFill>
                <a:sym typeface="Symbol" pitchFamily="18" charset="2"/>
              </a:rPr>
              <a:t>bez elektřiny nemůžeme skoro nic</a:t>
            </a:r>
            <a:endParaRPr lang="cs-CZ" sz="1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Legitimní otázka a odpověď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Otázka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  <a:r>
              <a:rPr lang="en-US" dirty="0" smtClean="0"/>
              <a:t> </a:t>
            </a:r>
            <a:r>
              <a:rPr lang="cs-CZ" dirty="0" smtClean="0"/>
              <a:t>Proč bychom měli snižovat zranitelnost měst a riziko </a:t>
            </a:r>
            <a:r>
              <a:rPr lang="cs-CZ" dirty="0" smtClean="0"/>
              <a:t>katastrof a měnit </a:t>
            </a:r>
            <a:r>
              <a:rPr lang="cs-CZ" dirty="0" err="1" smtClean="0"/>
              <a:t>blackout</a:t>
            </a:r>
            <a:r>
              <a:rPr lang="cs-CZ" dirty="0" smtClean="0"/>
              <a:t> v </a:t>
            </a:r>
            <a:r>
              <a:rPr lang="cs-CZ" dirty="0" err="1" smtClean="0"/>
              <a:t>greyout</a:t>
            </a:r>
            <a:r>
              <a:rPr lang="en-US" dirty="0" smtClean="0"/>
              <a:t>?</a:t>
            </a:r>
            <a:endParaRPr lang="en-US" dirty="0" smtClean="0"/>
          </a:p>
          <a:p>
            <a:r>
              <a:rPr lang="cs-CZ" dirty="0" smtClean="0">
                <a:solidFill>
                  <a:srgbClr val="C00000"/>
                </a:solidFill>
              </a:rPr>
              <a:t>Odpověď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r>
              <a:rPr lang="cs-CZ" dirty="0" smtClean="0"/>
              <a:t>A proč ne, jestliže žijeme de-facto 5 dnů od vyhlášení výjimečného stavu?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>
              <a:solidFill>
                <a:srgbClr val="C00000"/>
              </a:solidFill>
            </a:endParaRPr>
          </a:p>
          <a:p>
            <a:r>
              <a:rPr lang="cs-CZ" dirty="0" smtClean="0">
                <a:solidFill>
                  <a:srgbClr val="C00000"/>
                </a:solidFill>
              </a:rPr>
              <a:t>Být či nebýt</a:t>
            </a:r>
            <a:r>
              <a:rPr lang="en-US" dirty="0" smtClean="0">
                <a:solidFill>
                  <a:srgbClr val="C00000"/>
                </a:solidFill>
              </a:rPr>
              <a:t> (</a:t>
            </a:r>
            <a:r>
              <a:rPr lang="cs-CZ" dirty="0" smtClean="0">
                <a:solidFill>
                  <a:srgbClr val="C00000"/>
                </a:solidFill>
              </a:rPr>
              <a:t>připraven</a:t>
            </a:r>
            <a:r>
              <a:rPr lang="en-US" dirty="0" smtClean="0">
                <a:solidFill>
                  <a:srgbClr val="C00000"/>
                </a:solidFill>
              </a:rPr>
              <a:t>)?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Obrázek 3" descr="hamlet80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182413"/>
            <a:ext cx="4068452" cy="2838875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Přístup k zajištění kontinuity bezpečnosti občanů je stejný v případě podniku i státu</a:t>
            </a:r>
            <a:endParaRPr lang="cs-CZ" dirty="0"/>
          </a:p>
        </p:txBody>
      </p:sp>
      <p:sp>
        <p:nvSpPr>
          <p:cNvPr id="37" name="Zástupný symbol pro obsah 36"/>
          <p:cNvSpPr>
            <a:spLocks noGrp="1"/>
          </p:cNvSpPr>
          <p:nvPr>
            <p:ph idx="1"/>
          </p:nvPr>
        </p:nvSpPr>
        <p:spPr>
          <a:xfrm>
            <a:off x="1187450" y="1016732"/>
            <a:ext cx="7705725" cy="5516562"/>
          </a:xfrm>
        </p:spPr>
        <p:txBody>
          <a:bodyPr/>
          <a:lstStyle/>
          <a:p>
            <a:r>
              <a:rPr lang="cs-CZ" dirty="0" smtClean="0"/>
              <a:t>Incidentem může být technologická havárie, živelná pohroma, úmyslný čin</a:t>
            </a:r>
          </a:p>
          <a:p>
            <a:r>
              <a:rPr lang="cs-CZ" dirty="0" smtClean="0"/>
              <a:t>Zvýšení odolnosti kritické infrastruktury znamená zvýšení odolnosti státu proti civilizačnímu kolapsu</a:t>
            </a:r>
            <a:endParaRPr lang="cs-CZ" dirty="0"/>
          </a:p>
        </p:txBody>
      </p:sp>
      <p:cxnSp>
        <p:nvCxnSpPr>
          <p:cNvPr id="4" name="Přímá spojovací šipka 3"/>
          <p:cNvCxnSpPr/>
          <p:nvPr/>
        </p:nvCxnSpPr>
        <p:spPr>
          <a:xfrm>
            <a:off x="2357438" y="6434510"/>
            <a:ext cx="57150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šipka 4"/>
          <p:cNvCxnSpPr/>
          <p:nvPr/>
        </p:nvCxnSpPr>
        <p:spPr>
          <a:xfrm flipH="1" flipV="1">
            <a:off x="2339752" y="2672916"/>
            <a:ext cx="16098" cy="376318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ýbuch 1 5"/>
          <p:cNvSpPr/>
          <p:nvPr/>
        </p:nvSpPr>
        <p:spPr>
          <a:xfrm>
            <a:off x="3357563" y="4862885"/>
            <a:ext cx="1285875" cy="500062"/>
          </a:xfrm>
          <a:prstGeom prst="irregularSeal1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7" name="Přímá spojovací čára 6"/>
          <p:cNvCxnSpPr/>
          <p:nvPr/>
        </p:nvCxnSpPr>
        <p:spPr>
          <a:xfrm rot="5400000">
            <a:off x="3641726" y="6220197"/>
            <a:ext cx="430212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Šipka dolů 8"/>
          <p:cNvSpPr/>
          <p:nvPr/>
        </p:nvSpPr>
        <p:spPr>
          <a:xfrm rot="16200000">
            <a:off x="4250532" y="3326978"/>
            <a:ext cx="500062" cy="157162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6200000">
            <a:off x="6241257" y="1907753"/>
            <a:ext cx="500062" cy="269557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6200000">
            <a:off x="5214938" y="2791197"/>
            <a:ext cx="500062" cy="178593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Šipka dolů 11"/>
          <p:cNvSpPr/>
          <p:nvPr/>
        </p:nvSpPr>
        <p:spPr>
          <a:xfrm rot="5400000">
            <a:off x="5572126" y="5148634"/>
            <a:ext cx="214312" cy="107156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" name="Šipka dolů 12"/>
          <p:cNvSpPr/>
          <p:nvPr/>
        </p:nvSpPr>
        <p:spPr>
          <a:xfrm rot="10800000">
            <a:off x="4143375" y="6077322"/>
            <a:ext cx="214313" cy="33178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14" name="Přímá spojovací čára 13"/>
          <p:cNvCxnSpPr/>
          <p:nvPr/>
        </p:nvCxnSpPr>
        <p:spPr>
          <a:xfrm>
            <a:off x="2357438" y="5148635"/>
            <a:ext cx="1143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stCxn id="6" idx="3"/>
          </p:cNvCxnSpPr>
          <p:nvPr/>
        </p:nvCxnSpPr>
        <p:spPr>
          <a:xfrm flipV="1">
            <a:off x="4643438" y="5148635"/>
            <a:ext cx="3214687" cy="22225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>
            <a:endCxn id="6" idx="2"/>
          </p:cNvCxnSpPr>
          <p:nvPr/>
        </p:nvCxnSpPr>
        <p:spPr>
          <a:xfrm rot="5400000" flipH="1" flipV="1">
            <a:off x="3538538" y="5682034"/>
            <a:ext cx="642938" cy="4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33"/>
          <p:cNvSpPr txBox="1">
            <a:spLocks noChangeArrowheads="1"/>
          </p:cNvSpPr>
          <p:nvPr/>
        </p:nvSpPr>
        <p:spPr bwMode="auto">
          <a:xfrm>
            <a:off x="3643313" y="5005760"/>
            <a:ext cx="8572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b="1" dirty="0"/>
              <a:t>INCIDENT</a:t>
            </a:r>
          </a:p>
        </p:txBody>
      </p:sp>
      <p:sp>
        <p:nvSpPr>
          <p:cNvPr id="18" name="TextovéPole 34"/>
          <p:cNvSpPr txBox="1">
            <a:spLocks noChangeArrowheads="1"/>
          </p:cNvSpPr>
          <p:nvPr/>
        </p:nvSpPr>
        <p:spPr bwMode="auto">
          <a:xfrm>
            <a:off x="1857375" y="5005760"/>
            <a:ext cx="571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/>
              <a:t>100 </a:t>
            </a:r>
            <a:r>
              <a:rPr lang="en-US" sz="1000"/>
              <a:t>%</a:t>
            </a:r>
            <a:endParaRPr lang="cs-CZ" sz="1000"/>
          </a:p>
        </p:txBody>
      </p:sp>
      <p:sp>
        <p:nvSpPr>
          <p:cNvPr id="19" name="TextovéPole 35"/>
          <p:cNvSpPr txBox="1">
            <a:spLocks noChangeArrowheads="1"/>
          </p:cNvSpPr>
          <p:nvPr/>
        </p:nvSpPr>
        <p:spPr bwMode="auto">
          <a:xfrm>
            <a:off x="1714500" y="3505572"/>
            <a:ext cx="642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/>
              <a:t>Úroveň provozu</a:t>
            </a:r>
          </a:p>
        </p:txBody>
      </p:sp>
      <p:sp>
        <p:nvSpPr>
          <p:cNvPr id="20" name="TextovéPole 36"/>
          <p:cNvSpPr txBox="1">
            <a:spLocks noChangeArrowheads="1"/>
          </p:cNvSpPr>
          <p:nvPr/>
        </p:nvSpPr>
        <p:spPr bwMode="auto">
          <a:xfrm>
            <a:off x="2284859" y="4401108"/>
            <a:ext cx="15670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připravenost/ prevence</a:t>
            </a:r>
          </a:p>
        </p:txBody>
      </p:sp>
      <p:sp>
        <p:nvSpPr>
          <p:cNvPr id="21" name="TextovéPole 37"/>
          <p:cNvSpPr txBox="1">
            <a:spLocks noChangeArrowheads="1"/>
          </p:cNvSpPr>
          <p:nvPr/>
        </p:nvSpPr>
        <p:spPr bwMode="auto">
          <a:xfrm>
            <a:off x="7500938" y="6434510"/>
            <a:ext cx="428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/>
              <a:t>čas</a:t>
            </a:r>
          </a:p>
        </p:txBody>
      </p:sp>
      <p:sp>
        <p:nvSpPr>
          <p:cNvPr id="22" name="TextovéPole 38"/>
          <p:cNvSpPr txBox="1">
            <a:spLocks noChangeArrowheads="1"/>
          </p:cNvSpPr>
          <p:nvPr/>
        </p:nvSpPr>
        <p:spPr bwMode="auto">
          <a:xfrm>
            <a:off x="3714750" y="4005635"/>
            <a:ext cx="14287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dirty="0"/>
              <a:t>pohotovostní odezva</a:t>
            </a:r>
          </a:p>
        </p:txBody>
      </p:sp>
      <p:sp>
        <p:nvSpPr>
          <p:cNvPr id="23" name="TextovéPole 39"/>
          <p:cNvSpPr txBox="1">
            <a:spLocks noChangeArrowheads="1"/>
          </p:cNvSpPr>
          <p:nvPr/>
        </p:nvSpPr>
        <p:spPr bwMode="auto">
          <a:xfrm>
            <a:off x="4427984" y="3577010"/>
            <a:ext cx="19802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 smtClean="0"/>
              <a:t>kontinuita služeb</a:t>
            </a:r>
            <a:endParaRPr lang="cs-CZ" sz="1000" dirty="0"/>
          </a:p>
        </p:txBody>
      </p:sp>
      <p:sp>
        <p:nvSpPr>
          <p:cNvPr id="24" name="TextovéPole 40"/>
          <p:cNvSpPr txBox="1">
            <a:spLocks noChangeArrowheads="1"/>
          </p:cNvSpPr>
          <p:nvPr/>
        </p:nvSpPr>
        <p:spPr bwMode="auto">
          <a:xfrm>
            <a:off x="5786438" y="3148385"/>
            <a:ext cx="642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/>
              <a:t>obnova</a:t>
            </a:r>
          </a:p>
        </p:txBody>
      </p:sp>
      <p:sp>
        <p:nvSpPr>
          <p:cNvPr id="25" name="Volný tvar 24"/>
          <p:cNvSpPr/>
          <p:nvPr/>
        </p:nvSpPr>
        <p:spPr>
          <a:xfrm>
            <a:off x="3859213" y="5239122"/>
            <a:ext cx="3995737" cy="798513"/>
          </a:xfrm>
          <a:custGeom>
            <a:avLst/>
            <a:gdLst>
              <a:gd name="connsiteX0" fmla="*/ 0 w 3995928"/>
              <a:gd name="connsiteY0" fmla="*/ 777240 h 798576"/>
              <a:gd name="connsiteX1" fmla="*/ 850392 w 3995928"/>
              <a:gd name="connsiteY1" fmla="*/ 704088 h 798576"/>
              <a:gd name="connsiteX2" fmla="*/ 1426464 w 3995928"/>
              <a:gd name="connsiteY2" fmla="*/ 210312 h 798576"/>
              <a:gd name="connsiteX3" fmla="*/ 2221992 w 3995928"/>
              <a:gd name="connsiteY3" fmla="*/ 36576 h 798576"/>
              <a:gd name="connsiteX4" fmla="*/ 3995928 w 3995928"/>
              <a:gd name="connsiteY4" fmla="*/ 0 h 79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5928" h="798576">
                <a:moveTo>
                  <a:pt x="0" y="777240"/>
                </a:moveTo>
                <a:cubicBezTo>
                  <a:pt x="306324" y="787908"/>
                  <a:pt x="612648" y="798576"/>
                  <a:pt x="850392" y="704088"/>
                </a:cubicBezTo>
                <a:cubicBezTo>
                  <a:pt x="1088136" y="609600"/>
                  <a:pt x="1197864" y="321564"/>
                  <a:pt x="1426464" y="210312"/>
                </a:cubicBezTo>
                <a:cubicBezTo>
                  <a:pt x="1655064" y="99060"/>
                  <a:pt x="1793748" y="71628"/>
                  <a:pt x="2221992" y="36576"/>
                </a:cubicBezTo>
                <a:cubicBezTo>
                  <a:pt x="2650236" y="1524"/>
                  <a:pt x="3706368" y="7620"/>
                  <a:pt x="3995928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4214813" y="5291510"/>
            <a:ext cx="2786062" cy="1181100"/>
          </a:xfrm>
          <a:custGeom>
            <a:avLst/>
            <a:gdLst>
              <a:gd name="connsiteX0" fmla="*/ 0 w 2999232"/>
              <a:gd name="connsiteY0" fmla="*/ 1133856 h 1181100"/>
              <a:gd name="connsiteX1" fmla="*/ 1709928 w 2999232"/>
              <a:gd name="connsiteY1" fmla="*/ 1024128 h 1181100"/>
              <a:gd name="connsiteX2" fmla="*/ 2414016 w 2999232"/>
              <a:gd name="connsiteY2" fmla="*/ 192024 h 1181100"/>
              <a:gd name="connsiteX3" fmla="*/ 2999232 w 2999232"/>
              <a:gd name="connsiteY3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9232" h="1181100">
                <a:moveTo>
                  <a:pt x="0" y="1133856"/>
                </a:moveTo>
                <a:cubicBezTo>
                  <a:pt x="653796" y="1157478"/>
                  <a:pt x="1307592" y="1181100"/>
                  <a:pt x="1709928" y="1024128"/>
                </a:cubicBezTo>
                <a:cubicBezTo>
                  <a:pt x="2112264" y="867156"/>
                  <a:pt x="2199132" y="362712"/>
                  <a:pt x="2414016" y="192024"/>
                </a:cubicBezTo>
                <a:cubicBezTo>
                  <a:pt x="2628900" y="21336"/>
                  <a:pt x="2894076" y="24384"/>
                  <a:pt x="2999232" y="0"/>
                </a:cubicBez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7" name="Přímá spojovací čára 26"/>
          <p:cNvCxnSpPr>
            <a:stCxn id="26" idx="3"/>
            <a:endCxn id="25" idx="4"/>
          </p:cNvCxnSpPr>
          <p:nvPr/>
        </p:nvCxnSpPr>
        <p:spPr>
          <a:xfrm flipV="1">
            <a:off x="7000875" y="5239122"/>
            <a:ext cx="854075" cy="52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 flipV="1">
            <a:off x="5700712" y="5791572"/>
            <a:ext cx="642938" cy="2476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78"/>
          <p:cNvSpPr txBox="1">
            <a:spLocks noChangeArrowheads="1"/>
          </p:cNvSpPr>
          <p:nvPr/>
        </p:nvSpPr>
        <p:spPr bwMode="auto">
          <a:xfrm>
            <a:off x="2500313" y="5791572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000" dirty="0"/>
              <a:t>Zmírnění dopadu incidentu</a:t>
            </a: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3143250" y="6077322"/>
            <a:ext cx="928688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73"/>
          <p:cNvSpPr txBox="1">
            <a:spLocks noChangeArrowheads="1"/>
          </p:cNvSpPr>
          <p:nvPr/>
        </p:nvSpPr>
        <p:spPr bwMode="auto">
          <a:xfrm>
            <a:off x="6336196" y="5960492"/>
            <a:ext cx="23402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1000" dirty="0" smtClean="0"/>
              <a:t>Zkrácení doby poruchy zařízení</a:t>
            </a:r>
          </a:p>
          <a:p>
            <a:pPr algn="l"/>
            <a:r>
              <a:rPr lang="cs-CZ" sz="1000" dirty="0" smtClean="0"/>
              <a:t>Zkrácení chaotické funkce státu</a:t>
            </a:r>
            <a:endParaRPr lang="cs-CZ" sz="1000" dirty="0"/>
          </a:p>
        </p:txBody>
      </p:sp>
      <p:sp>
        <p:nvSpPr>
          <p:cNvPr id="36" name="Šipka dolů 35"/>
          <p:cNvSpPr/>
          <p:nvPr/>
        </p:nvSpPr>
        <p:spPr>
          <a:xfrm rot="16200000">
            <a:off x="2911538" y="3761308"/>
            <a:ext cx="500062" cy="157162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1583668" y="6516811"/>
            <a:ext cx="586865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Smart 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Meter 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RESPO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mohou 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změnit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  rolling blackout na rolling </a:t>
            </a:r>
            <a:r>
              <a:rPr lang="cs-CZ" smtClean="0">
                <a:solidFill>
                  <a:schemeClr val="accent6">
                    <a:lumMod val="50000"/>
                  </a:schemeClr>
                </a:solidFill>
              </a:rPr>
              <a:t>grayout</a:t>
            </a:r>
            <a:endParaRPr lang="cs-CZ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283968" y="6129300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 smtClean="0">
                <a:solidFill>
                  <a:srgbClr val="C00000"/>
                </a:solidFill>
              </a:rPr>
              <a:t>RESPO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82"/>
          <p:cNvSpPr txBox="1">
            <a:spLocks noChangeArrowheads="1"/>
          </p:cNvSpPr>
          <p:nvPr/>
        </p:nvSpPr>
        <p:spPr bwMode="auto">
          <a:xfrm>
            <a:off x="7092950" y="838200"/>
            <a:ext cx="1727200" cy="646113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/>
              <a:t>Stanovení priorit - podklad pro přípravu dispečerského řízení</a:t>
            </a:r>
          </a:p>
        </p:txBody>
      </p:sp>
      <p:sp>
        <p:nvSpPr>
          <p:cNvPr id="27651" name="Line 2"/>
          <p:cNvSpPr>
            <a:spLocks noChangeShapeType="1"/>
          </p:cNvSpPr>
          <p:nvPr/>
        </p:nvSpPr>
        <p:spPr bwMode="auto">
          <a:xfrm>
            <a:off x="1144588" y="1566863"/>
            <a:ext cx="239236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1144588" y="3048000"/>
            <a:ext cx="3906837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53" name="Line 4"/>
          <p:cNvSpPr>
            <a:spLocks noChangeShapeType="1"/>
          </p:cNvSpPr>
          <p:nvPr/>
        </p:nvSpPr>
        <p:spPr bwMode="auto">
          <a:xfrm>
            <a:off x="1303338" y="1050925"/>
            <a:ext cx="0" cy="11080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>
            <a:off x="1155700" y="741363"/>
            <a:ext cx="301625" cy="3159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CC00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000">
                <a:latin typeface="Times New Roman" pitchFamily="18" charset="0"/>
              </a:rPr>
              <a:t>~</a:t>
            </a:r>
            <a:endParaRPr lang="cs-CZ" sz="1000">
              <a:latin typeface="Times New Roman" pitchFamily="18" charset="0"/>
            </a:endParaRPr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>
            <a:off x="1166813" y="3656013"/>
            <a:ext cx="271462" cy="276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CCFFCC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latin typeface="Times New Roman" pitchFamily="18" charset="0"/>
              </a:rPr>
              <a:t>~</a:t>
            </a:r>
            <a:endParaRPr lang="cs-CZ" sz="800"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23963" y="1196975"/>
            <a:ext cx="158750" cy="223838"/>
            <a:chOff x="912" y="2208"/>
            <a:chExt cx="96" cy="144"/>
          </a:xfrm>
        </p:grpSpPr>
        <p:sp>
          <p:nvSpPr>
            <p:cNvPr id="27732" name="Oval 8"/>
            <p:cNvSpPr>
              <a:spLocks noChangeArrowheads="1"/>
            </p:cNvSpPr>
            <p:nvPr/>
          </p:nvSpPr>
          <p:spPr bwMode="auto">
            <a:xfrm>
              <a:off x="912" y="2208"/>
              <a:ext cx="96" cy="96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7733" name="Oval 9"/>
            <p:cNvSpPr>
              <a:spLocks noChangeArrowheads="1"/>
            </p:cNvSpPr>
            <p:nvPr/>
          </p:nvSpPr>
          <p:spPr bwMode="auto">
            <a:xfrm>
              <a:off x="912" y="2256"/>
              <a:ext cx="96" cy="96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223963" y="3268663"/>
            <a:ext cx="158750" cy="222250"/>
            <a:chOff x="912" y="2208"/>
            <a:chExt cx="96" cy="144"/>
          </a:xfrm>
        </p:grpSpPr>
        <p:sp>
          <p:nvSpPr>
            <p:cNvPr id="27730" name="Oval 11"/>
            <p:cNvSpPr>
              <a:spLocks noChangeArrowheads="1"/>
            </p:cNvSpPr>
            <p:nvPr/>
          </p:nvSpPr>
          <p:spPr bwMode="auto">
            <a:xfrm>
              <a:off x="912" y="2208"/>
              <a:ext cx="96" cy="96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  <p:sp>
          <p:nvSpPr>
            <p:cNvPr id="27731" name="Oval 12"/>
            <p:cNvSpPr>
              <a:spLocks noChangeArrowheads="1"/>
            </p:cNvSpPr>
            <p:nvPr/>
          </p:nvSpPr>
          <p:spPr bwMode="auto">
            <a:xfrm>
              <a:off x="912" y="2256"/>
              <a:ext cx="96" cy="96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27658" name="Oval 13"/>
          <p:cNvSpPr>
            <a:spLocks noChangeArrowheads="1"/>
          </p:cNvSpPr>
          <p:nvPr/>
        </p:nvSpPr>
        <p:spPr bwMode="auto">
          <a:xfrm>
            <a:off x="1223963" y="2159000"/>
            <a:ext cx="158750" cy="1492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9" name="Oval 14"/>
          <p:cNvSpPr>
            <a:spLocks noChangeArrowheads="1"/>
          </p:cNvSpPr>
          <p:nvPr/>
        </p:nvSpPr>
        <p:spPr bwMode="auto">
          <a:xfrm>
            <a:off x="1223963" y="2233613"/>
            <a:ext cx="158750" cy="147637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60" name="Line 15"/>
          <p:cNvSpPr>
            <a:spLocks noChangeShapeType="1"/>
          </p:cNvSpPr>
          <p:nvPr/>
        </p:nvSpPr>
        <p:spPr bwMode="auto">
          <a:xfrm>
            <a:off x="1303338" y="2381250"/>
            <a:ext cx="0" cy="12573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9468" name="Text Box 16"/>
          <p:cNvSpPr txBox="1">
            <a:spLocks noChangeArrowheads="1"/>
          </p:cNvSpPr>
          <p:nvPr/>
        </p:nvSpPr>
        <p:spPr bwMode="auto">
          <a:xfrm>
            <a:off x="1622425" y="1346200"/>
            <a:ext cx="1914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200" dirty="0">
                <a:latin typeface="+mn-lt"/>
              </a:rPr>
              <a:t>přenosová soustava</a:t>
            </a:r>
          </a:p>
        </p:txBody>
      </p:sp>
      <p:sp>
        <p:nvSpPr>
          <p:cNvPr id="19469" name="Text Box 17"/>
          <p:cNvSpPr txBox="1">
            <a:spLocks noChangeArrowheads="1"/>
          </p:cNvSpPr>
          <p:nvPr/>
        </p:nvSpPr>
        <p:spPr bwMode="auto">
          <a:xfrm>
            <a:off x="1622425" y="2824163"/>
            <a:ext cx="27695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200" dirty="0">
                <a:latin typeface="+mn-lt"/>
              </a:rPr>
              <a:t>distribuční </a:t>
            </a:r>
            <a:r>
              <a:rPr lang="cs-CZ" sz="1200" dirty="0" smtClean="0">
                <a:latin typeface="+mn-lt"/>
              </a:rPr>
              <a:t>soustava – </a:t>
            </a:r>
            <a:r>
              <a:rPr lang="cs-CZ" sz="1200" dirty="0" err="1" smtClean="0">
                <a:latin typeface="+mn-lt"/>
              </a:rPr>
              <a:t>smart</a:t>
            </a:r>
            <a:r>
              <a:rPr lang="cs-CZ" sz="1200" dirty="0" smtClean="0">
                <a:latin typeface="+mn-lt"/>
              </a:rPr>
              <a:t> </a:t>
            </a:r>
            <a:r>
              <a:rPr lang="cs-CZ" sz="1200" dirty="0" err="1" smtClean="0">
                <a:latin typeface="+mn-lt"/>
              </a:rPr>
              <a:t>grid</a:t>
            </a:r>
            <a:endParaRPr lang="cs-CZ" sz="1200" dirty="0">
              <a:latin typeface="+mn-lt"/>
            </a:endParaRPr>
          </a:p>
        </p:txBody>
      </p:sp>
      <p:sp>
        <p:nvSpPr>
          <p:cNvPr id="505874" name="AutoShape 18"/>
          <p:cNvSpPr>
            <a:spLocks noChangeArrowheads="1"/>
          </p:cNvSpPr>
          <p:nvPr/>
        </p:nvSpPr>
        <p:spPr bwMode="auto">
          <a:xfrm>
            <a:off x="1223963" y="1493838"/>
            <a:ext cx="158750" cy="147637"/>
          </a:xfrm>
          <a:prstGeom prst="irregularSeal1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088063" y="3194050"/>
            <a:ext cx="796925" cy="666750"/>
            <a:chOff x="3552" y="3264"/>
            <a:chExt cx="480" cy="432"/>
          </a:xfrm>
        </p:grpSpPr>
        <p:sp>
          <p:nvSpPr>
            <p:cNvPr id="27728" name="Rectangle 20"/>
            <p:cNvSpPr>
              <a:spLocks noChangeArrowheads="1"/>
            </p:cNvSpPr>
            <p:nvPr/>
          </p:nvSpPr>
          <p:spPr bwMode="auto">
            <a:xfrm>
              <a:off x="3600" y="3408"/>
              <a:ext cx="384" cy="288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7729" name="AutoShape 21"/>
            <p:cNvSpPr>
              <a:spLocks noChangeArrowheads="1"/>
            </p:cNvSpPr>
            <p:nvPr/>
          </p:nvSpPr>
          <p:spPr bwMode="auto">
            <a:xfrm>
              <a:off x="3552" y="3264"/>
              <a:ext cx="480" cy="144"/>
            </a:xfrm>
            <a:prstGeom prst="triangle">
              <a:avLst>
                <a:gd name="adj" fmla="val 50000"/>
              </a:avLst>
            </a:prstGeom>
            <a:solidFill>
              <a:srgbClr val="FFCC99">
                <a:alpha val="50195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407150" y="3638550"/>
            <a:ext cx="796925" cy="666750"/>
            <a:chOff x="3552" y="3264"/>
            <a:chExt cx="480" cy="432"/>
          </a:xfrm>
        </p:grpSpPr>
        <p:sp>
          <p:nvSpPr>
            <p:cNvPr id="27726" name="Rectangle 23"/>
            <p:cNvSpPr>
              <a:spLocks noChangeArrowheads="1"/>
            </p:cNvSpPr>
            <p:nvPr/>
          </p:nvSpPr>
          <p:spPr bwMode="auto">
            <a:xfrm>
              <a:off x="3600" y="3408"/>
              <a:ext cx="384" cy="288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7727" name="AutoShape 24"/>
            <p:cNvSpPr>
              <a:spLocks noChangeArrowheads="1"/>
            </p:cNvSpPr>
            <p:nvPr/>
          </p:nvSpPr>
          <p:spPr bwMode="auto">
            <a:xfrm>
              <a:off x="3552" y="3264"/>
              <a:ext cx="480" cy="144"/>
            </a:xfrm>
            <a:prstGeom prst="triangle">
              <a:avLst>
                <a:gd name="adj" fmla="val 50000"/>
              </a:avLst>
            </a:prstGeom>
            <a:solidFill>
              <a:srgbClr val="FFCC99">
                <a:alpha val="50195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6724650" y="3935413"/>
            <a:ext cx="798513" cy="665162"/>
            <a:chOff x="3552" y="3264"/>
            <a:chExt cx="480" cy="432"/>
          </a:xfrm>
        </p:grpSpPr>
        <p:sp>
          <p:nvSpPr>
            <p:cNvPr id="27724" name="Rectangle 26"/>
            <p:cNvSpPr>
              <a:spLocks noChangeArrowheads="1"/>
            </p:cNvSpPr>
            <p:nvPr/>
          </p:nvSpPr>
          <p:spPr bwMode="auto">
            <a:xfrm>
              <a:off x="3600" y="3408"/>
              <a:ext cx="384" cy="288"/>
            </a:xfrm>
            <a:prstGeom prst="rect">
              <a:avLst/>
            </a:prstGeom>
            <a:solidFill>
              <a:srgbClr val="FFCC99">
                <a:alpha val="50195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7725" name="AutoShape 27"/>
            <p:cNvSpPr>
              <a:spLocks noChangeArrowheads="1"/>
            </p:cNvSpPr>
            <p:nvPr/>
          </p:nvSpPr>
          <p:spPr bwMode="auto">
            <a:xfrm>
              <a:off x="3552" y="3264"/>
              <a:ext cx="480" cy="144"/>
            </a:xfrm>
            <a:prstGeom prst="triangle">
              <a:avLst>
                <a:gd name="adj" fmla="val 50000"/>
              </a:avLst>
            </a:prstGeom>
            <a:solidFill>
              <a:srgbClr val="FFCC99">
                <a:alpha val="50195"/>
              </a:srgb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27667" name="Line 28"/>
          <p:cNvSpPr>
            <a:spLocks noChangeShapeType="1"/>
          </p:cNvSpPr>
          <p:nvPr/>
        </p:nvSpPr>
        <p:spPr bwMode="auto">
          <a:xfrm>
            <a:off x="4811713" y="3048000"/>
            <a:ext cx="0" cy="14033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68" name="Line 29"/>
          <p:cNvSpPr>
            <a:spLocks noChangeShapeType="1"/>
          </p:cNvSpPr>
          <p:nvPr/>
        </p:nvSpPr>
        <p:spPr bwMode="auto">
          <a:xfrm>
            <a:off x="4811713" y="4083050"/>
            <a:ext cx="1674812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69" name="Rectangle 30"/>
          <p:cNvSpPr>
            <a:spLocks noChangeArrowheads="1"/>
          </p:cNvSpPr>
          <p:nvPr/>
        </p:nvSpPr>
        <p:spPr bwMode="auto">
          <a:xfrm>
            <a:off x="6565900" y="3417888"/>
            <a:ext cx="18351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77" name="Rectangle 31"/>
          <p:cNvSpPr>
            <a:spLocks noChangeArrowheads="1"/>
          </p:cNvSpPr>
          <p:nvPr/>
        </p:nvSpPr>
        <p:spPr bwMode="auto">
          <a:xfrm>
            <a:off x="7195214" y="3404609"/>
            <a:ext cx="13372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cs-CZ" sz="1200" dirty="0">
                <a:latin typeface="+mn-lt"/>
              </a:rPr>
              <a:t>ostrovní provoz,</a:t>
            </a:r>
          </a:p>
          <a:p>
            <a:pPr algn="l">
              <a:spcBef>
                <a:spcPts val="0"/>
              </a:spcBef>
              <a:defRPr/>
            </a:pPr>
            <a:r>
              <a:rPr lang="cs-CZ" sz="1200" dirty="0">
                <a:latin typeface="+mn-lt"/>
              </a:rPr>
              <a:t>přídělový systém</a:t>
            </a:r>
          </a:p>
        </p:txBody>
      </p:sp>
      <p:sp>
        <p:nvSpPr>
          <p:cNvPr id="19478" name="Rectangle 32"/>
          <p:cNvSpPr>
            <a:spLocks noChangeArrowheads="1"/>
          </p:cNvSpPr>
          <p:nvPr/>
        </p:nvSpPr>
        <p:spPr bwMode="auto">
          <a:xfrm>
            <a:off x="1543050" y="3586569"/>
            <a:ext cx="1200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200" dirty="0">
                <a:latin typeface="+mn-lt"/>
              </a:rPr>
              <a:t>místní teplárna</a:t>
            </a:r>
          </a:p>
        </p:txBody>
      </p:sp>
      <p:sp>
        <p:nvSpPr>
          <p:cNvPr id="27672" name="Arc 33"/>
          <p:cNvSpPr>
            <a:spLocks/>
          </p:cNvSpPr>
          <p:nvPr/>
        </p:nvSpPr>
        <p:spPr bwMode="auto">
          <a:xfrm rot="10542515">
            <a:off x="1382713" y="3934467"/>
            <a:ext cx="2949575" cy="6667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  <a:round/>
            <a:headEnd type="triangle" w="med" len="med"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9480" name="Text Box 34"/>
          <p:cNvSpPr txBox="1">
            <a:spLocks noChangeArrowheads="1"/>
          </p:cNvSpPr>
          <p:nvPr/>
        </p:nvSpPr>
        <p:spPr bwMode="auto">
          <a:xfrm>
            <a:off x="2101850" y="4256730"/>
            <a:ext cx="19129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200" dirty="0">
                <a:latin typeface="+mn-lt"/>
              </a:rPr>
              <a:t>soustava CZT</a:t>
            </a: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768975" y="2233613"/>
            <a:ext cx="796925" cy="665162"/>
            <a:chOff x="3552" y="3264"/>
            <a:chExt cx="480" cy="432"/>
          </a:xfrm>
        </p:grpSpPr>
        <p:sp>
          <p:nvSpPr>
            <p:cNvPr id="27722" name="Rectangle 36"/>
            <p:cNvSpPr>
              <a:spLocks noChangeArrowheads="1"/>
            </p:cNvSpPr>
            <p:nvPr/>
          </p:nvSpPr>
          <p:spPr bwMode="auto">
            <a:xfrm>
              <a:off x="3600" y="3408"/>
              <a:ext cx="384" cy="288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27723" name="AutoShape 37"/>
            <p:cNvSpPr>
              <a:spLocks noChangeArrowheads="1"/>
            </p:cNvSpPr>
            <p:nvPr/>
          </p:nvSpPr>
          <p:spPr bwMode="auto">
            <a:xfrm>
              <a:off x="3552" y="3264"/>
              <a:ext cx="480" cy="144"/>
            </a:xfrm>
            <a:prstGeom prst="triangle">
              <a:avLst>
                <a:gd name="adj" fmla="val 50000"/>
              </a:avLst>
            </a:prstGeom>
            <a:solidFill>
              <a:srgbClr val="CCFFCC">
                <a:alpha val="50195"/>
              </a:srgbClr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cs-CZ"/>
            </a:p>
          </p:txBody>
        </p:sp>
      </p:grpSp>
      <p:sp>
        <p:nvSpPr>
          <p:cNvPr id="19482" name="Rectangle 38"/>
          <p:cNvSpPr>
            <a:spLocks noChangeArrowheads="1"/>
          </p:cNvSpPr>
          <p:nvPr/>
        </p:nvSpPr>
        <p:spPr bwMode="auto">
          <a:xfrm>
            <a:off x="6532970" y="2683949"/>
            <a:ext cx="12073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cs-CZ" sz="1200" dirty="0">
                <a:latin typeface="+mn-lt"/>
              </a:rPr>
              <a:t>objektový zdroj</a:t>
            </a:r>
          </a:p>
        </p:txBody>
      </p:sp>
      <p:sp>
        <p:nvSpPr>
          <p:cNvPr id="27676" name="Oval 39"/>
          <p:cNvSpPr>
            <a:spLocks noChangeArrowheads="1"/>
          </p:cNvSpPr>
          <p:nvPr/>
        </p:nvSpPr>
        <p:spPr bwMode="auto">
          <a:xfrm>
            <a:off x="6245225" y="2716213"/>
            <a:ext cx="238125" cy="1873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en-US" sz="800">
                <a:latin typeface="Times New Roman" pitchFamily="18" charset="0"/>
              </a:rPr>
              <a:t>~</a:t>
            </a:r>
            <a:endParaRPr lang="cs-CZ" sz="800">
              <a:latin typeface="Times New Roman" pitchFamily="18" charset="0"/>
            </a:endParaRPr>
          </a:p>
        </p:txBody>
      </p:sp>
      <p:sp>
        <p:nvSpPr>
          <p:cNvPr id="27677" name="Line 40"/>
          <p:cNvSpPr>
            <a:spLocks noChangeShapeType="1"/>
          </p:cNvSpPr>
          <p:nvPr/>
        </p:nvSpPr>
        <p:spPr bwMode="auto">
          <a:xfrm>
            <a:off x="4811713" y="3713163"/>
            <a:ext cx="1355725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78" name="Line 41"/>
          <p:cNvSpPr>
            <a:spLocks noChangeShapeType="1"/>
          </p:cNvSpPr>
          <p:nvPr/>
        </p:nvSpPr>
        <p:spPr bwMode="auto">
          <a:xfrm>
            <a:off x="4811713" y="4451350"/>
            <a:ext cx="1992312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7679" name="AutoShape 42"/>
          <p:cNvSpPr>
            <a:spLocks noChangeArrowheads="1"/>
          </p:cNvSpPr>
          <p:nvPr/>
        </p:nvSpPr>
        <p:spPr bwMode="auto">
          <a:xfrm>
            <a:off x="5449888" y="3638550"/>
            <a:ext cx="79375" cy="147638"/>
          </a:xfrm>
          <a:prstGeom prst="flowChartCollat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80" name="AutoShape 43"/>
          <p:cNvSpPr>
            <a:spLocks noChangeArrowheads="1"/>
          </p:cNvSpPr>
          <p:nvPr/>
        </p:nvSpPr>
        <p:spPr bwMode="auto">
          <a:xfrm>
            <a:off x="5768975" y="4008438"/>
            <a:ext cx="80963" cy="147637"/>
          </a:xfrm>
          <a:prstGeom prst="flowChartCollat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81" name="AutoShape 44"/>
          <p:cNvSpPr>
            <a:spLocks noChangeArrowheads="1"/>
          </p:cNvSpPr>
          <p:nvPr/>
        </p:nvSpPr>
        <p:spPr bwMode="auto">
          <a:xfrm>
            <a:off x="6088063" y="4379913"/>
            <a:ext cx="79375" cy="146050"/>
          </a:xfrm>
          <a:prstGeom prst="flowChartCollat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89" name="Rectangle 45"/>
          <p:cNvSpPr>
            <a:spLocks noChangeArrowheads="1"/>
          </p:cNvSpPr>
          <p:nvPr/>
        </p:nvSpPr>
        <p:spPr bwMode="auto">
          <a:xfrm>
            <a:off x="3217863" y="2011363"/>
            <a:ext cx="8763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cs-CZ" sz="1000">
                <a:latin typeface="+mn-lt"/>
              </a:rPr>
              <a:t>dispečink DS</a:t>
            </a:r>
          </a:p>
        </p:txBody>
      </p:sp>
      <p:sp>
        <p:nvSpPr>
          <p:cNvPr id="19490" name="Rectangle 46"/>
          <p:cNvSpPr>
            <a:spLocks noChangeArrowheads="1"/>
          </p:cNvSpPr>
          <p:nvPr/>
        </p:nvSpPr>
        <p:spPr bwMode="auto">
          <a:xfrm>
            <a:off x="3217863" y="606425"/>
            <a:ext cx="8763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cs-CZ" sz="1000" dirty="0">
                <a:latin typeface="+mn-lt"/>
              </a:rPr>
              <a:t>dispečink</a:t>
            </a:r>
            <a:r>
              <a:rPr lang="cs-CZ" sz="1000" dirty="0">
                <a:latin typeface="Times New Roman" pitchFamily="18" charset="0"/>
              </a:rPr>
              <a:t> PS</a:t>
            </a:r>
          </a:p>
        </p:txBody>
      </p:sp>
      <p:sp>
        <p:nvSpPr>
          <p:cNvPr id="27684" name="Line 47"/>
          <p:cNvSpPr>
            <a:spLocks noChangeShapeType="1"/>
          </p:cNvSpPr>
          <p:nvPr/>
        </p:nvSpPr>
        <p:spPr bwMode="auto">
          <a:xfrm>
            <a:off x="3616325" y="976313"/>
            <a:ext cx="0" cy="10350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cxnSp>
        <p:nvCxnSpPr>
          <p:cNvPr id="27685" name="AutoShape 48"/>
          <p:cNvCxnSpPr>
            <a:cxnSpLocks noChangeShapeType="1"/>
            <a:stCxn id="27655" idx="7"/>
            <a:endCxn id="19489" idx="1"/>
          </p:cNvCxnSpPr>
          <p:nvPr/>
        </p:nvCxnSpPr>
        <p:spPr bwMode="auto">
          <a:xfrm rot="-5400000">
            <a:off x="1563688" y="2038350"/>
            <a:ext cx="1497012" cy="1811338"/>
          </a:xfrm>
          <a:prstGeom prst="curvedConnector2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7686" name="AutoShape 49"/>
          <p:cNvCxnSpPr>
            <a:cxnSpLocks noChangeShapeType="1"/>
            <a:stCxn id="19489" idx="3"/>
            <a:endCxn id="27679" idx="0"/>
          </p:cNvCxnSpPr>
          <p:nvPr/>
        </p:nvCxnSpPr>
        <p:spPr bwMode="auto">
          <a:xfrm>
            <a:off x="4094163" y="2195513"/>
            <a:ext cx="1395412" cy="1443037"/>
          </a:xfrm>
          <a:prstGeom prst="curvedConnector2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7687" name="AutoShape 50"/>
          <p:cNvCxnSpPr>
            <a:cxnSpLocks noChangeShapeType="1"/>
            <a:stCxn id="19489" idx="3"/>
            <a:endCxn id="27680" idx="0"/>
          </p:cNvCxnSpPr>
          <p:nvPr/>
        </p:nvCxnSpPr>
        <p:spPr bwMode="auto">
          <a:xfrm>
            <a:off x="4094163" y="2195513"/>
            <a:ext cx="1714500" cy="1812925"/>
          </a:xfrm>
          <a:prstGeom prst="curvedConnector2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27688" name="AutoShape 51"/>
          <p:cNvCxnSpPr>
            <a:cxnSpLocks noChangeShapeType="1"/>
            <a:stCxn id="19489" idx="3"/>
            <a:endCxn id="27681" idx="0"/>
          </p:cNvCxnSpPr>
          <p:nvPr/>
        </p:nvCxnSpPr>
        <p:spPr bwMode="auto">
          <a:xfrm>
            <a:off x="4094163" y="2195513"/>
            <a:ext cx="2033587" cy="2184400"/>
          </a:xfrm>
          <a:prstGeom prst="curvedConnector2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96" name="AutoShape 52"/>
          <p:cNvSpPr>
            <a:spLocks noChangeArrowheads="1"/>
          </p:cNvSpPr>
          <p:nvPr/>
        </p:nvSpPr>
        <p:spPr bwMode="auto">
          <a:xfrm>
            <a:off x="5529263" y="1122363"/>
            <a:ext cx="796925" cy="593725"/>
          </a:xfrm>
          <a:prstGeom prst="flowChartMultidocumen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cs-CZ" sz="1000" dirty="0">
                <a:latin typeface="+mn-lt"/>
              </a:rPr>
              <a:t>krizový</a:t>
            </a:r>
          </a:p>
          <a:p>
            <a:pPr>
              <a:defRPr/>
            </a:pPr>
            <a:r>
              <a:rPr lang="cs-CZ" sz="1000" dirty="0">
                <a:latin typeface="+mn-lt"/>
              </a:rPr>
              <a:t>plán</a:t>
            </a:r>
          </a:p>
        </p:txBody>
      </p:sp>
      <p:cxnSp>
        <p:nvCxnSpPr>
          <p:cNvPr id="27690" name="AutoShape 53"/>
          <p:cNvCxnSpPr>
            <a:cxnSpLocks noChangeShapeType="1"/>
            <a:stCxn id="19496" idx="1"/>
            <a:endCxn id="19489" idx="0"/>
          </p:cNvCxnSpPr>
          <p:nvPr/>
        </p:nvCxnSpPr>
        <p:spPr bwMode="auto">
          <a:xfrm rot="10800000" flipV="1">
            <a:off x="3656013" y="1420813"/>
            <a:ext cx="1873250" cy="590550"/>
          </a:xfrm>
          <a:prstGeom prst="curvedConnector2">
            <a:avLst/>
          </a:prstGeom>
          <a:noFill/>
          <a:ln w="9525">
            <a:solidFill>
              <a:srgbClr val="00FF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98" name="AutoShape 54"/>
          <p:cNvSpPr>
            <a:spLocks/>
          </p:cNvSpPr>
          <p:nvPr/>
        </p:nvSpPr>
        <p:spPr bwMode="auto">
          <a:xfrm>
            <a:off x="5341851" y="244574"/>
            <a:ext cx="922337" cy="592138"/>
          </a:xfrm>
          <a:prstGeom prst="borderCallout2">
            <a:avLst>
              <a:gd name="adj1" fmla="val 18750"/>
              <a:gd name="adj2" fmla="val -8648"/>
              <a:gd name="adj3" fmla="val 18750"/>
              <a:gd name="adj4" fmla="val -21981"/>
              <a:gd name="adj5" fmla="val 200000"/>
              <a:gd name="adj6" fmla="val -35676"/>
            </a:avLst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r>
              <a:rPr lang="cs-CZ" sz="1000" dirty="0">
                <a:latin typeface="+mn-lt"/>
              </a:rPr>
              <a:t>stanovení prioritních dodávek</a:t>
            </a:r>
          </a:p>
        </p:txBody>
      </p:sp>
      <p:sp>
        <p:nvSpPr>
          <p:cNvPr id="19499" name="AutoShape 55"/>
          <p:cNvSpPr>
            <a:spLocks/>
          </p:cNvSpPr>
          <p:nvPr/>
        </p:nvSpPr>
        <p:spPr bwMode="auto">
          <a:xfrm>
            <a:off x="7092950" y="1700213"/>
            <a:ext cx="1743075" cy="444500"/>
          </a:xfrm>
          <a:prstGeom prst="borderCallout2">
            <a:avLst>
              <a:gd name="adj1" fmla="val 25000"/>
              <a:gd name="adj2" fmla="val -6250"/>
              <a:gd name="adj3" fmla="val 25000"/>
              <a:gd name="adj4" fmla="val -60546"/>
              <a:gd name="adj5" fmla="val 174306"/>
              <a:gd name="adj6" fmla="val -116278"/>
            </a:avLst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cs-CZ" sz="1200" dirty="0">
                <a:latin typeface="+mn-lt"/>
              </a:rPr>
              <a:t>řízení spotřeby pomocí „</a:t>
            </a:r>
            <a:r>
              <a:rPr lang="cs-CZ" sz="1200" dirty="0" err="1">
                <a:latin typeface="+mn-lt"/>
              </a:rPr>
              <a:t>Smart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Grids</a:t>
            </a:r>
            <a:endParaRPr lang="cs-CZ" sz="1200" dirty="0">
              <a:latin typeface="+mn-lt"/>
            </a:endParaRPr>
          </a:p>
        </p:txBody>
      </p:sp>
      <p:sp>
        <p:nvSpPr>
          <p:cNvPr id="19500" name="AutoShape 56"/>
          <p:cNvSpPr>
            <a:spLocks/>
          </p:cNvSpPr>
          <p:nvPr/>
        </p:nvSpPr>
        <p:spPr bwMode="auto">
          <a:xfrm>
            <a:off x="1463675" y="1716088"/>
            <a:ext cx="1274763" cy="442912"/>
          </a:xfrm>
          <a:prstGeom prst="borderCallout2">
            <a:avLst>
              <a:gd name="adj1" fmla="val 25000"/>
              <a:gd name="adj2" fmla="val 106250"/>
              <a:gd name="adj3" fmla="val 25000"/>
              <a:gd name="adj4" fmla="val 111329"/>
              <a:gd name="adj5" fmla="val 107639"/>
              <a:gd name="adj6" fmla="val 116407"/>
            </a:avLst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r>
              <a:rPr lang="cs-CZ" sz="1000">
                <a:latin typeface="+mn-lt"/>
              </a:rPr>
              <a:t>disponibilní výkon zdroje</a:t>
            </a:r>
          </a:p>
        </p:txBody>
      </p:sp>
      <p:sp>
        <p:nvSpPr>
          <p:cNvPr id="27694" name="Oval 57"/>
          <p:cNvSpPr>
            <a:spLocks noChangeArrowheads="1"/>
          </p:cNvSpPr>
          <p:nvPr/>
        </p:nvSpPr>
        <p:spPr bwMode="auto">
          <a:xfrm>
            <a:off x="5929313" y="4305300"/>
            <a:ext cx="396875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695" name="Line 58"/>
          <p:cNvSpPr>
            <a:spLocks noChangeShapeType="1"/>
          </p:cNvSpPr>
          <p:nvPr/>
        </p:nvSpPr>
        <p:spPr bwMode="auto">
          <a:xfrm flipH="1">
            <a:off x="5529263" y="4600575"/>
            <a:ext cx="40005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696" name="Line 59"/>
          <p:cNvSpPr>
            <a:spLocks noChangeShapeType="1"/>
          </p:cNvSpPr>
          <p:nvPr/>
        </p:nvSpPr>
        <p:spPr bwMode="auto">
          <a:xfrm>
            <a:off x="4460875" y="5783263"/>
            <a:ext cx="0" cy="369887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97" name="Line 60"/>
          <p:cNvSpPr>
            <a:spLocks noChangeShapeType="1"/>
          </p:cNvSpPr>
          <p:nvPr/>
        </p:nvSpPr>
        <p:spPr bwMode="auto">
          <a:xfrm>
            <a:off x="4460875" y="6153150"/>
            <a:ext cx="639763" cy="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698" name="Line 61"/>
          <p:cNvSpPr>
            <a:spLocks noChangeShapeType="1"/>
          </p:cNvSpPr>
          <p:nvPr/>
        </p:nvSpPr>
        <p:spPr bwMode="auto">
          <a:xfrm>
            <a:off x="4143375" y="5783263"/>
            <a:ext cx="95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699" name="Oval 62"/>
          <p:cNvSpPr>
            <a:spLocks noChangeArrowheads="1"/>
          </p:cNvSpPr>
          <p:nvPr/>
        </p:nvSpPr>
        <p:spPr bwMode="auto">
          <a:xfrm>
            <a:off x="4075113" y="4895850"/>
            <a:ext cx="2152650" cy="170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700" name="AutoShape 63"/>
          <p:cNvSpPr>
            <a:spLocks noChangeArrowheads="1"/>
          </p:cNvSpPr>
          <p:nvPr/>
        </p:nvSpPr>
        <p:spPr bwMode="auto">
          <a:xfrm>
            <a:off x="4540250" y="5710238"/>
            <a:ext cx="82550" cy="147637"/>
          </a:xfrm>
          <a:prstGeom prst="flowChartCollat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701" name="Line 64"/>
          <p:cNvSpPr>
            <a:spLocks noChangeShapeType="1"/>
          </p:cNvSpPr>
          <p:nvPr/>
        </p:nvSpPr>
        <p:spPr bwMode="auto">
          <a:xfrm flipV="1">
            <a:off x="4702175" y="5191125"/>
            <a:ext cx="0" cy="592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702" name="Line 65"/>
          <p:cNvSpPr>
            <a:spLocks noChangeShapeType="1"/>
          </p:cNvSpPr>
          <p:nvPr/>
        </p:nvSpPr>
        <p:spPr bwMode="auto">
          <a:xfrm>
            <a:off x="4702175" y="5487988"/>
            <a:ext cx="398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703" name="Line 66"/>
          <p:cNvSpPr>
            <a:spLocks noChangeShapeType="1"/>
          </p:cNvSpPr>
          <p:nvPr/>
        </p:nvSpPr>
        <p:spPr bwMode="auto">
          <a:xfrm>
            <a:off x="4702175" y="5340350"/>
            <a:ext cx="398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704" name="Line 67"/>
          <p:cNvSpPr>
            <a:spLocks noChangeShapeType="1"/>
          </p:cNvSpPr>
          <p:nvPr/>
        </p:nvSpPr>
        <p:spPr bwMode="auto">
          <a:xfrm>
            <a:off x="4702175" y="5191125"/>
            <a:ext cx="398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705" name="Line 68"/>
          <p:cNvSpPr>
            <a:spLocks noChangeShapeType="1"/>
          </p:cNvSpPr>
          <p:nvPr/>
        </p:nvSpPr>
        <p:spPr bwMode="auto">
          <a:xfrm>
            <a:off x="4702175" y="5635625"/>
            <a:ext cx="398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7706" name="AutoShape 69"/>
          <p:cNvSpPr>
            <a:spLocks/>
          </p:cNvSpPr>
          <p:nvPr/>
        </p:nvSpPr>
        <p:spPr bwMode="auto">
          <a:xfrm>
            <a:off x="5100638" y="5118100"/>
            <a:ext cx="79375" cy="739775"/>
          </a:xfrm>
          <a:prstGeom prst="rightBrace">
            <a:avLst>
              <a:gd name="adj1" fmla="val 77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707" name="Text Box 70"/>
          <p:cNvSpPr txBox="1">
            <a:spLocks noChangeArrowheads="1"/>
          </p:cNvSpPr>
          <p:nvPr/>
        </p:nvSpPr>
        <p:spPr bwMode="auto">
          <a:xfrm>
            <a:off x="5094288" y="5267325"/>
            <a:ext cx="87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zbytn</a:t>
            </a:r>
            <a:r>
              <a:rPr lang="cs-CZ" sz="1200">
                <a:latin typeface="Times New Roman" pitchFamily="18" charset="0"/>
              </a:rPr>
              <a:t>á spotřeba</a:t>
            </a:r>
          </a:p>
        </p:txBody>
      </p:sp>
      <p:sp>
        <p:nvSpPr>
          <p:cNvPr id="27708" name="Text Box 71"/>
          <p:cNvSpPr txBox="1">
            <a:spLocks noChangeArrowheads="1"/>
          </p:cNvSpPr>
          <p:nvPr/>
        </p:nvSpPr>
        <p:spPr bwMode="auto">
          <a:xfrm>
            <a:off x="5094288" y="5857875"/>
            <a:ext cx="877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>
                <a:latin typeface="Times New Roman" pitchFamily="18" charset="0"/>
              </a:rPr>
              <a:t>nouzový příděl</a:t>
            </a:r>
          </a:p>
        </p:txBody>
      </p:sp>
      <p:sp>
        <p:nvSpPr>
          <p:cNvPr id="27711" name="Text Box 74"/>
          <p:cNvSpPr txBox="1">
            <a:spLocks noChangeArrowheads="1"/>
          </p:cNvSpPr>
          <p:nvPr/>
        </p:nvSpPr>
        <p:spPr bwMode="auto">
          <a:xfrm>
            <a:off x="5876925" y="5103813"/>
            <a:ext cx="3232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b="1"/>
              <a:t>Zbytná spotřeba = regulační výkon</a:t>
            </a:r>
          </a:p>
        </p:txBody>
      </p:sp>
      <p:sp>
        <p:nvSpPr>
          <p:cNvPr id="27712" name="Text Box 75"/>
          <p:cNvSpPr txBox="1">
            <a:spLocks noChangeArrowheads="1"/>
          </p:cNvSpPr>
          <p:nvPr/>
        </p:nvSpPr>
        <p:spPr bwMode="auto">
          <a:xfrm>
            <a:off x="5876925" y="6219825"/>
            <a:ext cx="3232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b="1"/>
              <a:t>Nouzový příděl </a:t>
            </a:r>
            <a:r>
              <a:rPr lang="cs-CZ" b="1">
                <a:sym typeface="Wingdings" pitchFamily="2" charset="2"/>
              </a:rPr>
              <a:t> </a:t>
            </a:r>
            <a:r>
              <a:rPr lang="cs-CZ" b="1"/>
              <a:t>schopnost přežití</a:t>
            </a:r>
          </a:p>
        </p:txBody>
      </p:sp>
      <p:sp>
        <p:nvSpPr>
          <p:cNvPr id="505932" name="Text Box 76"/>
          <p:cNvSpPr txBox="1">
            <a:spLocks noChangeArrowheads="1"/>
          </p:cNvSpPr>
          <p:nvPr/>
        </p:nvSpPr>
        <p:spPr bwMode="auto">
          <a:xfrm>
            <a:off x="1008063" y="6021388"/>
            <a:ext cx="392906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Tyto investice by měly mít garantovanou návratnost jako OZE</a:t>
            </a:r>
          </a:p>
        </p:txBody>
      </p:sp>
      <p:sp>
        <p:nvSpPr>
          <p:cNvPr id="505933" name="Text Box 77"/>
          <p:cNvSpPr txBox="1">
            <a:spLocks noChangeArrowheads="1"/>
          </p:cNvSpPr>
          <p:nvPr/>
        </p:nvSpPr>
        <p:spPr bwMode="auto">
          <a:xfrm>
            <a:off x="1022350" y="6532563"/>
            <a:ext cx="4462463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Prioritu by měla </a:t>
            </a:r>
            <a:r>
              <a:rPr lang="cs-CZ" sz="1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mít </a:t>
            </a:r>
            <a:r>
              <a:rPr lang="cs-CZ" sz="1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ochrana </a:t>
            </a:r>
            <a:r>
              <a:rPr lang="cs-CZ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obyvatelstva</a:t>
            </a:r>
          </a:p>
        </p:txBody>
      </p:sp>
      <p:sp>
        <p:nvSpPr>
          <p:cNvPr id="27715" name="TextovéPole 77"/>
          <p:cNvSpPr txBox="1">
            <a:spLocks noChangeArrowheads="1"/>
          </p:cNvSpPr>
          <p:nvPr/>
        </p:nvSpPr>
        <p:spPr bwMode="auto">
          <a:xfrm>
            <a:off x="6280150" y="5437188"/>
            <a:ext cx="2527300" cy="738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dirty="0"/>
              <a:t>241/2000 Sb. Hospodářská opatření  pro krizové stavy.</a:t>
            </a:r>
          </a:p>
          <a:p>
            <a:pPr algn="l"/>
            <a:r>
              <a:rPr lang="cs-CZ" dirty="0"/>
              <a:t>Zajištění nezbytných dodávek</a:t>
            </a:r>
          </a:p>
        </p:txBody>
      </p:sp>
      <p:cxnSp>
        <p:nvCxnSpPr>
          <p:cNvPr id="27717" name="Přímá spojovací šipka 84"/>
          <p:cNvCxnSpPr>
            <a:cxnSpLocks noChangeShapeType="1"/>
            <a:stCxn id="27650" idx="2"/>
            <a:endCxn id="19499" idx="3"/>
          </p:cNvCxnSpPr>
          <p:nvPr/>
        </p:nvCxnSpPr>
        <p:spPr bwMode="auto">
          <a:xfrm rot="16200000" flipH="1">
            <a:off x="7852569" y="1588294"/>
            <a:ext cx="215900" cy="7938"/>
          </a:xfrm>
          <a:prstGeom prst="straightConnector1">
            <a:avLst/>
          </a:prstGeom>
          <a:noFill/>
          <a:ln w="9525" algn="ctr">
            <a:solidFill>
              <a:srgbClr val="00CC00"/>
            </a:solidFill>
            <a:round/>
            <a:headEnd/>
            <a:tailEnd type="triangle" w="med" len="med"/>
          </a:ln>
        </p:spPr>
      </p:cxnSp>
      <p:pic>
        <p:nvPicPr>
          <p:cNvPr id="27718" name="Obrázek 83" descr="perex_ob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563" y="3643313"/>
            <a:ext cx="261937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19" name="Obrázek 85" descr="perex_ob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3413" y="4003675"/>
            <a:ext cx="2635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20" name="Obrázek 86" descr="perex_ob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338" y="4365625"/>
            <a:ext cx="2619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21" name="Obrázek 87" descr="perex_ob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613" y="5661025"/>
            <a:ext cx="2619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AutoShape 72"/>
          <p:cNvSpPr>
            <a:spLocks noChangeArrowheads="1"/>
          </p:cNvSpPr>
          <p:nvPr/>
        </p:nvSpPr>
        <p:spPr bwMode="auto">
          <a:xfrm rot="9565961">
            <a:off x="3982736" y="1629827"/>
            <a:ext cx="1679681" cy="439043"/>
          </a:xfrm>
          <a:prstGeom prst="leftRightArrow">
            <a:avLst>
              <a:gd name="adj1" fmla="val 50000"/>
              <a:gd name="adj2" fmla="val 57022"/>
            </a:avLst>
          </a:prstGeom>
          <a:solidFill>
            <a:srgbClr val="FF0000"/>
          </a:solidFill>
          <a:ln w="285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rot="10800000" wrap="square" tIns="0" bIns="360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 dirty="0" err="1">
                <a:solidFill>
                  <a:schemeClr val="bg1"/>
                </a:solidFill>
              </a:rPr>
              <a:t>interoperabilita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5" name="Nadpis 84"/>
          <p:cNvSpPr>
            <a:spLocks noGrp="1"/>
          </p:cNvSpPr>
          <p:nvPr>
            <p:ph type="title"/>
          </p:nvPr>
        </p:nvSpPr>
        <p:spPr>
          <a:xfrm>
            <a:off x="971301" y="-135396"/>
            <a:ext cx="7777163" cy="981075"/>
          </a:xfrm>
        </p:spPr>
        <p:txBody>
          <a:bodyPr/>
          <a:lstStyle/>
          <a:p>
            <a:r>
              <a:rPr lang="cs-CZ" sz="2800" dirty="0" smtClean="0"/>
              <a:t>Imunitní systém v ES</a:t>
            </a:r>
            <a:endParaRPr lang="cs-CZ" sz="2800" dirty="0"/>
          </a:p>
        </p:txBody>
      </p: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5796136" y="4617132"/>
            <a:ext cx="1061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cs-CZ" sz="1200" b="1" dirty="0" err="1" smtClean="0">
                <a:latin typeface="+mn-lt"/>
              </a:rPr>
              <a:t>smart</a:t>
            </a:r>
            <a:r>
              <a:rPr lang="cs-CZ" sz="1200" b="1" dirty="0" smtClean="0">
                <a:latin typeface="+mn-lt"/>
              </a:rPr>
              <a:t> meter</a:t>
            </a:r>
            <a:endParaRPr lang="cs-CZ" sz="1200" b="1" dirty="0">
              <a:latin typeface="+mn-lt"/>
            </a:endParaRPr>
          </a:p>
        </p:txBody>
      </p:sp>
      <p:sp>
        <p:nvSpPr>
          <p:cNvPr id="88" name="Rectangle 73"/>
          <p:cNvSpPr>
            <a:spLocks noChangeArrowheads="1"/>
          </p:cNvSpPr>
          <p:nvPr/>
        </p:nvSpPr>
        <p:spPr bwMode="auto">
          <a:xfrm>
            <a:off x="971550" y="4699000"/>
            <a:ext cx="414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Výzkumný projekt </a:t>
            </a:r>
            <a:r>
              <a:rPr lang="cs-CZ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2A-1TP1/065</a:t>
            </a:r>
            <a:r>
              <a:rPr lang="cs-CZ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  <a:p>
            <a:pPr algn="l">
              <a:defRPr/>
            </a:pPr>
            <a:r>
              <a:rPr lang="cs-CZ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Veřejné ostrovní systémy</a:t>
            </a:r>
            <a:br>
              <a:rPr lang="cs-CZ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Výzkumný projekt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2A-2TP1/003</a:t>
            </a:r>
            <a:r>
              <a:rPr lang="cs-CZ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algn="l">
              <a:defRPr/>
            </a:pPr>
            <a:r>
              <a:rPr lang="cs-CZ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Starty ze tmy</a:t>
            </a:r>
            <a:endParaRPr lang="cs-CZ" sz="1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/>
                                        <p:tgtEl>
                                          <p:spTgt spid="50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74" grpId="0" animBg="1"/>
      <p:bldP spid="50587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solidFill>
          <a:srgbClr val="FFFF00"/>
        </a:solidFill>
      </a:spPr>
      <a:bodyPr wrap="square" rtlCol="0">
        <a:spAutoFit/>
      </a:bodyPr>
      <a:lstStyle>
        <a:defPPr algn="l">
          <a:defRPr sz="1200" dirty="0" smtClean="0">
            <a:solidFill>
              <a:schemeClr val="accent6">
                <a:lumMod val="50000"/>
              </a:schemeClr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26535</TotalTime>
  <Words>1380</Words>
  <Application>Microsoft Office PowerPoint</Application>
  <PresentationFormat>Předvádění na obrazovce (4:3)</PresentationFormat>
  <Paragraphs>362</Paragraphs>
  <Slides>34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Default Design</vt:lpstr>
      <vt:lpstr>Vlastní návrh</vt:lpstr>
      <vt:lpstr>Pilotní projekt s automatickým odlehčováním spotřeby realitou (RESPO) (Představený projekt byl realizován za finanční podpory z prostředků státního rozpočtu prostřednictvím Ministerstva průmyslu a obchodu v rámci programu „Trvalá prosperita“ pod číslem 2A-1TP1/065 Zvýšení odolnosti distribuční soustavy proti důsledkům dlouhodobého výpadku přenosové soustavy ČR s cílem zvýšení bezpečnosti obyvatel )</vt:lpstr>
      <vt:lpstr>Proč RESPO?</vt:lpstr>
      <vt:lpstr>Čeká nás nejistá dekáda Shodují se na tom vědci, ekonomové, pojišťovny, vojáci i politici</vt:lpstr>
      <vt:lpstr>Více než polovina světové populace (i ČR) žije ve městech a městských oblastech</vt:lpstr>
      <vt:lpstr>Priority jsou dány odolností lidského organismu</vt:lpstr>
      <vt:lpstr>Naše Achilova pata</vt:lpstr>
      <vt:lpstr>Legitimní otázka a odpověď</vt:lpstr>
      <vt:lpstr>Přístup k zajištění kontinuity bezpečnosti občanů je stejný v případě podniku i státu</vt:lpstr>
      <vt:lpstr>Imunitní systém v ES</vt:lpstr>
      <vt:lpstr>Společenské hledisko – pohled na území a jeho objekty</vt:lpstr>
      <vt:lpstr>Analyzátor – Seznamy OBT KI, určení priorit Vyjádření společného obrazu situace</vt:lpstr>
      <vt:lpstr>Zajištění interoperability v RESPO</vt:lpstr>
      <vt:lpstr>Blokové schéma realizace KOP v uzlu DS 110/22 kV</vt:lpstr>
      <vt:lpstr>Blokové schéma realizace KOP v ČOV ČB</vt:lpstr>
      <vt:lpstr>Pilotní projekt  ČOV ČB</vt:lpstr>
      <vt:lpstr>Prostorové uspořádání řídícího systému KOP ČOV ČB</vt:lpstr>
      <vt:lpstr>Obrazovka řídícího systému – normální provoz</vt:lpstr>
      <vt:lpstr>Obrazovka řídícího systému – přechod do krizového ostrovního provozu</vt:lpstr>
      <vt:lpstr>Simulace krizového DSM odpojením zbytné spotřeby (využitelné po vybavení odběrných míst)</vt:lpstr>
      <vt:lpstr>Časový záznam ze zkoušek: v případě blackoutu se ostrov vytvoří během 0,2 s </vt:lpstr>
      <vt:lpstr>Časový záznam ostrovního provozu mikrosítě ČOV ČB</vt:lpstr>
      <vt:lpstr>Průběh frekvence mikrosítě ČOV ČB v ostrovním režimu</vt:lpstr>
      <vt:lpstr>Záznam fázování mikrosítě ČOV ČB k distribuční síti E.ON</vt:lpstr>
      <vt:lpstr>Srovnání přípravy KOP ve veřejné distribuční síti a v mikrosíti objektu KI</vt:lpstr>
      <vt:lpstr>Přínosy – komu to bude užitečné?  Výsledek analýzy užitků</vt:lpstr>
      <vt:lpstr>Při blackoutu jsou nejohroženější občané a ekonomika (konkurenceschopnost) státu </vt:lpstr>
      <vt:lpstr>Výsledek ekonomické analýzy – dopad na spotřebitele elektřiny</vt:lpstr>
      <vt:lpstr>Schéma toku finančních prostředků Požadovaná návratnost investice IRR &gt; 10%</vt:lpstr>
      <vt:lpstr>Význam krizových ostrovních systémů</vt:lpstr>
      <vt:lpstr>Postavení RESPO ve vývoji civilního výzkumu European security</vt:lpstr>
      <vt:lpstr>Projekt RESPO povzbuzuje k rozsáhlejším demonstračním projektům v DS</vt:lpstr>
      <vt:lpstr>Snímek 32</vt:lpstr>
      <vt:lpstr>Závěr</vt:lpstr>
      <vt:lpstr>CityPlan spol. s r.o. člen skupiny ÅF AB</vt:lpstr>
    </vt:vector>
  </TitlesOfParts>
  <Company>CityPlan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Blackout</dc:title>
  <dc:creator>Ivan Beneš</dc:creator>
  <cp:lastModifiedBy>Ivan Beneš</cp:lastModifiedBy>
  <cp:revision>401</cp:revision>
  <dcterms:created xsi:type="dcterms:W3CDTF">2003-09-29T16:39:53Z</dcterms:created>
  <dcterms:modified xsi:type="dcterms:W3CDTF">2012-04-16T21:40:04Z</dcterms:modified>
</cp:coreProperties>
</file>