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tags/tag86.xml" ContentType="application/vnd.openxmlformats-officedocument.presentationml.tags+xml"/>
  <Override PartName="/ppt/tags/tag88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ppt/tags/tag84.xml" ContentType="application/vnd.openxmlformats-officedocument.presentationml.tags+xml"/>
  <Override PartName="/docProps/app.xml" ContentType="application/vnd.openxmlformats-officedocument.extended-properties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8" r:id="rId2"/>
  </p:sldMasterIdLst>
  <p:notesMasterIdLst>
    <p:notesMasterId r:id="rId11"/>
  </p:notesMasterIdLst>
  <p:handoutMasterIdLst>
    <p:handoutMasterId r:id="rId12"/>
  </p:handoutMasterIdLst>
  <p:sldIdLst>
    <p:sldId id="418" r:id="rId3"/>
    <p:sldId id="690" r:id="rId4"/>
    <p:sldId id="692" r:id="rId5"/>
    <p:sldId id="661" r:id="rId6"/>
    <p:sldId id="683" r:id="rId7"/>
    <p:sldId id="684" r:id="rId8"/>
    <p:sldId id="693" r:id="rId9"/>
    <p:sldId id="702" r:id="rId10"/>
  </p:sldIdLst>
  <p:sldSz cx="9144000" cy="6858000" type="screen4x3"/>
  <p:notesSz cx="6797675" cy="9926638"/>
  <p:custDataLst>
    <p:tags r:id="rId13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ele-GroteskNor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ele-GroteskNor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ele-GroteskNor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ele-GroteskNor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ele-GroteskNor" pitchFamily="2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ele-GroteskNor" pitchFamily="2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ele-GroteskNor" pitchFamily="2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ele-GroteskNor" pitchFamily="2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ele-GroteskNor" pitchFamily="2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ber.Be" initials="" lastIdx="5" clrIdx="0"/>
  <p:cmAuthor id="1" name="joejung" initials="" lastIdx="12" clrIdx="1"/>
  <p:cmAuthor id="2" name="Moncada.Z" initials="" lastIdx="0" clrIdx="2"/>
  <p:cmAuthor id="3" name="Allison Quaid" initials="" lastIdx="2" clrIdx="3"/>
  <p:cmAuthor id="4" name="A. Knobloch" initials="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CCCCCC"/>
    <a:srgbClr val="DDDDDD"/>
    <a:srgbClr val="DEDEDE"/>
    <a:srgbClr val="EAEAEA"/>
    <a:srgbClr val="F8F8F8"/>
    <a:srgbClr val="FFFFFF"/>
    <a:srgbClr val="999999"/>
    <a:srgbClr val="969696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99" autoAdjust="0"/>
    <p:restoredTop sz="71851" autoAdjust="0"/>
  </p:normalViewPr>
  <p:slideViewPr>
    <p:cSldViewPr snapToGrid="0" snapToObjects="1">
      <p:cViewPr>
        <p:scale>
          <a:sx n="100" d="100"/>
          <a:sy n="100" d="100"/>
        </p:scale>
        <p:origin x="-156" y="-144"/>
      </p:cViewPr>
      <p:guideLst>
        <p:guide orient="horz" pos="936"/>
        <p:guide orient="horz" pos="3702"/>
        <p:guide orient="horz" pos="191"/>
        <p:guide orient="horz" pos="934"/>
        <p:guide orient="horz" pos="3747"/>
        <p:guide orient="horz" pos="4129"/>
        <p:guide orient="horz" pos="976"/>
        <p:guide pos="4183"/>
        <p:guide pos="192"/>
        <p:guide pos="1572"/>
        <p:guide pos="1575"/>
        <p:guide pos="2797"/>
        <p:guide pos="2963"/>
        <p:guide pos="4354"/>
        <p:guide pos="55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240" y="-96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957513" y="9525"/>
            <a:ext cx="3302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0850" eaLnBrk="0" hangingPunct="0">
              <a:lnSpc>
                <a:spcPct val="68000"/>
              </a:lnSpc>
              <a:buClr>
                <a:srgbClr val="FFFFFF"/>
              </a:buClr>
              <a:buSzPct val="100000"/>
              <a:buFont typeface="Tele-GroteskFet" pitchFamily="2" charset="0"/>
              <a:buNone/>
              <a:defRPr sz="600"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23.11.2009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957513" y="203200"/>
            <a:ext cx="33020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50850" eaLnBrk="0" hangingPunct="0">
              <a:lnSpc>
                <a:spcPct val="68000"/>
              </a:lnSpc>
              <a:buClr>
                <a:srgbClr val="FFFFFF"/>
              </a:buClr>
              <a:buSzPct val="100000"/>
              <a:buFont typeface="Tele-GroteskFet" pitchFamily="2" charset="0"/>
              <a:buNone/>
              <a:defRPr sz="600">
                <a:cs typeface="Arial" charset="0"/>
              </a:defRPr>
            </a:lvl1pPr>
          </a:lstStyle>
          <a:p>
            <a:pPr>
              <a:defRPr/>
            </a:pPr>
            <a:fld id="{8FDE8701-3A57-446E-A899-A513E3801F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957513" y="103188"/>
            <a:ext cx="3302000" cy="131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450850" eaLnBrk="0" hangingPunct="0">
              <a:lnSpc>
                <a:spcPct val="68000"/>
              </a:lnSpc>
              <a:buClr>
                <a:srgbClr val="FFFFFF"/>
              </a:buClr>
              <a:buSzPct val="100000"/>
              <a:buFont typeface="Tele-GroteskFet" pitchFamily="2" charset="0"/>
              <a:buNone/>
              <a:defRPr sz="600"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–streng vertraulich, vertraulich, intern, öffentlich–                         Autor / Thema der Präsentation</a:t>
            </a:r>
          </a:p>
        </p:txBody>
      </p:sp>
      <p:pic>
        <p:nvPicPr>
          <p:cNvPr id="13317" name="Picture 11" descr="T_Kurzform_1K"/>
          <p:cNvPicPr>
            <a:picLocks noChangeAspect="1" noChangeArrowheads="1"/>
          </p:cNvPicPr>
          <p:nvPr/>
        </p:nvPicPr>
        <p:blipFill>
          <a:blip r:embed="rId2"/>
          <a:srcRect l="2551" t="23399" r="2734" b="23399"/>
          <a:stretch>
            <a:fillRect/>
          </a:stretch>
        </p:blipFill>
        <p:spPr bwMode="auto">
          <a:xfrm>
            <a:off x="585788" y="1588"/>
            <a:ext cx="1630362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2950" y="820738"/>
            <a:ext cx="5314950" cy="3986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41338" y="5040313"/>
            <a:ext cx="5718175" cy="430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37" tIns="46069" rIns="92137" bIns="460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957513" y="9525"/>
            <a:ext cx="3302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0850" eaLnBrk="0" hangingPunct="0">
              <a:lnSpc>
                <a:spcPct val="68000"/>
              </a:lnSpc>
              <a:buClr>
                <a:srgbClr val="FFFFFF"/>
              </a:buClr>
              <a:buSzPct val="100000"/>
              <a:buFont typeface="Tele-GroteskFet" pitchFamily="2" charset="0"/>
              <a:buNone/>
              <a:defRPr sz="600"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23.11.2009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957513" y="203200"/>
            <a:ext cx="33020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50850" eaLnBrk="0" hangingPunct="0">
              <a:lnSpc>
                <a:spcPct val="68000"/>
              </a:lnSpc>
              <a:buClr>
                <a:srgbClr val="FFFFFF"/>
              </a:buClr>
              <a:buSzPct val="100000"/>
              <a:buFont typeface="Tele-GroteskFet" pitchFamily="2" charset="0"/>
              <a:buNone/>
              <a:defRPr sz="600">
                <a:cs typeface="Arial" charset="0"/>
              </a:defRPr>
            </a:lvl1pPr>
          </a:lstStyle>
          <a:p>
            <a:pPr>
              <a:defRPr/>
            </a:pPr>
            <a:fld id="{811FAC3C-6339-44B3-978C-D525C7FC7F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208" name="Rectangle 1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957513" y="103188"/>
            <a:ext cx="3302000" cy="131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450850" eaLnBrk="0" hangingPunct="0">
              <a:lnSpc>
                <a:spcPct val="68000"/>
              </a:lnSpc>
              <a:buClr>
                <a:srgbClr val="FFFFFF"/>
              </a:buClr>
              <a:buSzPct val="100000"/>
              <a:buFont typeface="Tele-GroteskFet" pitchFamily="2" charset="0"/>
              <a:buNone/>
              <a:defRPr sz="600"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–streng vertraulich, vertraulich, intern, öffentlich–                         Autor / Thema der Präsentation</a:t>
            </a:r>
          </a:p>
        </p:txBody>
      </p:sp>
      <p:pic>
        <p:nvPicPr>
          <p:cNvPr id="12295" name="Picture 17" descr="T_Kurzform_1K"/>
          <p:cNvPicPr>
            <a:picLocks noChangeAspect="1" noChangeArrowheads="1"/>
          </p:cNvPicPr>
          <p:nvPr/>
        </p:nvPicPr>
        <p:blipFill>
          <a:blip r:embed="rId2"/>
          <a:srcRect l="2551" t="23399" r="2734" b="23399"/>
          <a:stretch>
            <a:fillRect/>
          </a:stretch>
        </p:blipFill>
        <p:spPr bwMode="auto">
          <a:xfrm>
            <a:off x="585788" y="1588"/>
            <a:ext cx="1630362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ftr="0"/>
  <p:notesStyle>
    <a:lvl1pPr marL="180975" indent="-180975" algn="l" rtl="0" eaLnBrk="0" fontAlgn="base" hangingPunct="0">
      <a:spcBef>
        <a:spcPct val="30000"/>
      </a:spcBef>
      <a:spcAft>
        <a:spcPct val="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Tele-GroteskNor" pitchFamily="2" charset="0"/>
        <a:ea typeface="+mn-ea"/>
        <a:cs typeface="+mn-cs"/>
      </a:defRPr>
    </a:lvl1pPr>
    <a:lvl2pPr marL="541338" indent="-203200" algn="l" rtl="0" eaLnBrk="0" fontAlgn="base" hangingPunct="0">
      <a:spcBef>
        <a:spcPct val="30000"/>
      </a:spcBef>
      <a:spcAft>
        <a:spcPct val="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Tele-GroteskNor" pitchFamily="2" charset="0"/>
        <a:ea typeface="+mn-ea"/>
        <a:cs typeface="+mn-cs"/>
      </a:defRPr>
    </a:lvl2pPr>
    <a:lvl3pPr marL="903288" indent="-192088" algn="l" rtl="0" eaLnBrk="0" fontAlgn="base" hangingPunct="0">
      <a:spcBef>
        <a:spcPct val="30000"/>
      </a:spcBef>
      <a:spcAft>
        <a:spcPct val="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Tele-GroteskNor" pitchFamily="2" charset="0"/>
        <a:ea typeface="+mn-ea"/>
        <a:cs typeface="+mn-cs"/>
      </a:defRPr>
    </a:lvl3pPr>
    <a:lvl4pPr marL="1263650" indent="-190500" algn="l" rtl="0" eaLnBrk="0" fontAlgn="base" hangingPunct="0">
      <a:spcBef>
        <a:spcPct val="30000"/>
      </a:spcBef>
      <a:spcAft>
        <a:spcPct val="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Tele-GroteskNor" pitchFamily="2" charset="0"/>
        <a:ea typeface="+mn-ea"/>
        <a:cs typeface="+mn-cs"/>
      </a:defRPr>
    </a:lvl4pPr>
    <a:lvl5pPr marL="1625600" indent="-192088" algn="l" rtl="0" eaLnBrk="0" fontAlgn="base" hangingPunct="0">
      <a:spcBef>
        <a:spcPct val="30000"/>
      </a:spcBef>
      <a:spcAft>
        <a:spcPct val="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Tele-GroteskNor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2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3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de-DE" smtClean="0"/>
              <a:t>23.11.2009</a:t>
            </a:r>
          </a:p>
        </p:txBody>
      </p:sp>
      <p:sp>
        <p:nvSpPr>
          <p:cNvPr id="15364" name="Foliennummernplatzhalter 4"/>
          <p:cNvSpPr>
            <a:spLocks noGrp="1"/>
          </p:cNvSpPr>
          <p:nvPr>
            <p:ph type="sldNum" sz="quarter" idx="3"/>
          </p:nvPr>
        </p:nvSpPr>
        <p:spPr>
          <a:noFill/>
        </p:spPr>
        <p:txBody>
          <a:bodyPr/>
          <a:lstStyle/>
          <a:p>
            <a:fld id="{FC77AACA-754F-499E-AC10-ED39B2AFDF6A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15365" name="Kopfzeilenplatzhalt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 smtClean="0"/>
              <a:t>–streng vertraulich, vertraulich, intern, öffentlich–                         Autor / Thema der Präsentation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444500">
              <a:buClr>
                <a:srgbClr val="1F497D"/>
              </a:buClr>
              <a:buFont typeface="Tele-GroteskFet" pitchFamily="2" charset="0"/>
              <a:buNone/>
            </a:pPr>
            <a:r>
              <a:rPr lang="de-DE" smtClean="0">
                <a:solidFill>
                  <a:srgbClr val="000000"/>
                </a:solidFill>
                <a:latin typeface="Tele-GroteskNor" pitchFamily="2" charset="0"/>
                <a:cs typeface="Arial" charset="0"/>
              </a:rPr>
              <a:t>23.11.2009</a:t>
            </a:r>
          </a:p>
        </p:txBody>
      </p:sp>
      <p:sp>
        <p:nvSpPr>
          <p:cNvPr id="22530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</p:spPr>
        <p:txBody>
          <a:bodyPr/>
          <a:lstStyle/>
          <a:p>
            <a:pPr defTabSz="444500">
              <a:buClr>
                <a:srgbClr val="1F497D"/>
              </a:buClr>
              <a:buFont typeface="Tele-GroteskFet" pitchFamily="2" charset="0"/>
              <a:buNone/>
            </a:pPr>
            <a:fld id="{107B495D-9E88-4B4D-80D5-3F88C4D1E2F2}" type="slidenum">
              <a:rPr lang="de-DE" smtClean="0">
                <a:solidFill>
                  <a:srgbClr val="000000"/>
                </a:solidFill>
                <a:latin typeface="Tele-GroteskNor" pitchFamily="2" charset="0"/>
                <a:cs typeface="Arial" charset="0"/>
              </a:rPr>
              <a:pPr defTabSz="444500">
                <a:buClr>
                  <a:srgbClr val="1F497D"/>
                </a:buClr>
                <a:buFont typeface="Tele-GroteskFet" pitchFamily="2" charset="0"/>
                <a:buNone/>
              </a:pPr>
              <a:t>2</a:t>
            </a:fld>
            <a:endParaRPr lang="de-DE" smtClea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2531" name="Rectangle 20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444500">
              <a:buClr>
                <a:srgbClr val="1F497D"/>
              </a:buClr>
              <a:buFont typeface="Tele-GroteskFet" pitchFamily="2" charset="0"/>
              <a:buNone/>
            </a:pPr>
            <a:r>
              <a:rPr lang="de-DE" smtClean="0">
                <a:solidFill>
                  <a:srgbClr val="000000"/>
                </a:solidFill>
                <a:latin typeface="Tele-GroteskNor" pitchFamily="2" charset="0"/>
                <a:cs typeface="Arial" charset="0"/>
              </a:rPr>
              <a:t>–streng vertraulich, vertraulich, intern, öffentlich–                         Autor / Thema der Präsentation</a:t>
            </a: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5150" y="787400"/>
            <a:ext cx="5675313" cy="4256088"/>
          </a:xfrm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ele-GroteskNor" pitchFamily="2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r>
              <a:rPr lang="de-DE"/>
              <a:t>16.04.2009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3"/>
          </p:nvPr>
        </p:nvSpPr>
        <p:spPr>
          <a:ln/>
        </p:spPr>
        <p:txBody>
          <a:bodyPr/>
          <a:lstStyle/>
          <a:p>
            <a:fld id="{44FB03D9-47AC-4D63-BA57-20871BF3086E}" type="slidenum">
              <a:rPr lang="de-DE"/>
              <a:pPr/>
              <a:t>8</a:t>
            </a:fld>
            <a:endParaRPr lang="de-DE"/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Autor / Thema der Präsentation</a:t>
            </a:r>
          </a:p>
        </p:txBody>
      </p:sp>
      <p:sp>
        <p:nvSpPr>
          <p:cNvPr id="273410" name="Rectangle 3"/>
          <p:cNvSpPr txBox="1">
            <a:spLocks noGrp="1" noChangeArrowheads="1"/>
          </p:cNvSpPr>
          <p:nvPr/>
        </p:nvSpPr>
        <p:spPr bwMode="auto">
          <a:xfrm>
            <a:off x="4316949" y="363377"/>
            <a:ext cx="2007990" cy="12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430834" eaLnBrk="0" hangingPunct="0">
              <a:lnSpc>
                <a:spcPct val="68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r>
              <a:rPr lang="de-DE" sz="600" dirty="0">
                <a:cs typeface="Arial" pitchFamily="34" charset="0"/>
              </a:rPr>
              <a:t>16.04.2009</a:t>
            </a:r>
          </a:p>
        </p:txBody>
      </p:sp>
      <p:sp>
        <p:nvSpPr>
          <p:cNvPr id="273411" name="Rectangle 5"/>
          <p:cNvSpPr txBox="1">
            <a:spLocks noGrp="1" noChangeArrowheads="1"/>
          </p:cNvSpPr>
          <p:nvPr/>
        </p:nvSpPr>
        <p:spPr bwMode="auto">
          <a:xfrm>
            <a:off x="4316949" y="523509"/>
            <a:ext cx="2007990" cy="1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defTabSz="430834" eaLnBrk="0" hangingPunct="0">
              <a:lnSpc>
                <a:spcPct val="68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fld id="{0E8A9328-AD45-46A5-A4A7-6FAB07BC744B}" type="slidenum">
              <a:rPr lang="de-DE" sz="600">
                <a:cs typeface="Arial" pitchFamily="34" charset="0"/>
              </a:rPr>
              <a:pPr algn="r" defTabSz="430834" eaLnBrk="0" hangingPunct="0">
                <a:lnSpc>
                  <a:spcPct val="68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</a:pPr>
              <a:t>8</a:t>
            </a:fld>
            <a:endParaRPr lang="de-DE" sz="600" dirty="0">
              <a:cs typeface="Arial" pitchFamily="34" charset="0"/>
            </a:endParaRPr>
          </a:p>
        </p:txBody>
      </p:sp>
      <p:sp>
        <p:nvSpPr>
          <p:cNvPr id="273412" name="Rectangle 16"/>
          <p:cNvSpPr txBox="1">
            <a:spLocks noGrp="1" noChangeArrowheads="1"/>
          </p:cNvSpPr>
          <p:nvPr/>
        </p:nvSpPr>
        <p:spPr bwMode="auto">
          <a:xfrm>
            <a:off x="4316949" y="441903"/>
            <a:ext cx="2007990" cy="1308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430834" eaLnBrk="0" hangingPunct="0">
              <a:lnSpc>
                <a:spcPct val="68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r>
              <a:rPr lang="de-DE" sz="600" dirty="0">
                <a:cs typeface="Arial" pitchFamily="34" charset="0"/>
              </a:rPr>
              <a:t>Autor / Thema der Präsentation</a:t>
            </a:r>
          </a:p>
        </p:txBody>
      </p:sp>
      <p:sp>
        <p:nvSpPr>
          <p:cNvPr id="273413" name="Rectangle 3"/>
          <p:cNvSpPr txBox="1">
            <a:spLocks noGrp="1" noChangeArrowheads="1"/>
          </p:cNvSpPr>
          <p:nvPr/>
        </p:nvSpPr>
        <p:spPr bwMode="auto">
          <a:xfrm>
            <a:off x="4254629" y="361837"/>
            <a:ext cx="2004948" cy="1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429369" eaLnBrk="0" hangingPunct="0">
              <a:lnSpc>
                <a:spcPct val="68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r>
              <a:rPr lang="de-DE" sz="600" dirty="0">
                <a:cs typeface="Arial" pitchFamily="34" charset="0"/>
              </a:rPr>
              <a:t>25.08.201016.04.2009</a:t>
            </a:r>
          </a:p>
        </p:txBody>
      </p:sp>
      <p:sp>
        <p:nvSpPr>
          <p:cNvPr id="273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20738"/>
            <a:ext cx="5310188" cy="3984625"/>
          </a:xfrm>
          <a:ln/>
        </p:spPr>
      </p:sp>
      <p:sp>
        <p:nvSpPr>
          <p:cNvPr id="2734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140" y="5041076"/>
            <a:ext cx="5718438" cy="4300465"/>
          </a:xfrm>
        </p:spPr>
        <p:txBody>
          <a:bodyPr lIns="87451" tIns="43724" rIns="87451" bIns="43724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 bwMode="auto">
      <p:bgPr>
        <a:gradFill rotWithShape="0">
          <a:gsLst>
            <a:gs pos="0">
              <a:schemeClr val="bg1"/>
            </a:gs>
            <a:gs pos="100000">
              <a:srgbClr val="9999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 descr="Titel_Energy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" y="-7938"/>
            <a:ext cx="9140825" cy="685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T_Label_2_3C_li_Slogan_EN_ppt"/>
          <p:cNvPicPr>
            <a:picLocks noChangeAspect="1" noChangeArrowheads="1"/>
          </p:cNvPicPr>
          <p:nvPr userDrawn="1"/>
        </p:nvPicPr>
        <p:blipFill>
          <a:blip r:embed="rId3"/>
          <a:srcRect r="84" b="937"/>
          <a:stretch>
            <a:fillRect/>
          </a:stretch>
        </p:blipFill>
        <p:spPr bwMode="gray">
          <a:xfrm>
            <a:off x="304800" y="5792788"/>
            <a:ext cx="8524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4448175"/>
            <a:ext cx="8532813" cy="1068388"/>
          </a:xfrm>
          <a:solidFill>
            <a:schemeClr val="bg1"/>
          </a:solidFill>
        </p:spPr>
        <p:txBody>
          <a:bodyPr lIns="216000" tIns="12600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516563"/>
            <a:ext cx="8532813" cy="425450"/>
          </a:xfrm>
          <a:solidFill>
            <a:schemeClr val="bg1"/>
          </a:solidFill>
        </p:spPr>
        <p:txBody>
          <a:bodyPr lIns="234000"/>
          <a:lstStyle>
            <a:lvl1pPr marL="0" indent="0">
              <a:buFont typeface="Wingdings" pitchFamily="2" charset="2"/>
              <a:buNone/>
              <a:defRPr sz="16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225425"/>
            <a:ext cx="8532813" cy="116205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1485900"/>
            <a:ext cx="4191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4191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69163" y="6602413"/>
            <a:ext cx="809625" cy="1444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4C5F8-F9D1-4F33-BCA7-9E70497970C0}" type="datetime1">
              <a:rPr lang="de-DE"/>
              <a:pPr>
                <a:defRPr/>
              </a:pPr>
              <a:t>29.03.2012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98725" y="6602413"/>
            <a:ext cx="4413250" cy="193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E-world 2011, T-Systems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1038" y="6602413"/>
            <a:ext cx="539750" cy="1444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B69C8-4283-4124-B12D-B604C4BC3F7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laser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9" descr="TSY_Sustainability_0004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T_Label_2_3C_li_Slogan_EN_ppt"/>
          <p:cNvPicPr>
            <a:picLocks noChangeAspect="1" noChangeArrowheads="1"/>
          </p:cNvPicPr>
          <p:nvPr userDrawn="1"/>
        </p:nvPicPr>
        <p:blipFill>
          <a:blip r:embed="rId3"/>
          <a:srcRect r="84" b="937"/>
          <a:stretch>
            <a:fillRect/>
          </a:stretch>
        </p:blipFill>
        <p:spPr bwMode="gray">
          <a:xfrm>
            <a:off x="304800" y="5792788"/>
            <a:ext cx="8524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4448175"/>
            <a:ext cx="8532813" cy="1068388"/>
          </a:xfrm>
          <a:solidFill>
            <a:schemeClr val="bg1"/>
          </a:solidFill>
        </p:spPr>
        <p:txBody>
          <a:bodyPr lIns="216000" tIns="12600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516563"/>
            <a:ext cx="8532813" cy="425450"/>
          </a:xfrm>
          <a:solidFill>
            <a:schemeClr val="bg1"/>
          </a:solidFill>
        </p:spPr>
        <p:txBody>
          <a:bodyPr lIns="234000"/>
          <a:lstStyle>
            <a:lvl1pPr marL="0" indent="0">
              <a:buFont typeface="Wingdings" pitchFamily="2" charset="2"/>
              <a:buNone/>
              <a:defRPr sz="16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04800" y="225425"/>
            <a:ext cx="8532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Mastertitelformat bearbeiten</a:t>
            </a:r>
          </a:p>
        </p:txBody>
      </p:sp>
      <p:sp>
        <p:nvSpPr>
          <p:cNvPr id="1027" name="Rectangle 35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1485900"/>
            <a:ext cx="8532813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pic>
        <p:nvPicPr>
          <p:cNvPr id="1028" name="Picture 9" descr="T_Label_2_3C_li_ppt"/>
          <p:cNvPicPr>
            <a:picLocks noChangeAspect="1" noChangeArrowheads="1"/>
          </p:cNvPicPr>
          <p:nvPr userDrawn="1"/>
        </p:nvPicPr>
        <p:blipFill>
          <a:blip r:embed="rId8"/>
          <a:srcRect t="19679" r="84" b="937"/>
          <a:stretch>
            <a:fillRect/>
          </a:stretch>
        </p:blipFill>
        <p:spPr bwMode="gray">
          <a:xfrm>
            <a:off x="304800" y="5942013"/>
            <a:ext cx="852487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liennummernplatzhalter 5"/>
          <p:cNvSpPr txBox="1">
            <a:spLocks noGrp="1"/>
          </p:cNvSpPr>
          <p:nvPr userDrawn="1"/>
        </p:nvSpPr>
        <p:spPr bwMode="auto">
          <a:xfrm>
            <a:off x="8301038" y="6602413"/>
            <a:ext cx="5397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defRPr/>
            </a:pPr>
            <a:fld id="{C9FB1496-CAD0-44CB-9A41-30351BC52B7B}" type="slidenum">
              <a:rPr lang="de-DE" sz="900"/>
              <a:pPr algn="r">
                <a:defRPr/>
              </a:pPr>
              <a:t>‹Nr.›</a:t>
            </a:fld>
            <a:endParaRPr lang="de-DE" sz="9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70" r:id="rId6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ele-GroteskNor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ele-GroteskNor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ele-GroteskNor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ele-GroteskNor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ele-GroteskNor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ele-GroteskNor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ele-GroteskNor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ele-GroteskNor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ele-GroteskNor" pitchFamily="2" charset="0"/>
        </a:defRPr>
      </a:lvl9pPr>
    </p:titleStyle>
    <p:bodyStyle>
      <a:lvl1pPr marL="222250" indent="-22225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Tele-GroteskNor" pitchFamily="2" charset="0"/>
          <a:ea typeface="+mn-ea"/>
          <a:cs typeface="+mn-cs"/>
        </a:defRPr>
      </a:lvl1pPr>
      <a:lvl2pPr marL="582613" indent="-22225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Tele-GroteskNor" pitchFamily="2" charset="0"/>
        </a:defRPr>
      </a:lvl2pPr>
      <a:lvl3pPr marL="941388" indent="-220663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Tele-GroteskNor" pitchFamily="2" charset="0"/>
        </a:defRPr>
      </a:lvl3pPr>
      <a:lvl4pPr marL="1209675" indent="-138113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Tele-GroteskNor" pitchFamily="2" charset="0"/>
        </a:defRPr>
      </a:lvl4pPr>
      <a:lvl5pPr marL="1662113" indent="-230188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Tele-GroteskNor" pitchFamily="2" charset="0"/>
        </a:defRPr>
      </a:lvl5pPr>
      <a:lvl6pPr marL="2119313" indent="-230188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76513" indent="-230188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33713" indent="-230188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90913" indent="-230188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chemeClr val="bg1"/>
            </a:gs>
            <a:gs pos="100000">
              <a:srgbClr val="9999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04800" y="225425"/>
            <a:ext cx="8532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517125" name="Rectangle 35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1485900"/>
            <a:ext cx="8532813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ransition/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ele-GroteskNor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ele-GroteskNor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ele-GroteskNor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ele-GroteskNor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ele-GroteskNor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ele-GroteskNor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ele-GroteskNor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ele-GroteskNor" pitchFamily="2" charset="0"/>
        </a:defRPr>
      </a:lvl9pPr>
    </p:titleStyle>
    <p:bodyStyle>
      <a:lvl1pPr marL="222250" indent="-22225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22225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941388" indent="-220663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209675" indent="-138113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662113" indent="-230188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19313" indent="-230188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76513" indent="-230188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33713" indent="-230188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90913" indent="-230188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slideLayout" Target="../slideLayouts/slideLayout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3" Type="http://schemas.openxmlformats.org/officeDocument/2006/relationships/tags" Target="../tags/tag29.xml"/><Relationship Id="rId21" Type="http://schemas.openxmlformats.org/officeDocument/2006/relationships/image" Target="../media/image12.jpeg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20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10" Type="http://schemas.openxmlformats.org/officeDocument/2006/relationships/tags" Target="../tags/tag36.xml"/><Relationship Id="rId19" Type="http://schemas.openxmlformats.org/officeDocument/2006/relationships/slideLayout" Target="../slideLayouts/slideLayout5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0" Type="http://schemas.openxmlformats.org/officeDocument/2006/relationships/tags" Target="../tags/tag54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2" Type="http://schemas.openxmlformats.org/officeDocument/2006/relationships/tags" Target="../tags/tag58.xml"/><Relationship Id="rId1" Type="http://schemas.openxmlformats.org/officeDocument/2006/relationships/vmlDrawing" Target="../drawings/vmlDrawing3.v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18" Type="http://schemas.openxmlformats.org/officeDocument/2006/relationships/tags" Target="../tags/tag80.xml"/><Relationship Id="rId26" Type="http://schemas.openxmlformats.org/officeDocument/2006/relationships/tags" Target="../tags/tag88.xml"/><Relationship Id="rId3" Type="http://schemas.openxmlformats.org/officeDocument/2006/relationships/tags" Target="../tags/tag65.xml"/><Relationship Id="rId21" Type="http://schemas.openxmlformats.org/officeDocument/2006/relationships/tags" Target="../tags/tag83.xml"/><Relationship Id="rId34" Type="http://schemas.openxmlformats.org/officeDocument/2006/relationships/image" Target="../media/image16.png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tags" Target="../tags/tag79.xml"/><Relationship Id="rId25" Type="http://schemas.openxmlformats.org/officeDocument/2006/relationships/tags" Target="../tags/tag87.xml"/><Relationship Id="rId33" Type="http://schemas.openxmlformats.org/officeDocument/2006/relationships/image" Target="../media/image15.png"/><Relationship Id="rId2" Type="http://schemas.openxmlformats.org/officeDocument/2006/relationships/tags" Target="../tags/tag64.xml"/><Relationship Id="rId16" Type="http://schemas.openxmlformats.org/officeDocument/2006/relationships/tags" Target="../tags/tag78.xml"/><Relationship Id="rId20" Type="http://schemas.openxmlformats.org/officeDocument/2006/relationships/tags" Target="../tags/tag82.xml"/><Relationship Id="rId29" Type="http://schemas.openxmlformats.org/officeDocument/2006/relationships/tags" Target="../tags/tag91.xml"/><Relationship Id="rId1" Type="http://schemas.openxmlformats.org/officeDocument/2006/relationships/vmlDrawing" Target="../drawings/vmlDrawing4.v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24" Type="http://schemas.openxmlformats.org/officeDocument/2006/relationships/tags" Target="../tags/tag86.xml"/><Relationship Id="rId32" Type="http://schemas.openxmlformats.org/officeDocument/2006/relationships/oleObject" Target="../embeddings/oleObject4.bin"/><Relationship Id="rId37" Type="http://schemas.openxmlformats.org/officeDocument/2006/relationships/image" Target="../media/image19.png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23" Type="http://schemas.openxmlformats.org/officeDocument/2006/relationships/tags" Target="../tags/tag85.xml"/><Relationship Id="rId28" Type="http://schemas.openxmlformats.org/officeDocument/2006/relationships/tags" Target="../tags/tag90.xml"/><Relationship Id="rId36" Type="http://schemas.openxmlformats.org/officeDocument/2006/relationships/image" Target="../media/image18.png"/><Relationship Id="rId10" Type="http://schemas.openxmlformats.org/officeDocument/2006/relationships/tags" Target="../tags/tag72.xml"/><Relationship Id="rId19" Type="http://schemas.openxmlformats.org/officeDocument/2006/relationships/tags" Target="../tags/tag81.xml"/><Relationship Id="rId31" Type="http://schemas.openxmlformats.org/officeDocument/2006/relationships/notesSlide" Target="../notesSlides/notesSlide3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Relationship Id="rId22" Type="http://schemas.openxmlformats.org/officeDocument/2006/relationships/tags" Target="../tags/tag84.xml"/><Relationship Id="rId27" Type="http://schemas.openxmlformats.org/officeDocument/2006/relationships/tags" Target="../tags/tag89.xml"/><Relationship Id="rId30" Type="http://schemas.openxmlformats.org/officeDocument/2006/relationships/slideLayout" Target="../slideLayouts/slideLayout5.xml"/><Relationship Id="rId35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365625"/>
            <a:ext cx="8532813" cy="1150938"/>
          </a:xfrm>
        </p:spPr>
        <p:txBody>
          <a:bodyPr/>
          <a:lstStyle/>
          <a:p>
            <a:r>
              <a:rPr lang="de-DE" sz="2800" b="1" dirty="0" err="1" smtClean="0"/>
              <a:t>Strategy</a:t>
            </a:r>
            <a:r>
              <a:rPr lang="de-DE" sz="2800" b="1" dirty="0" smtClean="0"/>
              <a:t> in Smart Technologies in Deutsche Telekom </a:t>
            </a:r>
            <a:r>
              <a:rPr lang="de-DE" sz="2800" b="1" dirty="0" err="1" smtClean="0"/>
              <a:t>and</a:t>
            </a:r>
            <a:r>
              <a:rPr lang="de-DE" sz="2800" b="1" dirty="0" smtClean="0"/>
              <a:t> T-City. </a:t>
            </a:r>
            <a:r>
              <a:rPr lang="de-DE" sz="2800" b="1" dirty="0" err="1" smtClean="0"/>
              <a:t>Energy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meets</a:t>
            </a:r>
            <a:r>
              <a:rPr lang="de-DE" sz="2800" b="1" dirty="0" smtClean="0"/>
              <a:t> ICT. </a:t>
            </a:r>
            <a:r>
              <a:rPr lang="de-DE" sz="2800" dirty="0" smtClean="0"/>
              <a:t/>
            </a:r>
            <a:br>
              <a:rPr lang="de-DE" sz="2800" dirty="0" smtClean="0"/>
            </a:br>
            <a:endParaRPr lang="en-US" sz="2800" dirty="0" smtClean="0"/>
          </a:p>
        </p:txBody>
      </p:sp>
      <p:sp>
        <p:nvSpPr>
          <p:cNvPr id="14338" name="Untertitel 5"/>
          <p:cNvSpPr>
            <a:spLocks noGrp="1"/>
          </p:cNvSpPr>
          <p:nvPr>
            <p:ph type="subTitle" idx="1"/>
          </p:nvPr>
        </p:nvSpPr>
        <p:spPr>
          <a:xfrm>
            <a:off x="304800" y="5311281"/>
            <a:ext cx="8532813" cy="540000"/>
          </a:xfrm>
        </p:spPr>
        <p:txBody>
          <a:bodyPr/>
          <a:lstStyle/>
          <a:p>
            <a:r>
              <a:rPr lang="de-DE" dirty="0" smtClean="0"/>
              <a:t>Gabriele Riedmann de Trinidad, SVP Strategic Area </a:t>
            </a:r>
            <a:r>
              <a:rPr lang="de-DE" dirty="0" err="1" smtClean="0"/>
              <a:t>Energy</a:t>
            </a:r>
            <a:endParaRPr lang="de-DE" dirty="0" smtClean="0"/>
          </a:p>
          <a:p>
            <a:r>
              <a:rPr lang="cs-CZ" dirty="0" smtClean="0"/>
              <a:t>International Conference </a:t>
            </a:r>
            <a:r>
              <a:rPr lang="de-DE" dirty="0" smtClean="0"/>
              <a:t>„</a:t>
            </a:r>
            <a:r>
              <a:rPr lang="en-US" dirty="0" smtClean="0"/>
              <a:t>Trends in Power Industry in the European Context VII”, </a:t>
            </a:r>
            <a:r>
              <a:rPr lang="de-DE" dirty="0" smtClean="0"/>
              <a:t>18th April 2012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Gruppieren 5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3613" y="1854201"/>
            <a:ext cx="42132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en 59"/>
          <p:cNvGrpSpPr/>
          <p:nvPr/>
        </p:nvGrpSpPr>
        <p:grpSpPr>
          <a:xfrm>
            <a:off x="4814441" y="2613352"/>
            <a:ext cx="4080614" cy="690185"/>
            <a:chOff x="4716016" y="1479771"/>
            <a:chExt cx="4080614" cy="130115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1" name="AutoShape 80"/>
            <p:cNvSpPr>
              <a:spLocks noChangeArrowheads="1"/>
            </p:cNvSpPr>
            <p:nvPr/>
          </p:nvSpPr>
          <p:spPr bwMode="gray">
            <a:xfrm>
              <a:off x="4716016" y="1479771"/>
              <a:ext cx="4076700" cy="1296000"/>
            </a:xfrm>
            <a:prstGeom prst="roundRect">
              <a:avLst>
                <a:gd name="adj" fmla="val 6185"/>
              </a:avLst>
            </a:prstGeom>
            <a:gradFill>
              <a:gsLst>
                <a:gs pos="0">
                  <a:schemeClr val="bg1"/>
                </a:gs>
                <a:gs pos="40000">
                  <a:srgbClr val="DEDEDE"/>
                </a:gs>
                <a:gs pos="100000">
                  <a:srgbClr val="CCCCCC"/>
                </a:gs>
              </a:gsLst>
              <a:lin ang="5400000" scaled="0"/>
            </a:gradFill>
            <a:ln w="12700">
              <a:solidFill>
                <a:srgbClr val="CC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anchor="ctr"/>
            <a:lstStyle/>
            <a:p>
              <a:pPr marL="180975" indent="-180975">
                <a:lnSpc>
                  <a:spcPct val="90000"/>
                </a:lnSpc>
                <a:buClr>
                  <a:srgbClr val="E20074"/>
                </a:buClr>
                <a:buSzPct val="75000"/>
                <a:buFont typeface="Wingdings" pitchFamily="2" charset="2"/>
                <a:buChar char="§"/>
                <a:defRPr/>
              </a:pPr>
              <a:endParaRPr lang="de-DE" dirty="0">
                <a:latin typeface="Tele-GroteskFet" pitchFamily="2" charset="0"/>
              </a:endParaRPr>
            </a:p>
            <a:p>
              <a:pPr marL="180975" indent="-180975">
                <a:lnSpc>
                  <a:spcPct val="90000"/>
                </a:lnSpc>
                <a:buClr>
                  <a:srgbClr val="E20074"/>
                </a:buClr>
                <a:buSzPct val="75000"/>
                <a:buFont typeface="Wingdings" pitchFamily="2" charset="2"/>
                <a:buNone/>
                <a:defRPr/>
              </a:pPr>
              <a:endParaRPr lang="de-DE" dirty="0">
                <a:latin typeface="Tele-GroteskFet" pitchFamily="2" charset="0"/>
              </a:endParaRPr>
            </a:p>
          </p:txBody>
        </p:sp>
        <p:sp>
          <p:nvSpPr>
            <p:cNvPr id="62" name="Auf der gleichen Seite des Rechtecks liegende Ecken abrunden 61"/>
            <p:cNvSpPr/>
            <p:nvPr/>
          </p:nvSpPr>
          <p:spPr>
            <a:xfrm rot="5400000">
              <a:off x="7967221" y="1951519"/>
              <a:ext cx="1298455" cy="360363"/>
            </a:xfrm>
            <a:prstGeom prst="round2SameRect">
              <a:avLst>
                <a:gd name="adj1" fmla="val 16667"/>
                <a:gd name="adj2" fmla="val 0"/>
              </a:avLst>
            </a:prstGeom>
            <a:gradFill>
              <a:gsLst>
                <a:gs pos="0">
                  <a:srgbClr val="D8E5EE"/>
                </a:gs>
                <a:gs pos="40000">
                  <a:srgbClr val="427BAB"/>
                </a:gs>
                <a:gs pos="100000">
                  <a:srgbClr val="2F5879"/>
                </a:gs>
              </a:gsLst>
              <a:lin ang="5400000" scaled="0"/>
            </a:gradFill>
            <a:ln w="12700">
              <a:solidFill>
                <a:srgbClr val="427B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anchor="ctr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  <a:defRPr/>
              </a:pPr>
              <a:endParaRPr lang="de-DE" dirty="0">
                <a:solidFill>
                  <a:schemeClr val="bg1"/>
                </a:solidFill>
                <a:latin typeface="Tele-GroteskFet" pitchFamily="2" charset="0"/>
              </a:endParaRPr>
            </a:p>
          </p:txBody>
        </p:sp>
      </p:grpSp>
      <p:grpSp>
        <p:nvGrpSpPr>
          <p:cNvPr id="3" name="Gruppieren 62"/>
          <p:cNvGrpSpPr/>
          <p:nvPr/>
        </p:nvGrpSpPr>
        <p:grpSpPr>
          <a:xfrm>
            <a:off x="4814441" y="3409317"/>
            <a:ext cx="4080614" cy="681286"/>
            <a:chOff x="4716016" y="1479771"/>
            <a:chExt cx="4080614" cy="130115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4" name="AutoShape 80"/>
            <p:cNvSpPr>
              <a:spLocks noChangeArrowheads="1"/>
            </p:cNvSpPr>
            <p:nvPr/>
          </p:nvSpPr>
          <p:spPr bwMode="gray">
            <a:xfrm>
              <a:off x="4716016" y="1479771"/>
              <a:ext cx="4076700" cy="1296000"/>
            </a:xfrm>
            <a:prstGeom prst="roundRect">
              <a:avLst>
                <a:gd name="adj" fmla="val 6185"/>
              </a:avLst>
            </a:prstGeom>
            <a:gradFill>
              <a:gsLst>
                <a:gs pos="0">
                  <a:schemeClr val="bg1"/>
                </a:gs>
                <a:gs pos="40000">
                  <a:srgbClr val="DEDEDE"/>
                </a:gs>
                <a:gs pos="100000">
                  <a:srgbClr val="CCCCCC"/>
                </a:gs>
              </a:gsLst>
              <a:lin ang="5400000" scaled="0"/>
            </a:gradFill>
            <a:ln w="12700">
              <a:solidFill>
                <a:srgbClr val="CC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anchor="ctr"/>
            <a:lstStyle/>
            <a:p>
              <a:pPr marL="180975" indent="-180975">
                <a:lnSpc>
                  <a:spcPct val="90000"/>
                </a:lnSpc>
                <a:buClr>
                  <a:srgbClr val="E20074"/>
                </a:buClr>
                <a:buSzPct val="75000"/>
                <a:buFont typeface="Wingdings" pitchFamily="2" charset="2"/>
                <a:buChar char="§"/>
                <a:defRPr/>
              </a:pPr>
              <a:endParaRPr lang="de-DE" dirty="0">
                <a:latin typeface="Tele-GroteskFet" pitchFamily="2" charset="0"/>
              </a:endParaRPr>
            </a:p>
            <a:p>
              <a:pPr marL="180975" indent="-180975">
                <a:lnSpc>
                  <a:spcPct val="90000"/>
                </a:lnSpc>
                <a:buClr>
                  <a:srgbClr val="E20074"/>
                </a:buClr>
                <a:buSzPct val="75000"/>
                <a:buFont typeface="Wingdings" pitchFamily="2" charset="2"/>
                <a:buNone/>
                <a:defRPr/>
              </a:pPr>
              <a:endParaRPr lang="de-DE" dirty="0">
                <a:latin typeface="Tele-GroteskFet" pitchFamily="2" charset="0"/>
              </a:endParaRPr>
            </a:p>
          </p:txBody>
        </p:sp>
        <p:sp>
          <p:nvSpPr>
            <p:cNvPr id="65" name="Auf der gleichen Seite des Rechtecks liegende Ecken abrunden 64"/>
            <p:cNvSpPr/>
            <p:nvPr/>
          </p:nvSpPr>
          <p:spPr>
            <a:xfrm rot="5400000">
              <a:off x="7967221" y="1951519"/>
              <a:ext cx="1298455" cy="360363"/>
            </a:xfrm>
            <a:prstGeom prst="round2SameRect">
              <a:avLst>
                <a:gd name="adj1" fmla="val 16667"/>
                <a:gd name="adj2" fmla="val 0"/>
              </a:avLst>
            </a:prstGeom>
            <a:gradFill>
              <a:gsLst>
                <a:gs pos="0">
                  <a:srgbClr val="D8E5EE"/>
                </a:gs>
                <a:gs pos="40000">
                  <a:srgbClr val="427BAB"/>
                </a:gs>
                <a:gs pos="100000">
                  <a:srgbClr val="2F5879"/>
                </a:gs>
              </a:gsLst>
              <a:lin ang="5400000" scaled="0"/>
            </a:gradFill>
            <a:ln w="12700">
              <a:solidFill>
                <a:srgbClr val="427B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anchor="ctr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  <a:defRPr/>
              </a:pPr>
              <a:endParaRPr lang="de-DE" dirty="0">
                <a:solidFill>
                  <a:schemeClr val="bg1"/>
                </a:solidFill>
                <a:latin typeface="Tele-GroteskFet" pitchFamily="2" charset="0"/>
              </a:endParaRPr>
            </a:p>
          </p:txBody>
        </p:sp>
      </p:grpSp>
      <p:pic>
        <p:nvPicPr>
          <p:cNvPr id="21508" name="Gruppieren 5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3613" y="1268414"/>
            <a:ext cx="4213225" cy="594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Energy Sector is facing dramatic Changes. Which are the challenges today and tomorrow?  </a:t>
            </a:r>
          </a:p>
        </p:txBody>
      </p:sp>
      <p:sp>
        <p:nvSpPr>
          <p:cNvPr id="21510" name="AutoShape 80"/>
          <p:cNvSpPr>
            <a:spLocks noChangeArrowheads="1"/>
          </p:cNvSpPr>
          <p:nvPr/>
        </p:nvSpPr>
        <p:spPr bwMode="gray">
          <a:xfrm>
            <a:off x="4830763" y="1296989"/>
            <a:ext cx="3714750" cy="480038"/>
          </a:xfrm>
          <a:prstGeom prst="roundRect">
            <a:avLst>
              <a:gd name="adj" fmla="val 0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</a:pPr>
            <a:r>
              <a:rPr lang="de-DE" sz="1800" dirty="0" err="1">
                <a:solidFill>
                  <a:schemeClr val="tx2"/>
                </a:solidFill>
              </a:rPr>
              <a:t>Mass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r>
              <a:rPr lang="de-DE" sz="1800" dirty="0" err="1">
                <a:solidFill>
                  <a:schemeClr val="tx2"/>
                </a:solidFill>
              </a:rPr>
              <a:t>data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r>
              <a:rPr lang="de-DE" sz="1800" dirty="0" err="1">
                <a:solidFill>
                  <a:schemeClr val="tx2"/>
                </a:solidFill>
              </a:rPr>
              <a:t>handling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br>
              <a:rPr lang="de-DE" sz="1800" dirty="0">
                <a:solidFill>
                  <a:schemeClr val="tx2"/>
                </a:solidFill>
              </a:rPr>
            </a:br>
            <a:r>
              <a:rPr lang="de-DE" sz="1400" dirty="0" err="1"/>
              <a:t>up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35,000 </a:t>
            </a:r>
            <a:r>
              <a:rPr lang="de-DE" sz="1400" dirty="0" err="1"/>
              <a:t>data</a:t>
            </a:r>
            <a:r>
              <a:rPr lang="de-DE" sz="1400" dirty="0"/>
              <a:t> </a:t>
            </a:r>
            <a:r>
              <a:rPr lang="de-DE" sz="1400" dirty="0" smtClean="0"/>
              <a:t>/</a:t>
            </a:r>
            <a:r>
              <a:rPr lang="de-DE" sz="1400" dirty="0" err="1" smtClean="0"/>
              <a:t>meter</a:t>
            </a:r>
            <a:r>
              <a:rPr lang="de-DE" sz="1400" dirty="0" smtClean="0"/>
              <a:t>/</a:t>
            </a:r>
            <a:r>
              <a:rPr lang="de-DE" sz="1400" dirty="0" err="1" smtClean="0"/>
              <a:t>year</a:t>
            </a:r>
            <a:endParaRPr lang="de-DE" sz="1400" dirty="0"/>
          </a:p>
        </p:txBody>
      </p:sp>
      <p:sp>
        <p:nvSpPr>
          <p:cNvPr id="21511" name="AutoShape 80"/>
          <p:cNvSpPr>
            <a:spLocks noChangeArrowheads="1"/>
          </p:cNvSpPr>
          <p:nvPr/>
        </p:nvSpPr>
        <p:spPr bwMode="gray">
          <a:xfrm>
            <a:off x="4814888" y="1866901"/>
            <a:ext cx="3816350" cy="658812"/>
          </a:xfrm>
          <a:prstGeom prst="roundRect">
            <a:avLst>
              <a:gd name="adj" fmla="val 0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</a:pPr>
            <a:r>
              <a:rPr lang="de-DE" sz="1800" dirty="0" smtClean="0">
                <a:solidFill>
                  <a:srgbClr val="E20074"/>
                </a:solidFill>
              </a:rPr>
              <a:t>Customer </a:t>
            </a:r>
            <a:r>
              <a:rPr lang="de-DE" sz="1800" dirty="0" err="1" smtClean="0">
                <a:solidFill>
                  <a:srgbClr val="E20074"/>
                </a:solidFill>
              </a:rPr>
              <a:t>loyality</a:t>
            </a:r>
            <a:r>
              <a:rPr lang="de-DE" sz="1800" dirty="0" smtClean="0">
                <a:solidFill>
                  <a:srgbClr val="E20074"/>
                </a:solidFill>
              </a:rPr>
              <a:t> </a:t>
            </a:r>
            <a:r>
              <a:rPr lang="de-DE" sz="1800" dirty="0" err="1" smtClean="0">
                <a:solidFill>
                  <a:srgbClr val="E20074"/>
                </a:solidFill>
              </a:rPr>
              <a:t>and</a:t>
            </a:r>
            <a:r>
              <a:rPr lang="de-DE" sz="1800" dirty="0" smtClean="0">
                <a:solidFill>
                  <a:srgbClr val="E20074"/>
                </a:solidFill>
              </a:rPr>
              <a:t> </a:t>
            </a:r>
            <a:r>
              <a:rPr lang="de-DE" sz="1800" dirty="0" err="1" smtClean="0">
                <a:solidFill>
                  <a:srgbClr val="E20074"/>
                </a:solidFill>
              </a:rPr>
              <a:t>services</a:t>
            </a:r>
            <a:r>
              <a:rPr lang="de-DE" sz="1800" dirty="0" smtClean="0">
                <a:solidFill>
                  <a:srgbClr val="E20074"/>
                </a:solidFill>
              </a:rPr>
              <a:t> </a:t>
            </a:r>
            <a:r>
              <a:rPr lang="de-DE" sz="1800" dirty="0">
                <a:solidFill>
                  <a:srgbClr val="E20074"/>
                </a:solidFill>
              </a:rPr>
              <a:t/>
            </a:r>
            <a:br>
              <a:rPr lang="de-DE" sz="1800" dirty="0">
                <a:solidFill>
                  <a:srgbClr val="E20074"/>
                </a:solidFill>
              </a:rPr>
            </a:br>
            <a:r>
              <a:rPr lang="de-DE" sz="1400" dirty="0" err="1">
                <a:solidFill>
                  <a:srgbClr val="000000"/>
                </a:solidFill>
              </a:rPr>
              <a:t>Implementation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of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new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</a:rPr>
              <a:t>products</a:t>
            </a:r>
            <a:r>
              <a:rPr lang="de-DE" sz="1400" dirty="0" smtClean="0">
                <a:solidFill>
                  <a:srgbClr val="000000"/>
                </a:solidFill>
              </a:rPr>
              <a:t>, </a:t>
            </a:r>
            <a:r>
              <a:rPr lang="de-DE" sz="1400" dirty="0" err="1" smtClean="0">
                <a:solidFill>
                  <a:srgbClr val="000000"/>
                </a:solidFill>
              </a:rPr>
              <a:t>tariffs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</a:rPr>
              <a:t>models</a:t>
            </a:r>
            <a:r>
              <a:rPr lang="de-DE" sz="1400" dirty="0" smtClean="0">
                <a:solidFill>
                  <a:srgbClr val="000000"/>
                </a:solidFill>
              </a:rPr>
              <a:t>, CRM </a:t>
            </a:r>
            <a:r>
              <a:rPr lang="de-DE" sz="1400" dirty="0" err="1" smtClean="0">
                <a:solidFill>
                  <a:srgbClr val="000000"/>
                </a:solidFill>
              </a:rPr>
              <a:t>and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</a:rPr>
              <a:t>Billing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</a:rPr>
              <a:t>systems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  <a:r>
              <a:rPr lang="de-DE" sz="1400" dirty="0" smtClean="0"/>
              <a:t>&amp; </a:t>
            </a:r>
            <a:r>
              <a:rPr lang="de-DE" sz="1400" dirty="0" err="1" smtClean="0"/>
              <a:t>increasing</a:t>
            </a:r>
            <a:r>
              <a:rPr lang="de-DE" sz="1400" dirty="0" smtClean="0"/>
              <a:t> </a:t>
            </a:r>
            <a:r>
              <a:rPr lang="de-DE" sz="1400" dirty="0" err="1" smtClean="0"/>
              <a:t>churn</a:t>
            </a:r>
            <a:r>
              <a:rPr lang="de-DE" sz="1400" dirty="0" smtClean="0"/>
              <a:t> </a:t>
            </a:r>
            <a:r>
              <a:rPr lang="de-DE" sz="1400" dirty="0" err="1" smtClean="0"/>
              <a:t>rates</a:t>
            </a: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21512" name="AutoShape 80"/>
          <p:cNvSpPr>
            <a:spLocks noChangeArrowheads="1"/>
          </p:cNvSpPr>
          <p:nvPr/>
        </p:nvSpPr>
        <p:spPr bwMode="gray">
          <a:xfrm>
            <a:off x="4814888" y="2630488"/>
            <a:ext cx="3741737" cy="658813"/>
          </a:xfrm>
          <a:prstGeom prst="roundRect">
            <a:avLst>
              <a:gd name="adj" fmla="val 0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</a:pPr>
            <a:r>
              <a:rPr lang="de-DE" sz="1800">
                <a:solidFill>
                  <a:schemeClr val="tx2"/>
                </a:solidFill>
              </a:rPr>
              <a:t>Market Communication /Player Interaction </a:t>
            </a:r>
            <a:r>
              <a:rPr lang="de-DE" sz="1400"/>
              <a:t>Complicated customer change processes, contract changes, business process, etc</a:t>
            </a:r>
          </a:p>
        </p:txBody>
      </p:sp>
      <p:sp>
        <p:nvSpPr>
          <p:cNvPr id="21513" name="AutoShape 80"/>
          <p:cNvSpPr>
            <a:spLocks noChangeArrowheads="1"/>
          </p:cNvSpPr>
          <p:nvPr/>
        </p:nvSpPr>
        <p:spPr bwMode="gray">
          <a:xfrm>
            <a:off x="4814888" y="3402013"/>
            <a:ext cx="3600450" cy="658813"/>
          </a:xfrm>
          <a:prstGeom prst="roundRect">
            <a:avLst>
              <a:gd name="adj" fmla="val 0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</a:pPr>
            <a:r>
              <a:rPr lang="de-DE" sz="1800">
                <a:solidFill>
                  <a:srgbClr val="E20074"/>
                </a:solidFill>
              </a:rPr>
              <a:t>Regulation  </a:t>
            </a:r>
            <a:br>
              <a:rPr lang="de-DE" sz="1800">
                <a:solidFill>
                  <a:srgbClr val="E20074"/>
                </a:solidFill>
              </a:rPr>
            </a:br>
            <a:r>
              <a:rPr lang="de-DE" sz="1400">
                <a:solidFill>
                  <a:srgbClr val="000000"/>
                </a:solidFill>
              </a:rPr>
              <a:t>Cost-effective compliance with increasing regulatory requirements incl. unbundling</a:t>
            </a:r>
            <a:endParaRPr lang="de-DE"/>
          </a:p>
        </p:txBody>
      </p:sp>
      <p:sp>
        <p:nvSpPr>
          <p:cNvPr id="2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>
                <a:latin typeface="Tele-GroteskNor" pitchFamily="82" charset="0"/>
              </a:defRPr>
            </a:lvl1pPr>
          </a:lstStyle>
          <a:p>
            <a:pPr marL="220663" indent="-220663" eaLnBrk="0" hangingPunct="0">
              <a:defRPr/>
            </a:pPr>
            <a:fld id="{5B82AB3E-C51F-4707-B68B-6500DC7A2A9E}" type="datetime1">
              <a:rPr lang="de-DE" kern="0" smtClean="0"/>
              <a:pPr marL="220663" indent="-220663" eaLnBrk="0" hangingPunct="0">
                <a:defRPr/>
              </a:pPr>
              <a:t>29.03.2012</a:t>
            </a:fld>
            <a:endParaRPr lang="en-US" kern="0" dirty="0"/>
          </a:p>
        </p:txBody>
      </p:sp>
      <p:pic>
        <p:nvPicPr>
          <p:cNvPr id="21516" name="Gruppieren 6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1863" y="4165602"/>
            <a:ext cx="4213225" cy="57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Rectangle 50"/>
          <p:cNvSpPr>
            <a:spLocks noChangeArrowheads="1"/>
          </p:cNvSpPr>
          <p:nvPr/>
        </p:nvSpPr>
        <p:spPr bwMode="auto">
          <a:xfrm>
            <a:off x="4813300" y="4165602"/>
            <a:ext cx="37449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800" dirty="0" smtClean="0">
                <a:solidFill>
                  <a:srgbClr val="E20074"/>
                </a:solidFill>
              </a:rPr>
              <a:t>Security </a:t>
            </a:r>
            <a:r>
              <a:rPr lang="de-DE" sz="1800" dirty="0" err="1" smtClean="0">
                <a:solidFill>
                  <a:srgbClr val="E20074"/>
                </a:solidFill>
              </a:rPr>
              <a:t>and</a:t>
            </a:r>
            <a:r>
              <a:rPr lang="de-DE" sz="1800" dirty="0" smtClean="0">
                <a:solidFill>
                  <a:srgbClr val="E20074"/>
                </a:solidFill>
              </a:rPr>
              <a:t> </a:t>
            </a:r>
            <a:r>
              <a:rPr lang="de-DE" sz="1800" dirty="0" err="1" smtClean="0">
                <a:solidFill>
                  <a:srgbClr val="E20074"/>
                </a:solidFill>
              </a:rPr>
              <a:t>data</a:t>
            </a:r>
            <a:r>
              <a:rPr lang="de-DE" sz="1800" dirty="0" smtClean="0">
                <a:solidFill>
                  <a:srgbClr val="E20074"/>
                </a:solidFill>
              </a:rPr>
              <a:t> </a:t>
            </a:r>
            <a:r>
              <a:rPr lang="de-DE" sz="1800" dirty="0">
                <a:solidFill>
                  <a:srgbClr val="E20074"/>
                </a:solidFill>
              </a:rPr>
              <a:t>Privacy </a:t>
            </a:r>
            <a:br>
              <a:rPr lang="de-DE" sz="1800" dirty="0">
                <a:solidFill>
                  <a:srgbClr val="E20074"/>
                </a:solidFill>
              </a:rPr>
            </a:br>
            <a:r>
              <a:rPr lang="de-DE" sz="1400" dirty="0"/>
              <a:t>Security </a:t>
            </a:r>
            <a:r>
              <a:rPr lang="de-DE" sz="1400" dirty="0" err="1"/>
              <a:t>as</a:t>
            </a:r>
            <a:r>
              <a:rPr lang="de-DE" sz="1400" dirty="0"/>
              <a:t> </a:t>
            </a:r>
            <a:r>
              <a:rPr lang="de-DE" sz="1400" dirty="0" err="1"/>
              <a:t>key</a:t>
            </a:r>
            <a:r>
              <a:rPr lang="de-DE" sz="1400" dirty="0"/>
              <a:t> </a:t>
            </a:r>
            <a:r>
              <a:rPr lang="de-DE" sz="1400" dirty="0" err="1"/>
              <a:t>issue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challenge</a:t>
            </a:r>
            <a:endParaRPr lang="de-DE" sz="1400" dirty="0"/>
          </a:p>
        </p:txBody>
      </p:sp>
      <p:pic>
        <p:nvPicPr>
          <p:cNvPr id="21518" name="Gruppieren 6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3199" y="4824413"/>
            <a:ext cx="4456113" cy="66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9" name="AutoShape 80"/>
          <p:cNvSpPr>
            <a:spLocks noChangeArrowheads="1"/>
          </p:cNvSpPr>
          <p:nvPr/>
        </p:nvSpPr>
        <p:spPr bwMode="gray">
          <a:xfrm>
            <a:off x="274637" y="4824413"/>
            <a:ext cx="4116179" cy="658812"/>
          </a:xfrm>
          <a:prstGeom prst="roundRect">
            <a:avLst>
              <a:gd name="adj" fmla="val 0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</a:pPr>
            <a:r>
              <a:rPr lang="de-DE" sz="1800">
                <a:solidFill>
                  <a:schemeClr val="tx2"/>
                </a:solidFill>
              </a:rPr>
              <a:t>Business Model </a:t>
            </a:r>
            <a:br>
              <a:rPr lang="de-DE" sz="1800">
                <a:solidFill>
                  <a:schemeClr val="tx2"/>
                </a:solidFill>
              </a:rPr>
            </a:br>
            <a:r>
              <a:rPr lang="en-US" sz="1400"/>
              <a:t>concentrate on core business with full cost control</a:t>
            </a:r>
            <a:endParaRPr lang="de-DE" sz="1400"/>
          </a:p>
        </p:txBody>
      </p:sp>
      <p:pic>
        <p:nvPicPr>
          <p:cNvPr id="28" name="Gruppieren 6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2209" y="4806762"/>
            <a:ext cx="4213225" cy="72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AutoShape 80"/>
          <p:cNvSpPr>
            <a:spLocks noChangeArrowheads="1"/>
          </p:cNvSpPr>
          <p:nvPr/>
        </p:nvSpPr>
        <p:spPr bwMode="gray">
          <a:xfrm>
            <a:off x="4823647" y="4777562"/>
            <a:ext cx="3962400" cy="779995"/>
          </a:xfrm>
          <a:prstGeom prst="roundRect">
            <a:avLst>
              <a:gd name="adj" fmla="val 0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de-DE" sz="1800" dirty="0" err="1" smtClean="0">
                <a:solidFill>
                  <a:schemeClr val="tx2"/>
                </a:solidFill>
              </a:rPr>
              <a:t>Decentralized</a:t>
            </a:r>
            <a:r>
              <a:rPr lang="de-DE" sz="1800" dirty="0" smtClean="0">
                <a:solidFill>
                  <a:schemeClr val="tx2"/>
                </a:solidFill>
              </a:rPr>
              <a:t> </a:t>
            </a:r>
            <a:r>
              <a:rPr lang="de-DE" sz="1800" dirty="0" err="1" smtClean="0">
                <a:solidFill>
                  <a:schemeClr val="tx2"/>
                </a:solidFill>
              </a:rPr>
              <a:t>Energy</a:t>
            </a:r>
            <a:r>
              <a:rPr lang="de-DE" sz="1800" dirty="0" smtClean="0">
                <a:solidFill>
                  <a:schemeClr val="tx2"/>
                </a:solidFill>
              </a:rPr>
              <a:t> Generation</a:t>
            </a:r>
            <a:r>
              <a:rPr lang="de-DE" sz="1800" dirty="0">
                <a:solidFill>
                  <a:schemeClr val="tx2"/>
                </a:solidFill>
              </a:rPr>
              <a:t/>
            </a:r>
            <a:br>
              <a:rPr lang="de-DE" sz="1800" dirty="0">
                <a:solidFill>
                  <a:schemeClr val="tx2"/>
                </a:solidFill>
              </a:rPr>
            </a:br>
            <a:r>
              <a:rPr lang="en-US" sz="1400" dirty="0" smtClean="0"/>
              <a:t>Dramatic requirements on energy distribution networks with </a:t>
            </a:r>
            <a:r>
              <a:rPr lang="en-US" sz="1400" dirty="0" err="1" smtClean="0"/>
              <a:t>Prosumers</a:t>
            </a:r>
            <a:r>
              <a:rPr lang="en-US" sz="1400" dirty="0" smtClean="0"/>
              <a:t>, volatile </a:t>
            </a:r>
            <a:r>
              <a:rPr lang="en-US" sz="1400" dirty="0" err="1" smtClean="0"/>
              <a:t>renewables</a:t>
            </a:r>
            <a:r>
              <a:rPr lang="en-US" sz="1400" dirty="0" smtClean="0"/>
              <a:t>, e-mobility </a:t>
            </a:r>
            <a:endParaRPr lang="en-US" sz="1400" dirty="0"/>
          </a:p>
        </p:txBody>
      </p:sp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6"/>
          <a:srcRect l="31766" t="26545" r="17319" b="20615"/>
          <a:stretch>
            <a:fillRect/>
          </a:stretch>
        </p:blipFill>
        <p:spPr bwMode="auto">
          <a:xfrm>
            <a:off x="269875" y="1265056"/>
            <a:ext cx="4310063" cy="347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kt 17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56386" name="think-cell Slide" r:id="rId29" imgW="381" imgH="381" progId="TCLayout.ActiveDocument.1">
              <p:embed/>
            </p:oleObj>
          </a:graphicData>
        </a:graphic>
      </p:graphicFrame>
      <p:pic>
        <p:nvPicPr>
          <p:cNvPr id="2" name="Grafik 1" descr="1844_TSY Utility 0020 PPT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>
            <a:lum/>
          </a:blip>
          <a:srcRect t="8707"/>
          <a:stretch>
            <a:fillRect/>
          </a:stretch>
        </p:blipFill>
        <p:spPr>
          <a:xfrm>
            <a:off x="2956" y="1156996"/>
            <a:ext cx="9141044" cy="4896000"/>
          </a:xfrm>
          <a:prstGeom prst="rect">
            <a:avLst/>
          </a:prstGeom>
        </p:spPr>
      </p:pic>
      <p:grpSp>
        <p:nvGrpSpPr>
          <p:cNvPr id="3" name="Gruppieren 13"/>
          <p:cNvGrpSpPr/>
          <p:nvPr>
            <p:custDataLst>
              <p:tags r:id="rId3"/>
            </p:custDataLst>
          </p:nvPr>
        </p:nvGrpSpPr>
        <p:grpSpPr>
          <a:xfrm>
            <a:off x="472755" y="1277438"/>
            <a:ext cx="7579889" cy="318098"/>
            <a:chOff x="304800" y="1481138"/>
            <a:chExt cx="4137025" cy="44688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AutoShape 2" descr="verlauf hellgrau"/>
            <p:cNvSpPr>
              <a:spLocks noChangeArrowheads="1"/>
            </p:cNvSpPr>
            <p:nvPr/>
          </p:nvSpPr>
          <p:spPr bwMode="gray">
            <a:xfrm>
              <a:off x="304800" y="1481138"/>
              <a:ext cx="4137025" cy="4468812"/>
            </a:xfrm>
            <a:prstGeom prst="roundRect">
              <a:avLst/>
            </a:prstGeom>
            <a:gradFill>
              <a:gsLst>
                <a:gs pos="0">
                  <a:srgbClr val="FFCBE1"/>
                </a:gs>
                <a:gs pos="40000">
                  <a:schemeClr val="tx2"/>
                </a:gs>
                <a:gs pos="100000">
                  <a:srgbClr val="AC005A"/>
                </a:gs>
              </a:gsLst>
              <a:lin ang="5400000" scaled="0"/>
            </a:gra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anchor="ctr"/>
            <a:lstStyle/>
            <a:p>
              <a:pPr marL="171450" indent="-171450">
                <a:lnSpc>
                  <a:spcPct val="90000"/>
                </a:lnSpc>
                <a:buClr>
                  <a:schemeClr val="tx2"/>
                </a:buClr>
                <a:buSzPct val="75000"/>
                <a:buFont typeface="Wingdings" pitchFamily="2" charset="2"/>
                <a:buChar char="§"/>
                <a:defRPr/>
              </a:pPr>
              <a:endParaRPr lang="de-DE" sz="1800" dirty="0">
                <a:solidFill>
                  <a:schemeClr val="bg1"/>
                </a:solidFill>
                <a:latin typeface="Tele-GroteskFet" pitchFamily="2" charset="0"/>
              </a:endParaRPr>
            </a:p>
          </p:txBody>
        </p:sp>
        <p:sp>
          <p:nvSpPr>
            <p:cNvPr id="16" name="AutoShape 2" descr="verlauf hellgrau"/>
            <p:cNvSpPr>
              <a:spLocks noChangeArrowheads="1"/>
            </p:cNvSpPr>
            <p:nvPr/>
          </p:nvSpPr>
          <p:spPr bwMode="gray">
            <a:xfrm>
              <a:off x="304800" y="1481138"/>
              <a:ext cx="4137025" cy="4468812"/>
            </a:xfrm>
            <a:prstGeom prst="roundRect">
              <a:avLst/>
            </a:prstGeom>
            <a:gradFill>
              <a:gsLst>
                <a:gs pos="0">
                  <a:srgbClr val="FFCBE1"/>
                </a:gs>
                <a:gs pos="40000">
                  <a:schemeClr val="tx2"/>
                </a:gs>
                <a:gs pos="100000">
                  <a:srgbClr val="AC005A"/>
                </a:gs>
              </a:gsLst>
              <a:lin ang="5400000" scaled="0"/>
            </a:gra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anchor="ctr"/>
            <a:lstStyle/>
            <a:p>
              <a:pPr marL="171450" indent="-171450">
                <a:lnSpc>
                  <a:spcPct val="90000"/>
                </a:lnSpc>
                <a:buClr>
                  <a:schemeClr val="tx2"/>
                </a:buClr>
                <a:buSzPct val="75000"/>
                <a:buFont typeface="Wingdings" pitchFamily="2" charset="2"/>
                <a:buChar char="§"/>
                <a:defRPr/>
              </a:pPr>
              <a:endParaRPr lang="de-DE" sz="1800" dirty="0">
                <a:solidFill>
                  <a:schemeClr val="bg1"/>
                </a:solidFill>
                <a:latin typeface="Tele-GroteskFet" pitchFamily="2" charset="0"/>
              </a:endParaRPr>
            </a:p>
          </p:txBody>
        </p:sp>
      </p:grpSp>
      <p:sp>
        <p:nvSpPr>
          <p:cNvPr id="12" name="AutoShape 5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72756" y="1286852"/>
            <a:ext cx="6886910" cy="308684"/>
          </a:xfrm>
          <a:prstGeom prst="roundRect">
            <a:avLst>
              <a:gd name="adj" fmla="val 8819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72000" tIns="53639" rIns="36000" bIns="53639" anchor="ctr"/>
          <a:lstStyle/>
          <a:p>
            <a:pPr defTabSz="1073150" rtl="1" eaLnBrk="0" hangingPunct="0">
              <a:lnSpc>
                <a:spcPct val="90000"/>
              </a:lnSpc>
              <a:buSzPct val="75000"/>
              <a:buFont typeface="Tele-GroteskNor" pitchFamily="2" charset="0"/>
              <a:buNone/>
            </a:pPr>
            <a:r>
              <a:rPr lang="de-DE" sz="1600" dirty="0" smtClean="0"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  <a:cs typeface="Times New Roman" pitchFamily="18" charset="0"/>
              </a:rPr>
              <a:t>Challenge Customer </a:t>
            </a:r>
            <a:r>
              <a:rPr lang="de-DE" sz="1600" dirty="0" err="1" smtClean="0"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  <a:cs typeface="Times New Roman" pitchFamily="18" charset="0"/>
              </a:rPr>
              <a:t>Loyalty</a:t>
            </a:r>
            <a:r>
              <a:rPr lang="de-DE" sz="1600" dirty="0" smtClean="0"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  <a:cs typeface="Times New Roman" pitchFamily="18" charset="0"/>
              </a:rPr>
              <a:t> </a:t>
            </a:r>
            <a:endParaRPr lang="de-DE" sz="1600" dirty="0">
              <a:solidFill>
                <a:srgbClr val="FFFFFF"/>
              </a:solidFill>
              <a:latin typeface="Tele-GroteskFet" pitchFamily="2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0" name="Titel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04800" y="225425"/>
            <a:ext cx="8696325" cy="1052013"/>
          </a:xfrm>
          <a:prstGeom prst="rect">
            <a:avLst/>
          </a:prstGeom>
        </p:spPr>
        <p:txBody>
          <a:bodyPr/>
          <a:lstStyle/>
          <a:p>
            <a:pPr lvl="0" defTabSz="876300" eaLnBrk="0" hangingPunct="0">
              <a:lnSpc>
                <a:spcPct val="90000"/>
              </a:lnSpc>
              <a:defRPr/>
            </a:pPr>
            <a:r>
              <a:rPr lang="en-US" sz="2800" kern="0" dirty="0" smtClean="0">
                <a:solidFill>
                  <a:schemeClr val="tx2"/>
                </a:solidFill>
                <a:ea typeface="+mj-ea"/>
                <a:cs typeface="+mj-cs"/>
              </a:rPr>
              <a:t>Energy sector can leverage on ICT’s experience on end-customers loyalty and cost optimized process landscape.</a:t>
            </a:r>
            <a:endParaRPr kumimoji="0" lang="de-DE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ele-GroteskNor" pitchFamily="2" charset="0"/>
              <a:ea typeface="+mj-ea"/>
              <a:cs typeface="+mj-cs"/>
            </a:endParaRPr>
          </a:p>
        </p:txBody>
      </p:sp>
      <p:sp>
        <p:nvSpPr>
          <p:cNvPr id="28" name="AutoShape 2" descr="verlauf hellgrau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72757" y="2006044"/>
            <a:ext cx="3296812" cy="982169"/>
          </a:xfrm>
          <a:prstGeom prst="roundRect">
            <a:avLst/>
          </a:prstGeom>
          <a:solidFill>
            <a:srgbClr val="FFFFFF">
              <a:alpha val="85000"/>
            </a:srgbClr>
          </a:solidFill>
          <a:ln w="12700" algn="ctr">
            <a:solidFill>
              <a:srgbClr val="999999"/>
            </a:solidFill>
            <a:round/>
            <a:headEnd/>
            <a:tailEnd/>
          </a:ln>
        </p:spPr>
        <p:txBody>
          <a:bodyPr lIns="72000" tIns="468000" rIns="72000" bIns="36000"/>
          <a:lstStyle/>
          <a:p>
            <a:pPr marL="171450" indent="-17145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/>
            </a:pPr>
            <a:endParaRPr lang="de-DE" sz="1600" dirty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9" name="AutoShape 2" descr="verlauf hellgrau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472757" y="3327178"/>
            <a:ext cx="3329777" cy="1110900"/>
          </a:xfrm>
          <a:prstGeom prst="roundRect">
            <a:avLst/>
          </a:prstGeom>
          <a:solidFill>
            <a:srgbClr val="FFFFFF">
              <a:alpha val="85000"/>
            </a:srgbClr>
          </a:solidFill>
          <a:ln w="12700" algn="ctr">
            <a:solidFill>
              <a:srgbClr val="999999"/>
            </a:solidFill>
            <a:round/>
            <a:headEnd/>
            <a:tailEnd/>
          </a:ln>
        </p:spPr>
        <p:txBody>
          <a:bodyPr lIns="72000" tIns="468000" rIns="72000" bIns="36000"/>
          <a:lstStyle/>
          <a:p>
            <a:pPr marL="171450" indent="-17145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/>
            </a:pPr>
            <a:endParaRPr lang="de-DE" sz="1600" dirty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5" name="AutoShape 58" descr="Verlauf_weiss_grau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490710" y="3455291"/>
            <a:ext cx="3311824" cy="974232"/>
          </a:xfrm>
          <a:prstGeom prst="roundRect">
            <a:avLst>
              <a:gd name="adj" fmla="val 0"/>
            </a:avLst>
          </a:prstGeom>
          <a:noFill/>
          <a:ln w="6350" algn="ctr">
            <a:noFill/>
            <a:round/>
            <a:headEnd/>
            <a:tailEnd/>
          </a:ln>
        </p:spPr>
        <p:txBody>
          <a:bodyPr lIns="72000" tIns="72000" rIns="72000" bIns="72000"/>
          <a:lstStyle/>
          <a:p>
            <a:pPr marL="179388" lvl="1" indent="-1778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</a:pPr>
            <a:r>
              <a:rPr lang="en-US" sz="1600" dirty="0" smtClean="0"/>
              <a:t>Active churn management based on mass segmentation and Life-cycle management</a:t>
            </a:r>
            <a:endParaRPr lang="de-DE" sz="1600" dirty="0" smtClean="0"/>
          </a:p>
        </p:txBody>
      </p:sp>
      <p:sp>
        <p:nvSpPr>
          <p:cNvPr id="13" name="AutoShape 58" descr="Verlauf_weiss_grau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463424" y="2157843"/>
            <a:ext cx="3296813" cy="784046"/>
          </a:xfrm>
          <a:prstGeom prst="roundRect">
            <a:avLst>
              <a:gd name="adj" fmla="val 8819"/>
            </a:avLst>
          </a:prstGeom>
          <a:noFill/>
          <a:ln w="6350" algn="ctr">
            <a:noFill/>
            <a:round/>
            <a:headEnd/>
            <a:tailEnd/>
          </a:ln>
        </p:spPr>
        <p:txBody>
          <a:bodyPr lIns="72000" tIns="72000" rIns="72000" bIns="72000"/>
          <a:lstStyle/>
          <a:p>
            <a:pPr marL="179388" lvl="1" indent="-1778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</a:pPr>
            <a:r>
              <a:rPr lang="en-US" sz="1600" dirty="0" smtClean="0">
                <a:latin typeface="Tele-GroteskNor"/>
              </a:rPr>
              <a:t>Need to constantly create attractive new products, bundles &amp; services for end-users</a:t>
            </a:r>
            <a:endParaRPr lang="de-DE" sz="1600" dirty="0" smtClean="0"/>
          </a:p>
        </p:txBody>
      </p:sp>
      <p:sp>
        <p:nvSpPr>
          <p:cNvPr id="30" name="AutoShape 6" descr="Verlauf_weiss_grau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864797" y="4742958"/>
            <a:ext cx="6187522" cy="1192503"/>
          </a:xfrm>
          <a:prstGeom prst="roundRect">
            <a:avLst>
              <a:gd name="adj" fmla="val 12893"/>
            </a:avLst>
          </a:prstGeom>
          <a:solidFill>
            <a:srgbClr val="FFFFFF">
              <a:alpha val="85000"/>
            </a:srgbClr>
          </a:solidFill>
          <a:ln w="12700" algn="ctr">
            <a:solidFill>
              <a:srgbClr val="999999"/>
            </a:solidFill>
            <a:round/>
            <a:headEnd/>
            <a:tailEnd/>
          </a:ln>
        </p:spPr>
        <p:txBody>
          <a:bodyPr lIns="72000" tIns="72000" rIns="72000" bIns="36000"/>
          <a:lstStyle/>
          <a:p>
            <a:pPr marL="171450" lvl="1" indent="-17145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1600" dirty="0" smtClean="0">
                <a:ea typeface="ＭＳ Ｐゴシック" pitchFamily="34" charset="-128"/>
                <a:cs typeface="Times New Roman" pitchFamily="18" charset="0"/>
              </a:rPr>
              <a:t>Value Added Services for End-User and proven Churn Management Programs</a:t>
            </a:r>
          </a:p>
          <a:p>
            <a:pPr marL="171450" lvl="1" indent="-17145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1600" dirty="0" smtClean="0">
                <a:ea typeface="ＭＳ Ｐゴシック" pitchFamily="34" charset="-128"/>
                <a:cs typeface="Times New Roman" pitchFamily="18" charset="0"/>
              </a:rPr>
              <a:t>Efficient and scalable end-to-end processes </a:t>
            </a:r>
            <a:br>
              <a:rPr lang="en-US" sz="1600" dirty="0" smtClean="0">
                <a:ea typeface="ＭＳ Ｐゴシック" pitchFamily="34" charset="-128"/>
                <a:cs typeface="Times New Roman" pitchFamily="18" charset="0"/>
              </a:rPr>
            </a:br>
            <a:r>
              <a:rPr lang="en-US" sz="1600" dirty="0" smtClean="0">
                <a:ea typeface="ＭＳ Ｐゴシック" pitchFamily="34" charset="-128"/>
                <a:cs typeface="Times New Roman" pitchFamily="18" charset="0"/>
              </a:rPr>
              <a:t>=&gt; we handle approx. 0.5 billion detailed invoices per year</a:t>
            </a:r>
          </a:p>
          <a:p>
            <a:pPr marL="171450" lvl="1" indent="-17145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1600" dirty="0" smtClean="0">
                <a:ea typeface="ＭＳ Ｐゴシック" pitchFamily="34" charset="-128"/>
                <a:cs typeface="Times New Roman" pitchFamily="18" charset="0"/>
              </a:rPr>
              <a:t>Intelligence out of the cloud, proven international standards</a:t>
            </a:r>
          </a:p>
        </p:txBody>
      </p:sp>
      <p:sp>
        <p:nvSpPr>
          <p:cNvPr id="31" name="AutoShape 5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482088" y="4742958"/>
            <a:ext cx="1212242" cy="1192503"/>
          </a:xfrm>
          <a:prstGeom prst="roundRect">
            <a:avLst>
              <a:gd name="adj" fmla="val 16664"/>
            </a:avLst>
          </a:prstGeom>
          <a:gradFill rotWithShape="1">
            <a:gsLst>
              <a:gs pos="0">
                <a:srgbClr val="F6A8D1"/>
              </a:gs>
              <a:gs pos="39999">
                <a:srgbClr val="EF39A1"/>
              </a:gs>
              <a:gs pos="41000">
                <a:srgbClr val="E20074"/>
              </a:gs>
              <a:gs pos="100000">
                <a:srgbClr val="A80058"/>
              </a:gs>
            </a:gsLst>
            <a:lin ang="5400000" scaled="1"/>
          </a:gradFill>
          <a:ln w="6350" algn="ctr">
            <a:solidFill>
              <a:srgbClr val="A80058"/>
            </a:solidFill>
            <a:round/>
            <a:headEnd/>
            <a:tailEnd/>
          </a:ln>
        </p:spPr>
        <p:txBody>
          <a:bodyPr lIns="72000" tIns="72000" rIns="72000" bIns="72000" anchor="ctr"/>
          <a:lstStyle/>
          <a:p>
            <a:r>
              <a:rPr lang="de-DE" sz="1600" dirty="0" err="1" smtClean="0"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  <a:cs typeface="Times New Roman" pitchFamily="18" charset="0"/>
              </a:rPr>
              <a:t>Leverage</a:t>
            </a:r>
            <a:r>
              <a:rPr lang="de-DE" sz="1600" dirty="0" smtClean="0"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de-DE" sz="1600" dirty="0" err="1" smtClean="0"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  <a:cs typeface="Times New Roman" pitchFamily="18" charset="0"/>
              </a:rPr>
              <a:t>experiences</a:t>
            </a:r>
            <a:r>
              <a:rPr lang="de-DE" sz="1600" dirty="0" smtClean="0"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de-DE" sz="1600" dirty="0" err="1" smtClean="0"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  <a:cs typeface="Times New Roman" pitchFamily="18" charset="0"/>
              </a:rPr>
              <a:t>from</a:t>
            </a:r>
            <a:r>
              <a:rPr lang="de-DE" sz="1600" dirty="0" smtClean="0"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  <a:cs typeface="Times New Roman" pitchFamily="18" charset="0"/>
              </a:rPr>
              <a:t> ICT </a:t>
            </a:r>
            <a:r>
              <a:rPr lang="de-DE" sz="1600" dirty="0" err="1" smtClean="0"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  <a:cs typeface="Times New Roman" pitchFamily="18" charset="0"/>
              </a:rPr>
              <a:t>sector</a:t>
            </a:r>
            <a:endParaRPr lang="de-DE" sz="1600" dirty="0">
              <a:solidFill>
                <a:srgbClr val="FFFFFF"/>
              </a:solidFill>
              <a:latin typeface="Tele-GroteskFet" pitchFamily="2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32" name="Auf der gleichen Seite des Rechtecks liegende Ecken abrunden 31"/>
          <p:cNvSpPr/>
          <p:nvPr>
            <p:custDataLst>
              <p:tags r:id="rId12"/>
            </p:custDataLst>
          </p:nvPr>
        </p:nvSpPr>
        <p:spPr>
          <a:xfrm>
            <a:off x="472756" y="1844912"/>
            <a:ext cx="3296811" cy="322262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DEDEDE"/>
              </a:gs>
              <a:gs pos="40000">
                <a:srgbClr val="999999"/>
              </a:gs>
              <a:gs pos="100000">
                <a:srgbClr val="666666"/>
              </a:gs>
            </a:gsLst>
            <a:lin ang="5400000" scaled="0"/>
          </a:gradFill>
          <a:ln w="19050"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>
              <a:defRPr/>
            </a:pPr>
            <a:r>
              <a:rPr lang="de-DE" sz="1600" b="1" dirty="0" smtClean="0">
                <a:solidFill>
                  <a:schemeClr val="bg1"/>
                </a:solidFill>
              </a:rPr>
              <a:t>New </a:t>
            </a:r>
            <a:r>
              <a:rPr lang="de-DE" sz="1600" b="1" dirty="0" err="1" smtClean="0">
                <a:solidFill>
                  <a:schemeClr val="bg1"/>
                </a:solidFill>
              </a:rPr>
              <a:t>attractive</a:t>
            </a:r>
            <a:r>
              <a:rPr lang="de-DE" sz="1600" b="1" dirty="0" smtClean="0">
                <a:solidFill>
                  <a:schemeClr val="bg1"/>
                </a:solidFill>
              </a:rPr>
              <a:t> Products  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33" name="Auf der gleichen Seite des Rechtecks liegende Ecken abrunden 32"/>
          <p:cNvSpPr/>
          <p:nvPr>
            <p:custDataLst>
              <p:tags r:id="rId13"/>
            </p:custDataLst>
          </p:nvPr>
        </p:nvSpPr>
        <p:spPr>
          <a:xfrm>
            <a:off x="482087" y="3191342"/>
            <a:ext cx="3311824" cy="322262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DEDEDE"/>
              </a:gs>
              <a:gs pos="40000">
                <a:srgbClr val="999999"/>
              </a:gs>
              <a:gs pos="100000">
                <a:srgbClr val="666666"/>
              </a:gs>
            </a:gsLst>
            <a:lin ang="5400000" scaled="0"/>
          </a:gradFill>
          <a:ln w="19050"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>
              <a:defRPr/>
            </a:pPr>
            <a:r>
              <a:rPr lang="de-DE" sz="1600" b="1" dirty="0" smtClean="0">
                <a:solidFill>
                  <a:schemeClr val="bg1"/>
                </a:solidFill>
              </a:rPr>
              <a:t>Customer </a:t>
            </a:r>
            <a:r>
              <a:rPr lang="de-DE" sz="1600" b="1" dirty="0" err="1" smtClean="0">
                <a:solidFill>
                  <a:schemeClr val="bg1"/>
                </a:solidFill>
              </a:rPr>
              <a:t>Loyality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Measures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7" name="AutoShape 2" descr="verlauf hellgrau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4870572" y="2006044"/>
            <a:ext cx="3182072" cy="1772579"/>
          </a:xfrm>
          <a:prstGeom prst="roundRect">
            <a:avLst>
              <a:gd name="adj" fmla="val 7564"/>
            </a:avLst>
          </a:prstGeom>
          <a:solidFill>
            <a:srgbClr val="FFFFFF">
              <a:alpha val="80000"/>
            </a:srgbClr>
          </a:solidFill>
          <a:ln w="12700" algn="ctr">
            <a:solidFill>
              <a:srgbClr val="999999"/>
            </a:solidFill>
            <a:round/>
            <a:headEnd/>
            <a:tailEnd/>
          </a:ln>
        </p:spPr>
        <p:txBody>
          <a:bodyPr lIns="72000" tIns="468000" rIns="72000" bIns="36000"/>
          <a:lstStyle/>
          <a:p>
            <a:pPr marL="171450" indent="-17145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/>
            </a:pPr>
            <a:endParaRPr lang="de-DE" sz="1600" dirty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1" name="Auf der gleichen Seite des Rechtecks liegende Ecken abrunden 20"/>
          <p:cNvSpPr/>
          <p:nvPr>
            <p:custDataLst>
              <p:tags r:id="rId15"/>
            </p:custDataLst>
          </p:nvPr>
        </p:nvSpPr>
        <p:spPr>
          <a:xfrm>
            <a:off x="4870571" y="1844912"/>
            <a:ext cx="3182071" cy="322262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DEDEDE"/>
              </a:gs>
              <a:gs pos="40000">
                <a:srgbClr val="999999"/>
              </a:gs>
              <a:gs pos="100000">
                <a:srgbClr val="666666"/>
              </a:gs>
            </a:gsLst>
            <a:lin ang="5400000" scaled="0"/>
          </a:gradFill>
          <a:ln w="19050"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>
              <a:defRPr/>
            </a:pPr>
            <a:r>
              <a:rPr lang="de-DE" sz="1600" b="1" dirty="0" err="1" smtClean="0">
                <a:solidFill>
                  <a:schemeClr val="bg1"/>
                </a:solidFill>
              </a:rPr>
              <a:t>Process</a:t>
            </a:r>
            <a:r>
              <a:rPr lang="de-DE" sz="1600" b="1" dirty="0" smtClean="0">
                <a:solidFill>
                  <a:schemeClr val="bg1"/>
                </a:solidFill>
              </a:rPr>
              <a:t> Chain </a:t>
            </a:r>
            <a:r>
              <a:rPr lang="de-DE" sz="1600" b="1" dirty="0" err="1" smtClean="0">
                <a:solidFill>
                  <a:schemeClr val="bg1"/>
                </a:solidFill>
              </a:rPr>
              <a:t>Optimization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36" name="Gleichschenkliges Dreieck 35"/>
          <p:cNvSpPr/>
          <p:nvPr>
            <p:custDataLst>
              <p:tags r:id="rId16"/>
            </p:custDataLst>
          </p:nvPr>
        </p:nvSpPr>
        <p:spPr bwMode="auto">
          <a:xfrm rot="5400000">
            <a:off x="1583369" y="5293204"/>
            <a:ext cx="417530" cy="108000"/>
          </a:xfrm>
          <a:prstGeom prst="triangle">
            <a:avLst/>
          </a:prstGeom>
          <a:gradFill rotWithShape="1">
            <a:gsLst>
              <a:gs pos="0">
                <a:srgbClr val="F6A8D1"/>
              </a:gs>
              <a:gs pos="39999">
                <a:srgbClr val="EF39A1"/>
              </a:gs>
              <a:gs pos="41000">
                <a:srgbClr val="E20074"/>
              </a:gs>
              <a:gs pos="100000">
                <a:srgbClr val="A80058"/>
              </a:gs>
            </a:gsLst>
            <a:lin ang="5400000" scaled="1"/>
          </a:gradFill>
          <a:ln w="6350" algn="ctr">
            <a:solidFill>
              <a:srgbClr val="A80058"/>
            </a:solidFill>
            <a:round/>
            <a:headEnd/>
            <a:tailEnd/>
          </a:ln>
        </p:spPr>
        <p:txBody>
          <a:bodyPr lIns="72000" tIns="72000" rIns="72000" bIns="72000" anchor="ctr"/>
          <a:lstStyle/>
          <a:p>
            <a:pPr marL="220663" marR="0" indent="-220663" algn="ctr" defTabSz="685800" eaLnBrk="1" latinLnBrk="0" hangingPunct="1">
              <a:lnSpc>
                <a:spcPct val="90000"/>
              </a:lnSpc>
              <a:buClr>
                <a:schemeClr val="tx2"/>
              </a:buClr>
              <a:buSzPct val="100000"/>
              <a:buFont typeface="Wingdings" pitchFamily="2" charset="2"/>
              <a:buNone/>
              <a:tabLst/>
              <a:defRPr/>
            </a:pPr>
            <a:endParaRPr lang="de-DE" sz="1400" smtClean="0">
              <a:solidFill>
                <a:srgbClr val="FFFFFF"/>
              </a:solidFill>
              <a:latin typeface="Tele-GroteskFet" pitchFamily="2" charset="0"/>
              <a:ea typeface="MS PGothic" pitchFamily="34" charset="-128"/>
              <a:cs typeface="Times New Roman" pitchFamily="18" charset="0"/>
              <a:sym typeface="Arial" charset="0"/>
            </a:endParaRPr>
          </a:p>
        </p:txBody>
      </p:sp>
      <p:grpSp>
        <p:nvGrpSpPr>
          <p:cNvPr id="4" name="Group 60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2015331" y="2823322"/>
            <a:ext cx="288925" cy="287338"/>
            <a:chOff x="2517" y="3383"/>
            <a:chExt cx="182" cy="181"/>
          </a:xfrm>
        </p:grpSpPr>
        <p:sp>
          <p:nvSpPr>
            <p:cNvPr id="26" name="Oval 6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gray">
            <a:xfrm>
              <a:off x="2517" y="3384"/>
              <a:ext cx="182" cy="180"/>
            </a:xfrm>
            <a:prstGeom prst="ellipse">
              <a:avLst/>
            </a:prstGeom>
            <a:solidFill>
              <a:schemeClr val="bg1"/>
            </a:solidFill>
            <a:ln w="508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>
                  <a:schemeClr val="accent1"/>
                </a:buClr>
                <a:buSzTx/>
              </a:pPr>
              <a:endParaRPr lang="en-US"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 62"/>
            <p:cNvGrpSpPr>
              <a:grpSpLocks/>
            </p:cNvGrpSpPr>
            <p:nvPr/>
          </p:nvGrpSpPr>
          <p:grpSpPr bwMode="auto">
            <a:xfrm>
              <a:off x="2517" y="3383"/>
              <a:ext cx="182" cy="181"/>
              <a:chOff x="2132" y="3227"/>
              <a:chExt cx="271" cy="269"/>
            </a:xfrm>
          </p:grpSpPr>
          <p:sp>
            <p:nvSpPr>
              <p:cNvPr id="34" name="Oval 63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2132" y="3227"/>
                <a:ext cx="271" cy="269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62745"/>
                      <a:invGamma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>
                    <a:schemeClr val="accent1"/>
                  </a:buClr>
                  <a:buSzTx/>
                </a:pPr>
                <a:endParaRPr lang="en-US" sz="26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Oval 64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 flipV="1">
                <a:off x="2169" y="3230"/>
                <a:ext cx="197" cy="146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6" name="Group 65"/>
              <p:cNvGrpSpPr>
                <a:grpSpLocks/>
              </p:cNvGrpSpPr>
              <p:nvPr/>
            </p:nvGrpSpPr>
            <p:grpSpPr bwMode="auto">
              <a:xfrm>
                <a:off x="2177" y="3271"/>
                <a:ext cx="181" cy="178"/>
                <a:chOff x="499" y="2954"/>
                <a:chExt cx="181" cy="178"/>
              </a:xfrm>
            </p:grpSpPr>
            <p:sp>
              <p:nvSpPr>
                <p:cNvPr id="39" name="Rectangle 66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gray">
                <a:xfrm>
                  <a:off x="499" y="3021"/>
                  <a:ext cx="181" cy="45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40" name="Rectangle 67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gray">
                <a:xfrm rot="5400000">
                  <a:off x="501" y="3021"/>
                  <a:ext cx="178" cy="44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</p:grpSp>
        </p:grpSp>
      </p:grpSp>
      <p:cxnSp>
        <p:nvCxnSpPr>
          <p:cNvPr id="41" name="AutoShape 172"/>
          <p:cNvCxnSpPr>
            <a:cxnSpLocks noChangeShapeType="1"/>
            <a:stCxn id="16" idx="2"/>
            <a:endCxn id="21" idx="3"/>
          </p:cNvCxnSpPr>
          <p:nvPr>
            <p:custDataLst>
              <p:tags r:id="rId18"/>
            </p:custDataLst>
          </p:nvPr>
        </p:nvCxnSpPr>
        <p:spPr bwMode="gray">
          <a:xfrm rot="16200000" flipH="1">
            <a:off x="5237465" y="620770"/>
            <a:ext cx="249376" cy="2198907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</p:cxnSp>
      <p:cxnSp>
        <p:nvCxnSpPr>
          <p:cNvPr id="46" name="AutoShape 172"/>
          <p:cNvCxnSpPr>
            <a:cxnSpLocks noChangeShapeType="1"/>
            <a:stCxn id="16" idx="2"/>
            <a:endCxn id="32" idx="3"/>
          </p:cNvCxnSpPr>
          <p:nvPr>
            <p:custDataLst>
              <p:tags r:id="rId19"/>
            </p:custDataLst>
          </p:nvPr>
        </p:nvCxnSpPr>
        <p:spPr bwMode="gray">
          <a:xfrm rot="5400000">
            <a:off x="3067243" y="649455"/>
            <a:ext cx="249376" cy="2141538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</p:cxnSp>
      <p:cxnSp>
        <p:nvCxnSpPr>
          <p:cNvPr id="52" name="Gerade Verbindung 51"/>
          <p:cNvCxnSpPr/>
          <p:nvPr>
            <p:custDataLst>
              <p:tags r:id="rId20"/>
            </p:custDataLst>
          </p:nvPr>
        </p:nvCxnSpPr>
        <p:spPr bwMode="auto">
          <a:xfrm>
            <a:off x="1183341" y="4623751"/>
            <a:ext cx="6872069" cy="0"/>
          </a:xfrm>
          <a:prstGeom prst="line">
            <a:avLst/>
          </a:prstGeom>
          <a:solidFill>
            <a:schemeClr val="bg2"/>
          </a:solidFill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Gleichschenkliges Dreieck 52"/>
          <p:cNvSpPr/>
          <p:nvPr>
            <p:custDataLst>
              <p:tags r:id="rId21"/>
            </p:custDataLst>
          </p:nvPr>
        </p:nvSpPr>
        <p:spPr bwMode="auto">
          <a:xfrm rot="10800000">
            <a:off x="3531231" y="4560857"/>
            <a:ext cx="1571324" cy="144000"/>
          </a:xfrm>
          <a:prstGeom prst="triangle">
            <a:avLst/>
          </a:prstGeom>
          <a:gradFill rotWithShape="1">
            <a:gsLst>
              <a:gs pos="0">
                <a:srgbClr val="F6A8D1"/>
              </a:gs>
              <a:gs pos="39999">
                <a:srgbClr val="EF39A1"/>
              </a:gs>
              <a:gs pos="41000">
                <a:srgbClr val="E20074"/>
              </a:gs>
              <a:gs pos="100000">
                <a:srgbClr val="A80058"/>
              </a:gs>
            </a:gsLst>
            <a:lin ang="5400000" scaled="1"/>
          </a:gradFill>
          <a:ln w="6350" algn="ctr">
            <a:solidFill>
              <a:srgbClr val="A80058"/>
            </a:solidFill>
            <a:round/>
            <a:headEnd/>
            <a:tailEnd/>
          </a:ln>
        </p:spPr>
        <p:txBody>
          <a:bodyPr lIns="72000" tIns="72000" rIns="72000" bIns="72000" anchor="ctr"/>
          <a:lstStyle/>
          <a:p>
            <a:pPr marL="220663" marR="0" indent="-220663" algn="ctr" defTabSz="685800" eaLnBrk="1" latinLnBrk="0" hangingPunct="1">
              <a:lnSpc>
                <a:spcPct val="90000"/>
              </a:lnSpc>
              <a:buClr>
                <a:schemeClr val="tx2"/>
              </a:buClr>
              <a:buSzPct val="100000"/>
              <a:buFont typeface="Wingdings" pitchFamily="2" charset="2"/>
              <a:buNone/>
              <a:tabLst/>
              <a:defRPr/>
            </a:pPr>
            <a:endParaRPr lang="de-DE" sz="1400" smtClean="0">
              <a:solidFill>
                <a:srgbClr val="FFFFFF"/>
              </a:solidFill>
              <a:latin typeface="Tele-GroteskFet" pitchFamily="2" charset="0"/>
              <a:ea typeface="MS PGothic" pitchFamily="34" charset="-128"/>
              <a:cs typeface="Times New Roman" pitchFamily="18" charset="0"/>
              <a:sym typeface="Arial" charset="0"/>
            </a:endParaRPr>
          </a:p>
        </p:txBody>
      </p:sp>
      <p:sp>
        <p:nvSpPr>
          <p:cNvPr id="19" name="AutoShape 58" descr="Verlauf_weiss_grau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4873154" y="1754093"/>
            <a:ext cx="3191080" cy="2024529"/>
          </a:xfrm>
          <a:prstGeom prst="roundRect">
            <a:avLst>
              <a:gd name="adj" fmla="val 8819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lIns="72000" tIns="468000" rIns="72000" bIns="36000"/>
          <a:lstStyle/>
          <a:p>
            <a:pPr marL="0" lvl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5000"/>
              <a:defRPr/>
            </a:pPr>
            <a:r>
              <a:rPr lang="de-DE" sz="1600" dirty="0" err="1" smtClean="0">
                <a:ea typeface="ＭＳ Ｐゴシック" pitchFamily="34" charset="-128"/>
                <a:cs typeface="Times New Roman" pitchFamily="18" charset="0"/>
              </a:rPr>
              <a:t>Process</a:t>
            </a:r>
            <a:r>
              <a:rPr lang="de-DE" sz="1600" dirty="0" smtClean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de-DE" sz="1600" dirty="0" err="1" smtClean="0">
                <a:ea typeface="ＭＳ Ｐゴシック" pitchFamily="34" charset="-128"/>
                <a:cs typeface="Times New Roman" pitchFamily="18" charset="0"/>
              </a:rPr>
              <a:t>chain</a:t>
            </a:r>
            <a:r>
              <a:rPr lang="de-DE" sz="1600" dirty="0" smtClean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de-DE" sz="1600" dirty="0" err="1" smtClean="0">
                <a:ea typeface="ＭＳ Ｐゴシック" pitchFamily="34" charset="-128"/>
                <a:cs typeface="Times New Roman" pitchFamily="18" charset="0"/>
              </a:rPr>
              <a:t>requires</a:t>
            </a:r>
            <a:r>
              <a:rPr lang="de-DE" sz="1600" dirty="0" smtClean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de-DE" sz="1600" dirty="0" err="1" smtClean="0">
                <a:ea typeface="ＭＳ Ｐゴシック" pitchFamily="34" charset="-128"/>
                <a:cs typeface="Times New Roman" pitchFamily="18" charset="0"/>
              </a:rPr>
              <a:t>holistic</a:t>
            </a:r>
            <a:r>
              <a:rPr lang="de-DE" sz="1600" dirty="0" smtClean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de-DE" sz="1600" dirty="0" err="1" smtClean="0">
                <a:ea typeface="ＭＳ Ｐゴシック" pitchFamily="34" charset="-128"/>
                <a:cs typeface="Times New Roman" pitchFamily="18" charset="0"/>
              </a:rPr>
              <a:t>optimization</a:t>
            </a:r>
            <a:r>
              <a:rPr lang="de-DE" sz="1600" dirty="0" smtClean="0"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de-DE" sz="1600" dirty="0" err="1" smtClean="0">
                <a:ea typeface="ＭＳ Ｐゴシック" pitchFamily="34" charset="-128"/>
                <a:cs typeface="Times New Roman" pitchFamily="18" charset="0"/>
              </a:rPr>
              <a:t>esp</a:t>
            </a:r>
            <a:r>
              <a:rPr lang="de-DE" sz="1600" dirty="0" smtClean="0">
                <a:ea typeface="ＭＳ Ｐゴシック" pitchFamily="34" charset="-128"/>
                <a:cs typeface="Times New Roman" pitchFamily="18" charset="0"/>
              </a:rPr>
              <a:t>. :</a:t>
            </a:r>
          </a:p>
          <a:p>
            <a:pPr marL="171450" lvl="2" indent="-17145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/>
            </a:pPr>
            <a:r>
              <a:rPr lang="de-DE" sz="1600" dirty="0" err="1" smtClean="0">
                <a:ea typeface="ＭＳ Ｐゴシック" pitchFamily="34" charset="-128"/>
                <a:cs typeface="Times New Roman" pitchFamily="18" charset="0"/>
              </a:rPr>
              <a:t>Tarifing</a:t>
            </a:r>
            <a:r>
              <a:rPr lang="de-DE" sz="1600" dirty="0" smtClean="0">
                <a:ea typeface="ＭＳ Ｐゴシック" pitchFamily="34" charset="-128"/>
                <a:cs typeface="Times New Roman" pitchFamily="18" charset="0"/>
              </a:rPr>
              <a:t>, CRM </a:t>
            </a:r>
            <a:r>
              <a:rPr lang="de-DE" sz="1600" dirty="0" err="1" smtClean="0">
                <a:ea typeface="ＭＳ Ｐゴシック" pitchFamily="34" charset="-128"/>
                <a:cs typeface="Times New Roman" pitchFamily="18" charset="0"/>
              </a:rPr>
              <a:t>and</a:t>
            </a:r>
            <a:r>
              <a:rPr lang="de-DE" sz="1600" dirty="0" smtClean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de-DE" sz="1600" dirty="0" err="1" smtClean="0">
                <a:ea typeface="ＭＳ Ｐゴシック" pitchFamily="34" charset="-128"/>
                <a:cs typeface="Times New Roman" pitchFamily="18" charset="0"/>
              </a:rPr>
              <a:t>Billing</a:t>
            </a:r>
            <a:endParaRPr lang="de-DE" sz="1600" dirty="0" smtClean="0">
              <a:ea typeface="ＭＳ Ｐゴシック" pitchFamily="34" charset="-128"/>
              <a:cs typeface="Times New Roman" pitchFamily="18" charset="0"/>
            </a:endParaRPr>
          </a:p>
          <a:p>
            <a:pPr marL="171450" lvl="2" indent="-17145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/>
            </a:pPr>
            <a:r>
              <a:rPr lang="de-DE" sz="1600" dirty="0" err="1" smtClean="0">
                <a:ea typeface="ＭＳ Ｐゴシック" pitchFamily="34" charset="-128"/>
                <a:cs typeface="Times New Roman" pitchFamily="18" charset="0"/>
              </a:rPr>
              <a:t>Cost</a:t>
            </a:r>
            <a:r>
              <a:rPr lang="de-DE" sz="1600" dirty="0" smtClean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de-DE" sz="1600" dirty="0" err="1" smtClean="0">
                <a:ea typeface="ＭＳ Ｐゴシック" pitchFamily="34" charset="-128"/>
                <a:cs typeface="Times New Roman" pitchFamily="18" charset="0"/>
              </a:rPr>
              <a:t>efficient</a:t>
            </a:r>
            <a:r>
              <a:rPr lang="de-DE" sz="1600" dirty="0" smtClean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de-DE" sz="1600" dirty="0" err="1" smtClean="0">
                <a:ea typeface="ＭＳ Ｐゴシック" pitchFamily="34" charset="-128"/>
                <a:cs typeface="Times New Roman" pitchFamily="18" charset="0"/>
              </a:rPr>
              <a:t>processes</a:t>
            </a:r>
            <a:r>
              <a:rPr lang="de-DE" sz="1600" dirty="0" smtClean="0">
                <a:ea typeface="ＭＳ Ｐゴシック" pitchFamily="34" charset="-128"/>
                <a:cs typeface="Times New Roman" pitchFamily="18" charset="0"/>
              </a:rPr>
              <a:t> &amp; IT </a:t>
            </a:r>
            <a:r>
              <a:rPr lang="de-DE" sz="1600" dirty="0" err="1" smtClean="0">
                <a:ea typeface="ＭＳ Ｐゴシック" pitchFamily="34" charset="-128"/>
                <a:cs typeface="Times New Roman" pitchFamily="18" charset="0"/>
              </a:rPr>
              <a:t>landscape</a:t>
            </a:r>
            <a:r>
              <a:rPr lang="de-DE" sz="1600" dirty="0" smtClean="0">
                <a:ea typeface="ＭＳ Ｐゴシック" pitchFamily="34" charset="-128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kt 17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75490" name="think-cell Slide" r:id="rId20" imgW="381" imgH="381" progId="TCLayout.ActiveDocument.1">
              <p:embed/>
            </p:oleObj>
          </a:graphicData>
        </a:graphic>
      </p:graphicFrame>
      <p:pic>
        <p:nvPicPr>
          <p:cNvPr id="23" name="Grafik 22" descr="1839_TSY solar panels 0025 PPT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>
            <a:lum/>
          </a:blip>
          <a:stretch>
            <a:fillRect/>
          </a:stretch>
        </p:blipFill>
        <p:spPr>
          <a:xfrm>
            <a:off x="2957" y="1129004"/>
            <a:ext cx="9138085" cy="4824122"/>
          </a:xfrm>
          <a:prstGeom prst="rect">
            <a:avLst/>
          </a:prstGeom>
        </p:spPr>
      </p:pic>
      <p:grpSp>
        <p:nvGrpSpPr>
          <p:cNvPr id="17" name="Gruppieren 13"/>
          <p:cNvGrpSpPr/>
          <p:nvPr>
            <p:custDataLst>
              <p:tags r:id="rId3"/>
            </p:custDataLst>
          </p:nvPr>
        </p:nvGrpSpPr>
        <p:grpSpPr>
          <a:xfrm>
            <a:off x="472755" y="1277438"/>
            <a:ext cx="7579889" cy="318098"/>
            <a:chOff x="304800" y="1481138"/>
            <a:chExt cx="4137025" cy="44688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AutoShape 2" descr="verlauf hellgrau"/>
            <p:cNvSpPr>
              <a:spLocks noChangeArrowheads="1"/>
            </p:cNvSpPr>
            <p:nvPr/>
          </p:nvSpPr>
          <p:spPr bwMode="gray">
            <a:xfrm>
              <a:off x="304800" y="1481138"/>
              <a:ext cx="4137025" cy="4468812"/>
            </a:xfrm>
            <a:prstGeom prst="roundRect">
              <a:avLst/>
            </a:prstGeom>
            <a:gradFill>
              <a:gsLst>
                <a:gs pos="0">
                  <a:srgbClr val="FFCBE1"/>
                </a:gs>
                <a:gs pos="40000">
                  <a:schemeClr val="tx2"/>
                </a:gs>
                <a:gs pos="100000">
                  <a:srgbClr val="AC005A"/>
                </a:gs>
              </a:gsLst>
              <a:lin ang="5400000" scaled="0"/>
            </a:gra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anchor="ctr"/>
            <a:lstStyle/>
            <a:p>
              <a:pPr marL="171450" indent="-171450">
                <a:lnSpc>
                  <a:spcPct val="90000"/>
                </a:lnSpc>
                <a:buClr>
                  <a:schemeClr val="tx2"/>
                </a:buClr>
                <a:buSzPct val="75000"/>
                <a:buFont typeface="Wingdings" pitchFamily="2" charset="2"/>
                <a:buChar char="§"/>
                <a:defRPr/>
              </a:pPr>
              <a:endParaRPr lang="de-DE" sz="1800" dirty="0">
                <a:solidFill>
                  <a:schemeClr val="bg1"/>
                </a:solidFill>
                <a:latin typeface="Tele-GroteskFet" pitchFamily="2" charset="0"/>
              </a:endParaRPr>
            </a:p>
          </p:txBody>
        </p:sp>
        <p:sp>
          <p:nvSpPr>
            <p:cNvPr id="22" name="AutoShape 2" descr="verlauf hellgrau"/>
            <p:cNvSpPr>
              <a:spLocks noChangeArrowheads="1"/>
            </p:cNvSpPr>
            <p:nvPr/>
          </p:nvSpPr>
          <p:spPr bwMode="gray">
            <a:xfrm>
              <a:off x="304800" y="1481138"/>
              <a:ext cx="4137025" cy="4468812"/>
            </a:xfrm>
            <a:prstGeom prst="roundRect">
              <a:avLst/>
            </a:prstGeom>
            <a:gradFill>
              <a:gsLst>
                <a:gs pos="0">
                  <a:srgbClr val="FFCBE1"/>
                </a:gs>
                <a:gs pos="40000">
                  <a:schemeClr val="tx2"/>
                </a:gs>
                <a:gs pos="100000">
                  <a:srgbClr val="AC005A"/>
                </a:gs>
              </a:gsLst>
              <a:lin ang="5400000" scaled="0"/>
            </a:gra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anchor="ctr"/>
            <a:lstStyle/>
            <a:p>
              <a:pPr marL="171450" indent="-171450">
                <a:lnSpc>
                  <a:spcPct val="90000"/>
                </a:lnSpc>
                <a:buClr>
                  <a:schemeClr val="tx2"/>
                </a:buClr>
                <a:buSzPct val="75000"/>
                <a:buFont typeface="Wingdings" pitchFamily="2" charset="2"/>
                <a:buChar char="§"/>
                <a:defRPr/>
              </a:pPr>
              <a:endParaRPr lang="de-DE" sz="1800" dirty="0">
                <a:solidFill>
                  <a:schemeClr val="bg1"/>
                </a:solidFill>
                <a:latin typeface="Tele-GroteskFet" pitchFamily="2" charset="0"/>
              </a:endParaRPr>
            </a:p>
          </p:txBody>
        </p:sp>
      </p:grpSp>
      <p:sp>
        <p:nvSpPr>
          <p:cNvPr id="20" name="Titel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04800" y="225425"/>
            <a:ext cx="8532813" cy="1162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kern="0" dirty="0" smtClean="0">
                <a:solidFill>
                  <a:schemeClr val="tx2"/>
                </a:solidFill>
                <a:ea typeface="+mj-ea"/>
                <a:cs typeface="+mj-cs"/>
              </a:rPr>
              <a:t>The Challenge „</a:t>
            </a:r>
            <a:r>
              <a:rPr lang="de-DE" sz="2800" kern="0" dirty="0" err="1" smtClean="0">
                <a:solidFill>
                  <a:schemeClr val="tx2"/>
                </a:solidFill>
                <a:ea typeface="+mj-ea"/>
                <a:cs typeface="+mj-cs"/>
              </a:rPr>
              <a:t>decentralized</a:t>
            </a:r>
            <a:r>
              <a:rPr lang="de-DE" sz="2800" kern="0" dirty="0" smtClean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de-DE" sz="2800" kern="0" dirty="0" err="1" smtClean="0">
                <a:solidFill>
                  <a:schemeClr val="tx2"/>
                </a:solidFill>
                <a:ea typeface="+mj-ea"/>
                <a:cs typeface="+mj-cs"/>
              </a:rPr>
              <a:t>Energy</a:t>
            </a:r>
            <a:r>
              <a:rPr lang="de-DE" sz="2800" kern="0" dirty="0" smtClean="0">
                <a:solidFill>
                  <a:schemeClr val="tx2"/>
                </a:solidFill>
                <a:ea typeface="+mj-ea"/>
                <a:cs typeface="+mj-cs"/>
              </a:rPr>
              <a:t> Generation“ </a:t>
            </a:r>
            <a:r>
              <a:rPr lang="de-DE" sz="2800" kern="0" dirty="0" err="1" smtClean="0">
                <a:solidFill>
                  <a:schemeClr val="tx2"/>
                </a:solidFill>
                <a:ea typeface="+mj-ea"/>
                <a:cs typeface="+mj-cs"/>
              </a:rPr>
              <a:t>can</a:t>
            </a:r>
            <a:r>
              <a:rPr lang="de-DE" sz="2800" kern="0" dirty="0" smtClean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de-DE" sz="2800" kern="0" dirty="0" err="1" smtClean="0">
                <a:solidFill>
                  <a:schemeClr val="tx2"/>
                </a:solidFill>
                <a:ea typeface="+mj-ea"/>
                <a:cs typeface="+mj-cs"/>
              </a:rPr>
              <a:t>significantly</a:t>
            </a:r>
            <a:r>
              <a:rPr lang="de-DE" sz="2800" kern="0" dirty="0" smtClean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de-DE" sz="2800" kern="0" dirty="0" err="1" smtClean="0">
                <a:solidFill>
                  <a:schemeClr val="tx2"/>
                </a:solidFill>
                <a:ea typeface="+mj-ea"/>
                <a:cs typeface="+mj-cs"/>
              </a:rPr>
              <a:t>benefit</a:t>
            </a:r>
            <a:r>
              <a:rPr lang="de-DE" sz="2800" kern="0" dirty="0" smtClean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de-DE" sz="2800" kern="0" dirty="0" err="1" smtClean="0">
                <a:solidFill>
                  <a:schemeClr val="tx2"/>
                </a:solidFill>
                <a:ea typeface="+mj-ea"/>
                <a:cs typeface="+mj-cs"/>
              </a:rPr>
              <a:t>from</a:t>
            </a:r>
            <a:r>
              <a:rPr lang="de-DE" sz="2800" kern="0" dirty="0" smtClean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de-DE" sz="2800" kern="0" dirty="0" err="1" smtClean="0">
                <a:solidFill>
                  <a:schemeClr val="tx2"/>
                </a:solidFill>
                <a:ea typeface="+mj-ea"/>
                <a:cs typeface="+mj-cs"/>
              </a:rPr>
              <a:t>ICT‘s</a:t>
            </a:r>
            <a:r>
              <a:rPr lang="de-DE" sz="2800" kern="0" dirty="0" smtClean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de-DE" sz="2800" kern="0" dirty="0" err="1" smtClean="0">
                <a:solidFill>
                  <a:schemeClr val="tx2"/>
                </a:solidFill>
                <a:ea typeface="+mj-ea"/>
                <a:cs typeface="+mj-cs"/>
              </a:rPr>
              <a:t>massdata</a:t>
            </a:r>
            <a:r>
              <a:rPr lang="de-DE" sz="2800" kern="0" dirty="0" smtClean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de-DE" sz="2800" kern="0" dirty="0" err="1" smtClean="0">
                <a:solidFill>
                  <a:schemeClr val="tx2"/>
                </a:solidFill>
                <a:ea typeface="+mj-ea"/>
                <a:cs typeface="+mj-cs"/>
              </a:rPr>
              <a:t>handling</a:t>
            </a:r>
            <a:r>
              <a:rPr lang="de-DE" sz="2800" kern="0" dirty="0" smtClean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de-DE" sz="2800" kern="0" dirty="0" err="1" smtClean="0">
                <a:solidFill>
                  <a:schemeClr val="tx2"/>
                </a:solidFill>
                <a:ea typeface="+mj-ea"/>
                <a:cs typeface="+mj-cs"/>
              </a:rPr>
              <a:t>experience</a:t>
            </a:r>
            <a:r>
              <a:rPr lang="de-DE" sz="2800" kern="0" dirty="0" smtClean="0">
                <a:solidFill>
                  <a:schemeClr val="tx2"/>
                </a:solidFill>
                <a:ea typeface="+mj-ea"/>
                <a:cs typeface="+mj-cs"/>
              </a:rPr>
              <a:t>.</a:t>
            </a:r>
            <a:endParaRPr kumimoji="0" lang="de-DE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ele-GroteskNor" pitchFamily="2" charset="0"/>
              <a:ea typeface="+mj-ea"/>
              <a:cs typeface="+mj-cs"/>
            </a:endParaRPr>
          </a:p>
        </p:txBody>
      </p:sp>
      <p:sp>
        <p:nvSpPr>
          <p:cNvPr id="29" name="AutoShape 5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72756" y="1286852"/>
            <a:ext cx="6886910" cy="308684"/>
          </a:xfrm>
          <a:prstGeom prst="roundRect">
            <a:avLst>
              <a:gd name="adj" fmla="val 8819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72000" tIns="53639" rIns="36000" bIns="53639" anchor="ctr"/>
          <a:lstStyle/>
          <a:p>
            <a:pPr defTabSz="1073150" rtl="1" eaLnBrk="0" hangingPunct="0">
              <a:lnSpc>
                <a:spcPct val="90000"/>
              </a:lnSpc>
              <a:buSzPct val="75000"/>
              <a:buFont typeface="Tele-GroteskNor" pitchFamily="2" charset="0"/>
              <a:buNone/>
            </a:pPr>
            <a:r>
              <a:rPr lang="de-DE" sz="1600" dirty="0" smtClean="0"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  <a:cs typeface="Times New Roman" pitchFamily="18" charset="0"/>
              </a:rPr>
              <a:t>Challenge </a:t>
            </a:r>
            <a:r>
              <a:rPr lang="de-DE" sz="1600" dirty="0" err="1" smtClean="0"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  <a:cs typeface="Times New Roman" pitchFamily="18" charset="0"/>
              </a:rPr>
              <a:t>Decentralized</a:t>
            </a:r>
            <a:r>
              <a:rPr lang="de-DE" sz="1600" dirty="0" smtClean="0"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  <a:cs typeface="Times New Roman" pitchFamily="18" charset="0"/>
              </a:rPr>
              <a:t> Generation </a:t>
            </a:r>
            <a:r>
              <a:rPr lang="de-DE" sz="1600" dirty="0" err="1" smtClean="0"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  <a:cs typeface="Times New Roman" pitchFamily="18" charset="0"/>
              </a:rPr>
              <a:t>and</a:t>
            </a:r>
            <a:r>
              <a:rPr lang="de-DE" sz="1600" dirty="0" smtClean="0"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  <a:cs typeface="Times New Roman" pitchFamily="18" charset="0"/>
              </a:rPr>
              <a:t> Storage </a:t>
            </a:r>
            <a:endParaRPr lang="de-DE" sz="1600" dirty="0">
              <a:solidFill>
                <a:srgbClr val="FFFFFF"/>
              </a:solidFill>
              <a:latin typeface="Tele-GroteskFet" pitchFamily="2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30" name="AutoShape 2" descr="verlauf hellgrau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72756" y="2032937"/>
            <a:ext cx="3480119" cy="2139013"/>
          </a:xfrm>
          <a:prstGeom prst="roundRect">
            <a:avLst>
              <a:gd name="adj" fmla="val 6805"/>
            </a:avLst>
          </a:prstGeom>
          <a:solidFill>
            <a:srgbClr val="FFFFFF">
              <a:alpha val="92000"/>
            </a:srgbClr>
          </a:solidFill>
          <a:ln w="12700" algn="ctr">
            <a:solidFill>
              <a:srgbClr val="999999"/>
            </a:solidFill>
            <a:round/>
            <a:headEnd/>
            <a:tailEnd/>
          </a:ln>
        </p:spPr>
        <p:txBody>
          <a:bodyPr lIns="72000" tIns="468000" rIns="72000" bIns="36000"/>
          <a:lstStyle/>
          <a:p>
            <a:pPr marL="171450" indent="-17145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/>
            </a:pPr>
            <a:endParaRPr lang="de-DE" sz="1600" dirty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1" name="AutoShape 58" descr="Verlauf_weiss_grau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463424" y="2184736"/>
            <a:ext cx="3489451" cy="1491913"/>
          </a:xfrm>
          <a:prstGeom prst="roundRect">
            <a:avLst>
              <a:gd name="adj" fmla="val 8819"/>
            </a:avLst>
          </a:prstGeom>
          <a:noFill/>
          <a:ln w="6350" algn="ctr">
            <a:noFill/>
            <a:round/>
            <a:headEnd/>
            <a:tailEnd/>
          </a:ln>
        </p:spPr>
        <p:txBody>
          <a:bodyPr lIns="72000" tIns="72000" rIns="72000" bIns="72000"/>
          <a:lstStyle/>
          <a:p>
            <a:pPr marL="179388" lvl="1" indent="-177800">
              <a:lnSpc>
                <a:spcPct val="90000"/>
              </a:lnSpc>
              <a:spcBef>
                <a:spcPts val="600"/>
              </a:spcBef>
              <a:buClr>
                <a:srgbClr val="E20074"/>
              </a:buClr>
              <a:buSzPct val="7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Tele-GroteskNor"/>
              </a:rPr>
              <a:t>Change from few, but large central power stations to millions of </a:t>
            </a:r>
            <a:r>
              <a:rPr lang="en-US" sz="1600" dirty="0" err="1" smtClean="0">
                <a:solidFill>
                  <a:srgbClr val="000000"/>
                </a:solidFill>
                <a:latin typeface="Tele-GroteskNor"/>
              </a:rPr>
              <a:t>prosumers</a:t>
            </a:r>
            <a:endParaRPr lang="en-US" sz="1600" dirty="0" smtClean="0">
              <a:solidFill>
                <a:srgbClr val="000000"/>
              </a:solidFill>
              <a:latin typeface="Tele-GroteskNor"/>
            </a:endParaRPr>
          </a:p>
          <a:p>
            <a:pPr marL="179388" lvl="1" indent="-177800">
              <a:lnSpc>
                <a:spcPct val="90000"/>
              </a:lnSpc>
              <a:spcBef>
                <a:spcPts val="600"/>
              </a:spcBef>
              <a:buClr>
                <a:srgbClr val="E20074"/>
              </a:buClr>
              <a:buSzPct val="7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Tele-GroteskNor"/>
              </a:rPr>
              <a:t>Dramatically Changing Requirements to networks: decentralized energy generation, </a:t>
            </a:r>
            <a:r>
              <a:rPr lang="en-US" sz="1600" dirty="0" err="1" smtClean="0">
                <a:solidFill>
                  <a:srgbClr val="000000"/>
                </a:solidFill>
                <a:latin typeface="Tele-GroteskNor"/>
              </a:rPr>
              <a:t>renewables</a:t>
            </a:r>
            <a:r>
              <a:rPr lang="en-US" sz="1600" dirty="0" smtClean="0">
                <a:solidFill>
                  <a:srgbClr val="000000"/>
                </a:solidFill>
                <a:latin typeface="Tele-GroteskNor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Tele-GroteskNor"/>
              </a:rPr>
              <a:t>restorage</a:t>
            </a:r>
            <a:r>
              <a:rPr lang="en-US" sz="1600" dirty="0" smtClean="0">
                <a:solidFill>
                  <a:srgbClr val="000000"/>
                </a:solidFill>
                <a:latin typeface="Tele-GroteskNor"/>
              </a:rPr>
              <a:t> </a:t>
            </a:r>
          </a:p>
          <a:p>
            <a:pPr marL="179388" lvl="1" indent="-177800">
              <a:lnSpc>
                <a:spcPct val="90000"/>
              </a:lnSpc>
              <a:spcBef>
                <a:spcPts val="600"/>
              </a:spcBef>
              <a:buClr>
                <a:srgbClr val="E20074"/>
              </a:buClr>
              <a:buSzPct val="7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Tele-GroteskNor"/>
              </a:rPr>
              <a:t>Vastly increasing data volumes (from 1 to 35,000 values per customer p.a.)</a:t>
            </a:r>
          </a:p>
        </p:txBody>
      </p:sp>
      <p:sp>
        <p:nvSpPr>
          <p:cNvPr id="33" name="Auf der gleichen Seite des Rechtecks liegende Ecken abrunden 32"/>
          <p:cNvSpPr/>
          <p:nvPr>
            <p:custDataLst>
              <p:tags r:id="rId8"/>
            </p:custDataLst>
          </p:nvPr>
        </p:nvSpPr>
        <p:spPr>
          <a:xfrm>
            <a:off x="472756" y="1871806"/>
            <a:ext cx="3480118" cy="322262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DEDEDE"/>
              </a:gs>
              <a:gs pos="40000">
                <a:srgbClr val="999999"/>
              </a:gs>
              <a:gs pos="100000">
                <a:srgbClr val="666666"/>
              </a:gs>
            </a:gsLst>
            <a:lin ang="5400000" scaled="0"/>
          </a:gradFill>
          <a:ln w="19050"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>
              <a:defRPr/>
            </a:pPr>
            <a:r>
              <a:rPr lang="de-DE" sz="1600" b="1" dirty="0" err="1" smtClean="0">
                <a:solidFill>
                  <a:schemeClr val="bg1"/>
                </a:solidFill>
              </a:rPr>
              <a:t>Massdata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handling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35" name="AutoShape 2" descr="verlauf hellgrau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4758600" y="2004363"/>
            <a:ext cx="3871050" cy="2167588"/>
          </a:xfrm>
          <a:prstGeom prst="roundRect">
            <a:avLst>
              <a:gd name="adj" fmla="val 7564"/>
            </a:avLst>
          </a:prstGeom>
          <a:solidFill>
            <a:srgbClr val="FFFFFF">
              <a:alpha val="90000"/>
            </a:srgbClr>
          </a:solidFill>
          <a:ln w="12700" algn="ctr">
            <a:solidFill>
              <a:srgbClr val="999999"/>
            </a:solidFill>
            <a:round/>
            <a:headEnd/>
            <a:tailEnd/>
          </a:ln>
        </p:spPr>
        <p:txBody>
          <a:bodyPr lIns="72000" tIns="468000" rIns="72000" bIns="36000"/>
          <a:lstStyle/>
          <a:p>
            <a:pPr marL="171450" indent="-17145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/>
            </a:pPr>
            <a:endParaRPr lang="de-DE" sz="1600" dirty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6" name="AutoShape 58" descr="Verlauf_weiss_grau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4746879" y="2125043"/>
            <a:ext cx="3882771" cy="2189782"/>
          </a:xfrm>
          <a:prstGeom prst="roundRect">
            <a:avLst>
              <a:gd name="adj" fmla="val 8819"/>
            </a:avLst>
          </a:prstGeom>
          <a:noFill/>
          <a:ln w="6350" algn="ctr">
            <a:noFill/>
            <a:round/>
            <a:headEnd/>
            <a:tailEnd/>
          </a:ln>
        </p:spPr>
        <p:txBody>
          <a:bodyPr lIns="72000" tIns="72000" rIns="72000" bIns="72000"/>
          <a:lstStyle/>
          <a:p>
            <a:pPr marL="0" lvl="1" indent="1588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de-DE" sz="1600" dirty="0" err="1" smtClean="0"/>
              <a:t>Optimization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Processes</a:t>
            </a:r>
            <a:r>
              <a:rPr lang="de-DE" sz="1600" dirty="0" smtClean="0"/>
              <a:t> &amp; IT-Systems </a:t>
            </a:r>
            <a:r>
              <a:rPr lang="de-DE" sz="1600" dirty="0" err="1" smtClean="0"/>
              <a:t>according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new</a:t>
            </a:r>
            <a:r>
              <a:rPr lang="de-DE" sz="1600" dirty="0" smtClean="0"/>
              <a:t> </a:t>
            </a:r>
            <a:r>
              <a:rPr lang="de-DE" sz="1600" dirty="0" err="1" smtClean="0"/>
              <a:t>requirements</a:t>
            </a:r>
            <a:r>
              <a:rPr lang="de-DE" sz="1600" dirty="0" smtClean="0"/>
              <a:t> :</a:t>
            </a:r>
          </a:p>
          <a:p>
            <a:pPr marL="174625" lvl="2" indent="-174625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</a:pPr>
            <a:r>
              <a:rPr lang="de-DE" sz="1600" dirty="0" smtClean="0"/>
              <a:t>Secure End-</a:t>
            </a:r>
            <a:r>
              <a:rPr lang="de-DE" sz="1600" dirty="0" err="1" smtClean="0"/>
              <a:t>to</a:t>
            </a:r>
            <a:r>
              <a:rPr lang="de-DE" sz="1600" dirty="0" smtClean="0"/>
              <a:t>-End </a:t>
            </a:r>
            <a:r>
              <a:rPr lang="de-DE" sz="1600" dirty="0" err="1" smtClean="0"/>
              <a:t>Processes</a:t>
            </a:r>
            <a:r>
              <a:rPr lang="de-DE" sz="1600" dirty="0" smtClean="0"/>
              <a:t> (incl. </a:t>
            </a:r>
            <a:r>
              <a:rPr lang="de-DE" sz="1600" dirty="0" err="1" smtClean="0"/>
              <a:t>Comms</a:t>
            </a:r>
            <a:r>
              <a:rPr lang="de-DE" sz="1600" dirty="0" smtClean="0"/>
              <a:t>)</a:t>
            </a:r>
          </a:p>
          <a:p>
            <a:pPr marL="174625" lvl="2" indent="-174625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</a:pPr>
            <a:r>
              <a:rPr lang="de-DE" sz="1600" dirty="0" err="1" smtClean="0"/>
              <a:t>Reliable</a:t>
            </a:r>
            <a:r>
              <a:rPr lang="de-DE" sz="1600" dirty="0" smtClean="0"/>
              <a:t>, </a:t>
            </a:r>
            <a:r>
              <a:rPr lang="de-DE" sz="1600" dirty="0" err="1" smtClean="0"/>
              <a:t>secure</a:t>
            </a:r>
            <a:r>
              <a:rPr lang="de-DE" sz="1600" dirty="0" smtClean="0"/>
              <a:t> </a:t>
            </a:r>
            <a:r>
              <a:rPr lang="de-DE" sz="1600" dirty="0" err="1" smtClean="0"/>
              <a:t>communication</a:t>
            </a:r>
            <a:r>
              <a:rPr lang="de-DE" sz="1600" dirty="0" smtClean="0"/>
              <a:t> </a:t>
            </a:r>
            <a:r>
              <a:rPr lang="de-DE" sz="1600" dirty="0" err="1" smtClean="0"/>
              <a:t>networks</a:t>
            </a:r>
            <a:endParaRPr lang="de-DE" sz="1600" dirty="0" smtClean="0"/>
          </a:p>
          <a:p>
            <a:pPr marL="174625" lvl="2" indent="-174625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</a:pPr>
            <a:r>
              <a:rPr lang="de-DE" sz="1600" dirty="0" smtClean="0"/>
              <a:t>Intelligence out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Cloud</a:t>
            </a:r>
            <a:r>
              <a:rPr lang="de-DE" sz="1600" dirty="0" smtClean="0"/>
              <a:t> </a:t>
            </a:r>
          </a:p>
          <a:p>
            <a:pPr marL="174625" lvl="2" indent="-174625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</a:pPr>
            <a:r>
              <a:rPr lang="de-DE" sz="1600" dirty="0" err="1" smtClean="0"/>
              <a:t>Lower</a:t>
            </a:r>
            <a:r>
              <a:rPr lang="de-DE" sz="1600" dirty="0" smtClean="0"/>
              <a:t> Total </a:t>
            </a:r>
            <a:r>
              <a:rPr lang="de-DE" sz="1600" dirty="0" err="1" smtClean="0"/>
              <a:t>Cost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ownership</a:t>
            </a:r>
            <a:r>
              <a:rPr lang="de-DE" sz="1600" dirty="0" smtClean="0"/>
              <a:t> </a:t>
            </a:r>
          </a:p>
          <a:p>
            <a:pPr marL="174625" lvl="2" indent="-174625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</a:pPr>
            <a:endParaRPr lang="de-DE" sz="1600" dirty="0" smtClean="0"/>
          </a:p>
        </p:txBody>
      </p:sp>
      <p:sp>
        <p:nvSpPr>
          <p:cNvPr id="37" name="Auf der gleichen Seite des Rechtecks liegende Ecken abrunden 36"/>
          <p:cNvSpPr/>
          <p:nvPr>
            <p:custDataLst>
              <p:tags r:id="rId11"/>
            </p:custDataLst>
          </p:nvPr>
        </p:nvSpPr>
        <p:spPr>
          <a:xfrm>
            <a:off x="4758599" y="1871806"/>
            <a:ext cx="3871809" cy="322262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DEDEDE"/>
              </a:gs>
              <a:gs pos="40000">
                <a:srgbClr val="999999"/>
              </a:gs>
              <a:gs pos="100000">
                <a:srgbClr val="666666"/>
              </a:gs>
            </a:gsLst>
            <a:lin ang="5400000" scaled="0"/>
          </a:gradFill>
          <a:ln w="19050"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>
              <a:defRPr/>
            </a:pPr>
            <a:r>
              <a:rPr lang="de-DE" sz="1600" b="1" dirty="0" err="1" smtClean="0">
                <a:solidFill>
                  <a:schemeClr val="bg1"/>
                </a:solidFill>
              </a:rPr>
              <a:t>Process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optimization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38" name="AutoShape 6" descr="Verlauf_weiss_grau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1851354" y="4686300"/>
            <a:ext cx="6629170" cy="1125291"/>
          </a:xfrm>
          <a:prstGeom prst="roundRect">
            <a:avLst>
              <a:gd name="adj" fmla="val 3551"/>
            </a:avLst>
          </a:prstGeom>
          <a:solidFill>
            <a:srgbClr val="FFFFFF">
              <a:alpha val="92000"/>
            </a:srgbClr>
          </a:solidFill>
          <a:ln w="12700" algn="ctr">
            <a:solidFill>
              <a:srgbClr val="999999"/>
            </a:solidFill>
            <a:round/>
            <a:headEnd/>
            <a:tailEnd/>
          </a:ln>
        </p:spPr>
        <p:txBody>
          <a:bodyPr lIns="72000" tIns="72000" rIns="72000" bIns="36000"/>
          <a:lstStyle/>
          <a:p>
            <a:pPr marL="171450" lvl="1" indent="-17145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/>
            </a:pPr>
            <a:r>
              <a:rPr lang="de-DE" sz="1600" dirty="0" err="1" smtClean="0">
                <a:ea typeface="ＭＳ Ｐゴシック" pitchFamily="34" charset="-128"/>
                <a:cs typeface="Times New Roman" pitchFamily="18" charset="0"/>
              </a:rPr>
              <a:t>Usage</a:t>
            </a:r>
            <a:r>
              <a:rPr lang="de-DE" sz="1600" dirty="0" smtClean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de-DE" sz="1600" dirty="0" err="1" smtClean="0">
                <a:ea typeface="ＭＳ Ｐゴシック" pitchFamily="34" charset="-128"/>
                <a:cs typeface="Times New Roman" pitchFamily="18" charset="0"/>
              </a:rPr>
              <a:t>of</a:t>
            </a:r>
            <a:r>
              <a:rPr lang="de-DE" sz="1600" dirty="0" smtClean="0">
                <a:ea typeface="ＭＳ Ｐゴシック" pitchFamily="34" charset="-128"/>
                <a:cs typeface="Times New Roman" pitchFamily="18" charset="0"/>
              </a:rPr>
              <a:t> ICT </a:t>
            </a:r>
            <a:r>
              <a:rPr lang="de-DE" sz="1600" dirty="0" err="1" smtClean="0">
                <a:ea typeface="ＭＳ Ｐゴシック" pitchFamily="34" charset="-128"/>
                <a:cs typeface="Times New Roman" pitchFamily="18" charset="0"/>
              </a:rPr>
              <a:t>networks</a:t>
            </a:r>
            <a:r>
              <a:rPr lang="de-DE" sz="1600" dirty="0" smtClean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de-DE" sz="1600" dirty="0" err="1" smtClean="0">
                <a:ea typeface="ＭＳ Ｐゴシック" pitchFamily="34" charset="-128"/>
                <a:cs typeface="Times New Roman" pitchFamily="18" charset="0"/>
              </a:rPr>
              <a:t>for</a:t>
            </a:r>
            <a:r>
              <a:rPr lang="de-DE" sz="1600" dirty="0" smtClean="0">
                <a:ea typeface="ＭＳ Ｐゴシック" pitchFamily="34" charset="-128"/>
                <a:cs typeface="Times New Roman" pitchFamily="18" charset="0"/>
              </a:rPr>
              <a:t> Smart </a:t>
            </a:r>
            <a:r>
              <a:rPr lang="de-DE" sz="1600" dirty="0" err="1" smtClean="0">
                <a:ea typeface="ＭＳ Ｐゴシック" pitchFamily="34" charset="-128"/>
                <a:cs typeface="Times New Roman" pitchFamily="18" charset="0"/>
              </a:rPr>
              <a:t>Grids</a:t>
            </a:r>
            <a:r>
              <a:rPr lang="de-DE" sz="1600" dirty="0" smtClean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de-DE" sz="1600" dirty="0" err="1" smtClean="0">
                <a:ea typeface="ＭＳ Ｐゴシック" pitchFamily="34" charset="-128"/>
                <a:cs typeface="Times New Roman" pitchFamily="18" charset="0"/>
              </a:rPr>
              <a:t>ensure</a:t>
            </a:r>
            <a:r>
              <a:rPr lang="de-DE" sz="1600" dirty="0" smtClean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de-DE" sz="1600" dirty="0" err="1" smtClean="0">
                <a:ea typeface="ＭＳ Ｐゴシック" pitchFamily="34" charset="-128"/>
                <a:cs typeface="Times New Roman" pitchFamily="18" charset="0"/>
              </a:rPr>
              <a:t>high</a:t>
            </a:r>
            <a:r>
              <a:rPr lang="de-DE" sz="1600" dirty="0" smtClean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de-DE" sz="1600" dirty="0" err="1" smtClean="0">
                <a:ea typeface="ＭＳ Ｐゴシック" pitchFamily="34" charset="-128"/>
                <a:cs typeface="Times New Roman" pitchFamily="18" charset="0"/>
              </a:rPr>
              <a:t>bandwith</a:t>
            </a:r>
            <a:r>
              <a:rPr lang="de-DE" sz="1600" dirty="0" smtClean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de-DE" sz="1600" dirty="0" err="1" smtClean="0">
                <a:ea typeface="ＭＳ Ｐゴシック" pitchFamily="34" charset="-128"/>
                <a:cs typeface="Times New Roman" pitchFamily="18" charset="0"/>
              </a:rPr>
              <a:t>and</a:t>
            </a:r>
            <a:r>
              <a:rPr lang="de-DE" sz="1600" dirty="0" smtClean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de-DE" sz="1600" dirty="0" err="1" smtClean="0">
                <a:ea typeface="ＭＳ Ｐゴシック" pitchFamily="34" charset="-128"/>
                <a:cs typeface="Times New Roman" pitchFamily="18" charset="0"/>
              </a:rPr>
              <a:t>lowest</a:t>
            </a:r>
            <a:r>
              <a:rPr lang="de-DE" sz="1600" dirty="0" smtClean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de-DE" sz="1600" dirty="0" err="1" smtClean="0">
                <a:ea typeface="ＭＳ Ｐゴシック" pitchFamily="34" charset="-128"/>
                <a:cs typeface="Times New Roman" pitchFamily="18" charset="0"/>
              </a:rPr>
              <a:t>latencies</a:t>
            </a:r>
            <a:r>
              <a:rPr lang="de-DE" sz="1600" dirty="0" smtClean="0">
                <a:ea typeface="ＭＳ Ｐゴシック" pitchFamily="34" charset="-128"/>
                <a:cs typeface="Times New Roman" pitchFamily="18" charset="0"/>
              </a:rPr>
              <a:t> </a:t>
            </a:r>
          </a:p>
          <a:p>
            <a:pPr marL="171450" lvl="1" indent="-17145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/>
            </a:pPr>
            <a:r>
              <a:rPr lang="de-DE" sz="1600" dirty="0" smtClean="0">
                <a:ea typeface="ＭＳ Ｐゴシック" pitchFamily="34" charset="-128"/>
                <a:cs typeface="Times New Roman" pitchFamily="18" charset="0"/>
              </a:rPr>
              <a:t>IP </a:t>
            </a:r>
            <a:r>
              <a:rPr lang="de-DE" sz="1600" dirty="0" err="1" smtClean="0">
                <a:ea typeface="ＭＳ Ｐゴシック" pitchFamily="34" charset="-128"/>
                <a:cs typeface="Times New Roman" pitchFamily="18" charset="0"/>
              </a:rPr>
              <a:t>based</a:t>
            </a:r>
            <a:r>
              <a:rPr lang="de-DE" sz="1600" dirty="0" smtClean="0"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de-DE" sz="1600" dirty="0" err="1" smtClean="0">
                <a:ea typeface="ＭＳ Ｐゴシック" pitchFamily="34" charset="-128"/>
                <a:cs typeface="Times New Roman" pitchFamily="18" charset="0"/>
              </a:rPr>
              <a:t>standardized</a:t>
            </a:r>
            <a:r>
              <a:rPr lang="de-DE" sz="1600" dirty="0" smtClean="0">
                <a:ea typeface="ＭＳ Ｐゴシック" pitchFamily="34" charset="-128"/>
                <a:cs typeface="Times New Roman" pitchFamily="18" charset="0"/>
              </a:rPr>
              <a:t> Technology</a:t>
            </a:r>
            <a:endParaRPr lang="en-US" sz="1600" dirty="0" smtClean="0">
              <a:solidFill>
                <a:srgbClr val="000000"/>
              </a:solidFill>
              <a:latin typeface="Tele-GroteskNor"/>
              <a:ea typeface="ＭＳ Ｐゴシック" pitchFamily="34" charset="-128"/>
              <a:cs typeface="Times New Roman" pitchFamily="18" charset="0"/>
            </a:endParaRPr>
          </a:p>
          <a:p>
            <a:pPr marL="171450" lvl="1" indent="-17145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/>
            </a:pPr>
            <a:r>
              <a:rPr lang="de-DE" sz="1600" dirty="0" smtClean="0">
                <a:ea typeface="ＭＳ Ｐゴシック" pitchFamily="34" charset="-128"/>
                <a:cs typeface="Times New Roman" pitchFamily="18" charset="0"/>
              </a:rPr>
              <a:t>State-</a:t>
            </a:r>
            <a:r>
              <a:rPr lang="de-DE" sz="1600" dirty="0" err="1" smtClean="0">
                <a:ea typeface="ＭＳ Ｐゴシック" pitchFamily="34" charset="-128"/>
                <a:cs typeface="Times New Roman" pitchFamily="18" charset="0"/>
              </a:rPr>
              <a:t>of</a:t>
            </a:r>
            <a:r>
              <a:rPr lang="de-DE" sz="1600" dirty="0" smtClean="0"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de-DE" sz="1600" dirty="0" err="1" smtClean="0">
                <a:ea typeface="ＭＳ Ｐゴシック" pitchFamily="34" charset="-128"/>
                <a:cs typeface="Times New Roman" pitchFamily="18" charset="0"/>
              </a:rPr>
              <a:t>the</a:t>
            </a:r>
            <a:r>
              <a:rPr lang="de-DE" sz="1600" dirty="0" smtClean="0"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de-DE" sz="1600" dirty="0" err="1" smtClean="0">
                <a:ea typeface="ＭＳ Ｐゴシック" pitchFamily="34" charset="-128"/>
                <a:cs typeface="Times New Roman" pitchFamily="18" charset="0"/>
              </a:rPr>
              <a:t>art</a:t>
            </a:r>
            <a:r>
              <a:rPr lang="de-DE" sz="1600" dirty="0" smtClean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de-DE" sz="1600" dirty="0" err="1" smtClean="0">
                <a:ea typeface="ＭＳ Ｐゴシック" pitchFamily="34" charset="-128"/>
                <a:cs typeface="Times New Roman" pitchFamily="18" charset="0"/>
              </a:rPr>
              <a:t>security</a:t>
            </a:r>
            <a:r>
              <a:rPr lang="de-DE" sz="1600" dirty="0" smtClean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de-DE" sz="1600" dirty="0" err="1" smtClean="0">
                <a:ea typeface="ＭＳ Ｐゴシック" pitchFamily="34" charset="-128"/>
                <a:cs typeface="Times New Roman" pitchFamily="18" charset="0"/>
              </a:rPr>
              <a:t>and</a:t>
            </a:r>
            <a:r>
              <a:rPr lang="de-DE" sz="1600" dirty="0" smtClean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de-DE" sz="1600" dirty="0" err="1" smtClean="0">
                <a:ea typeface="ＭＳ Ｐゴシック" pitchFamily="34" charset="-128"/>
                <a:cs typeface="Times New Roman" pitchFamily="18" charset="0"/>
              </a:rPr>
              <a:t>privacy</a:t>
            </a:r>
            <a:r>
              <a:rPr lang="de-DE" sz="1600" dirty="0" smtClean="0">
                <a:ea typeface="ＭＳ Ｐゴシック" pitchFamily="34" charset="-128"/>
                <a:cs typeface="Times New Roman" pitchFamily="18" charset="0"/>
              </a:rPr>
              <a:t> Standards  </a:t>
            </a:r>
          </a:p>
        </p:txBody>
      </p:sp>
      <p:sp>
        <p:nvSpPr>
          <p:cNvPr id="39" name="AutoShape 5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482088" y="4686300"/>
            <a:ext cx="1212242" cy="1125291"/>
          </a:xfrm>
          <a:prstGeom prst="roundRect">
            <a:avLst>
              <a:gd name="adj" fmla="val 16664"/>
            </a:avLst>
          </a:prstGeom>
          <a:gradFill rotWithShape="1">
            <a:gsLst>
              <a:gs pos="0">
                <a:srgbClr val="F6A8D1"/>
              </a:gs>
              <a:gs pos="39999">
                <a:srgbClr val="EF39A1"/>
              </a:gs>
              <a:gs pos="41000">
                <a:srgbClr val="E20074"/>
              </a:gs>
              <a:gs pos="100000">
                <a:srgbClr val="A80058"/>
              </a:gs>
            </a:gsLst>
            <a:lin ang="5400000" scaled="1"/>
          </a:gradFill>
          <a:ln w="6350" algn="ctr">
            <a:solidFill>
              <a:srgbClr val="A80058"/>
            </a:solidFill>
            <a:round/>
            <a:headEnd/>
            <a:tailEnd/>
          </a:ln>
        </p:spPr>
        <p:txBody>
          <a:bodyPr lIns="72000" tIns="72000" rIns="72000" bIns="72000" anchor="ctr"/>
          <a:lstStyle/>
          <a:p>
            <a:r>
              <a:rPr lang="de-DE" sz="1600" dirty="0" err="1" smtClean="0"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  <a:cs typeface="Times New Roman" pitchFamily="18" charset="0"/>
              </a:rPr>
              <a:t>Leverage</a:t>
            </a:r>
            <a:r>
              <a:rPr lang="de-DE" sz="1600" dirty="0" smtClean="0"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de-DE" sz="1600" dirty="0" err="1" smtClean="0"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  <a:cs typeface="Times New Roman" pitchFamily="18" charset="0"/>
              </a:rPr>
              <a:t>experiences</a:t>
            </a:r>
            <a:r>
              <a:rPr lang="de-DE" sz="1600" dirty="0" smtClean="0"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de-DE" sz="1600" dirty="0" err="1" smtClean="0"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  <a:cs typeface="Times New Roman" pitchFamily="18" charset="0"/>
              </a:rPr>
              <a:t>from</a:t>
            </a:r>
            <a:r>
              <a:rPr lang="de-DE" sz="1600" dirty="0" smtClean="0"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  <a:cs typeface="Times New Roman" pitchFamily="18" charset="0"/>
              </a:rPr>
              <a:t> ICT </a:t>
            </a:r>
            <a:r>
              <a:rPr lang="de-DE" sz="1600" dirty="0" err="1" smtClean="0"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  <a:cs typeface="Times New Roman" pitchFamily="18" charset="0"/>
              </a:rPr>
              <a:t>sector</a:t>
            </a:r>
            <a:endParaRPr lang="de-DE" sz="1600" dirty="0">
              <a:solidFill>
                <a:srgbClr val="FFFFFF"/>
              </a:solidFill>
              <a:latin typeface="Tele-GroteskFet" pitchFamily="2" charset="0"/>
              <a:ea typeface="MS PGothic" pitchFamily="34" charset="-128"/>
              <a:cs typeface="Times New Roman" pitchFamily="18" charset="0"/>
            </a:endParaRPr>
          </a:p>
        </p:txBody>
      </p:sp>
      <p:cxnSp>
        <p:nvCxnSpPr>
          <p:cNvPr id="54" name="Gerade Verbindung 53"/>
          <p:cNvCxnSpPr/>
          <p:nvPr>
            <p:custDataLst>
              <p:tags r:id="rId14"/>
            </p:custDataLst>
          </p:nvPr>
        </p:nvCxnSpPr>
        <p:spPr bwMode="auto">
          <a:xfrm>
            <a:off x="1183341" y="4432691"/>
            <a:ext cx="6872069" cy="0"/>
          </a:xfrm>
          <a:prstGeom prst="line">
            <a:avLst/>
          </a:prstGeom>
          <a:solidFill>
            <a:schemeClr val="bg2"/>
          </a:solidFill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Gleichschenkliges Dreieck 39"/>
          <p:cNvSpPr/>
          <p:nvPr>
            <p:custDataLst>
              <p:tags r:id="rId15"/>
            </p:custDataLst>
          </p:nvPr>
        </p:nvSpPr>
        <p:spPr bwMode="auto">
          <a:xfrm rot="10800000">
            <a:off x="3531231" y="4369797"/>
            <a:ext cx="1571324" cy="144000"/>
          </a:xfrm>
          <a:prstGeom prst="triangle">
            <a:avLst/>
          </a:prstGeom>
          <a:gradFill rotWithShape="1">
            <a:gsLst>
              <a:gs pos="0">
                <a:srgbClr val="F6A8D1"/>
              </a:gs>
              <a:gs pos="39999">
                <a:srgbClr val="EF39A1"/>
              </a:gs>
              <a:gs pos="41000">
                <a:srgbClr val="E20074"/>
              </a:gs>
              <a:gs pos="100000">
                <a:srgbClr val="A80058"/>
              </a:gs>
            </a:gsLst>
            <a:lin ang="5400000" scaled="1"/>
          </a:gradFill>
          <a:ln w="6350" algn="ctr">
            <a:solidFill>
              <a:srgbClr val="A80058"/>
            </a:solidFill>
            <a:round/>
            <a:headEnd/>
            <a:tailEnd/>
          </a:ln>
        </p:spPr>
        <p:txBody>
          <a:bodyPr lIns="72000" tIns="72000" rIns="72000" bIns="72000" anchor="ctr"/>
          <a:lstStyle/>
          <a:p>
            <a:pPr marL="220663" marR="0" indent="-220663" algn="ctr" defTabSz="685800" eaLnBrk="1" latinLnBrk="0" hangingPunct="1">
              <a:lnSpc>
                <a:spcPct val="90000"/>
              </a:lnSpc>
              <a:buClr>
                <a:schemeClr val="tx2"/>
              </a:buClr>
              <a:buSzPct val="100000"/>
              <a:buFont typeface="Wingdings" pitchFamily="2" charset="2"/>
              <a:buNone/>
              <a:tabLst/>
              <a:defRPr/>
            </a:pPr>
            <a:endParaRPr lang="de-DE" sz="1400" smtClean="0">
              <a:solidFill>
                <a:srgbClr val="FFFFFF"/>
              </a:solidFill>
              <a:latin typeface="Tele-GroteskFet" pitchFamily="2" charset="0"/>
              <a:ea typeface="MS PGothic" pitchFamily="34" charset="-128"/>
              <a:cs typeface="Times New Roman" pitchFamily="18" charset="0"/>
              <a:sym typeface="Arial" charset="0"/>
            </a:endParaRPr>
          </a:p>
        </p:txBody>
      </p:sp>
      <p:sp>
        <p:nvSpPr>
          <p:cNvPr id="21" name="Gleichschenkliges Dreieck 20"/>
          <p:cNvSpPr/>
          <p:nvPr>
            <p:custDataLst>
              <p:tags r:id="rId16"/>
            </p:custDataLst>
          </p:nvPr>
        </p:nvSpPr>
        <p:spPr bwMode="auto">
          <a:xfrm rot="5400000">
            <a:off x="1583369" y="5255104"/>
            <a:ext cx="417530" cy="108000"/>
          </a:xfrm>
          <a:prstGeom prst="triangle">
            <a:avLst/>
          </a:prstGeom>
          <a:gradFill rotWithShape="1">
            <a:gsLst>
              <a:gs pos="0">
                <a:srgbClr val="F6A8D1"/>
              </a:gs>
              <a:gs pos="39999">
                <a:srgbClr val="EF39A1"/>
              </a:gs>
              <a:gs pos="41000">
                <a:srgbClr val="E20074"/>
              </a:gs>
              <a:gs pos="100000">
                <a:srgbClr val="A80058"/>
              </a:gs>
            </a:gsLst>
            <a:lin ang="5400000" scaled="1"/>
          </a:gradFill>
          <a:ln w="6350" algn="ctr">
            <a:solidFill>
              <a:srgbClr val="A80058"/>
            </a:solidFill>
            <a:round/>
            <a:headEnd/>
            <a:tailEnd/>
          </a:ln>
        </p:spPr>
        <p:txBody>
          <a:bodyPr lIns="72000" tIns="72000" rIns="72000" bIns="72000" anchor="ctr"/>
          <a:lstStyle/>
          <a:p>
            <a:pPr marL="220663" marR="0" indent="-220663" algn="ctr" defTabSz="685800" eaLnBrk="1" latinLnBrk="0" hangingPunct="1">
              <a:lnSpc>
                <a:spcPct val="90000"/>
              </a:lnSpc>
              <a:buClr>
                <a:schemeClr val="tx2"/>
              </a:buClr>
              <a:buSzPct val="100000"/>
              <a:buFont typeface="Wingdings" pitchFamily="2" charset="2"/>
              <a:buNone/>
              <a:tabLst/>
              <a:defRPr/>
            </a:pPr>
            <a:endParaRPr lang="de-DE" sz="1400" smtClean="0">
              <a:solidFill>
                <a:srgbClr val="FFFFFF"/>
              </a:solidFill>
              <a:latin typeface="Tele-GroteskFet" pitchFamily="2" charset="0"/>
              <a:ea typeface="MS PGothic" pitchFamily="34" charset="-128"/>
              <a:cs typeface="Times New Roman" pitchFamily="18" charset="0"/>
              <a:sym typeface="Arial" charset="0"/>
            </a:endParaRPr>
          </a:p>
        </p:txBody>
      </p:sp>
      <p:cxnSp>
        <p:nvCxnSpPr>
          <p:cNvPr id="24" name="AutoShape 172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gray">
          <a:xfrm rot="16200000" flipH="1">
            <a:off x="5237465" y="620770"/>
            <a:ext cx="249376" cy="2198907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</p:cxnSp>
      <p:cxnSp>
        <p:nvCxnSpPr>
          <p:cNvPr id="25" name="AutoShape 172"/>
          <p:cNvCxnSpPr>
            <a:cxnSpLocks noChangeShapeType="1"/>
          </p:cNvCxnSpPr>
          <p:nvPr>
            <p:custDataLst>
              <p:tags r:id="rId18"/>
            </p:custDataLst>
          </p:nvPr>
        </p:nvCxnSpPr>
        <p:spPr bwMode="gray">
          <a:xfrm rot="5400000">
            <a:off x="3067243" y="649455"/>
            <a:ext cx="249376" cy="2141538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63"/>
          <p:cNvGrpSpPr/>
          <p:nvPr/>
        </p:nvGrpSpPr>
        <p:grpSpPr>
          <a:xfrm>
            <a:off x="4703763" y="1195438"/>
            <a:ext cx="4137025" cy="4391150"/>
            <a:chOff x="304800" y="1481138"/>
            <a:chExt cx="4137025" cy="44688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AutoShape 2" descr="verlauf hellgrau"/>
            <p:cNvSpPr>
              <a:spLocks noChangeArrowheads="1"/>
            </p:cNvSpPr>
            <p:nvPr/>
          </p:nvSpPr>
          <p:spPr bwMode="gray">
            <a:xfrm>
              <a:off x="304800" y="1481138"/>
              <a:ext cx="4137025" cy="4468812"/>
            </a:xfrm>
            <a:prstGeom prst="roundRect">
              <a:avLst>
                <a:gd name="adj" fmla="val 2810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DEDEDE"/>
                </a:gs>
              </a:gsLst>
              <a:lin ang="5400000"/>
            </a:gradFill>
            <a:ln w="12700" algn="ctr">
              <a:solidFill>
                <a:srgbClr val="999999"/>
              </a:solidFill>
              <a:round/>
              <a:headEnd/>
              <a:tailEnd/>
            </a:ln>
          </p:spPr>
          <p:txBody>
            <a:bodyPr lIns="72000" tIns="468000" rIns="72000" bIns="36000"/>
            <a:lstStyle/>
            <a:p>
              <a:pPr marL="171450" indent="-171450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/>
              </a:pPr>
              <a:endParaRPr lang="de-DE" sz="1600" dirty="0"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66" name="AutoShape 2" descr="verlauf hellgrau"/>
            <p:cNvSpPr>
              <a:spLocks noChangeArrowheads="1"/>
            </p:cNvSpPr>
            <p:nvPr/>
          </p:nvSpPr>
          <p:spPr bwMode="gray">
            <a:xfrm>
              <a:off x="304800" y="1481138"/>
              <a:ext cx="4137025" cy="4468812"/>
            </a:xfrm>
            <a:prstGeom prst="roundRect">
              <a:avLst>
                <a:gd name="adj" fmla="val 3040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DEDEDE"/>
                </a:gs>
              </a:gsLst>
              <a:lin ang="5400000"/>
            </a:gradFill>
            <a:ln w="12700" algn="ctr">
              <a:solidFill>
                <a:srgbClr val="999999"/>
              </a:solidFill>
              <a:round/>
              <a:headEnd/>
              <a:tailEnd/>
            </a:ln>
          </p:spPr>
          <p:txBody>
            <a:bodyPr lIns="72000" tIns="468000" rIns="72000" bIns="36000"/>
            <a:lstStyle/>
            <a:p>
              <a:pPr marL="171450" indent="-171450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/>
              </a:pPr>
              <a:endParaRPr lang="de-DE" sz="1600" dirty="0">
                <a:ea typeface="ＭＳ Ｐゴシック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3" name="Gruppieren 30"/>
          <p:cNvGrpSpPr>
            <a:grpSpLocks/>
          </p:cNvGrpSpPr>
          <p:nvPr/>
        </p:nvGrpSpPr>
        <p:grpSpPr bwMode="auto">
          <a:xfrm>
            <a:off x="1439863" y="1397000"/>
            <a:ext cx="142875" cy="239713"/>
            <a:chOff x="5087940" y="3881440"/>
            <a:chExt cx="271464" cy="995368"/>
          </a:xfrm>
        </p:grpSpPr>
        <p:sp>
          <p:nvSpPr>
            <p:cNvPr id="40" name="Gleichschenkliges Dreieck 39"/>
            <p:cNvSpPr>
              <a:spLocks noChangeArrowheads="1"/>
            </p:cNvSpPr>
            <p:nvPr/>
          </p:nvSpPr>
          <p:spPr bwMode="auto">
            <a:xfrm rot="5400000">
              <a:off x="4725988" y="4243392"/>
              <a:ext cx="995368" cy="27146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2700" algn="ctr">
              <a:noFill/>
              <a:miter lim="800000"/>
              <a:headEnd/>
              <a:tailEnd/>
            </a:ln>
            <a:effectLst>
              <a:outerShdw dist="25401" dir="2700000" sx="97000" sy="97000" algn="tl" rotWithShape="0">
                <a:srgbClr val="000000">
                  <a:alpha val="50000"/>
                </a:srgbClr>
              </a:outerShdw>
            </a:effectLst>
          </p:spPr>
          <p:txBody>
            <a:bodyPr rot="10800000" vert="eaVert" lIns="72000" tIns="0" rIns="0" bIns="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 dirty="0">
                <a:solidFill>
                  <a:srgbClr val="FFFFFF"/>
                </a:solidFill>
                <a:latin typeface="Tele-GroteskFet" pitchFamily="2" charset="0"/>
              </a:endParaRPr>
            </a:p>
          </p:txBody>
        </p:sp>
        <p:sp>
          <p:nvSpPr>
            <p:cNvPr id="41" name="Gleichschenkliges Dreieck 40"/>
            <p:cNvSpPr>
              <a:spLocks noChangeArrowheads="1"/>
            </p:cNvSpPr>
            <p:nvPr/>
          </p:nvSpPr>
          <p:spPr bwMode="auto">
            <a:xfrm rot="5400000">
              <a:off x="4725988" y="4243392"/>
              <a:ext cx="995368" cy="271464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DEDEDE"/>
                </a:gs>
                <a:gs pos="60001">
                  <a:srgbClr val="999999"/>
                </a:gs>
                <a:gs pos="100000">
                  <a:srgbClr val="666666"/>
                </a:gs>
              </a:gsLst>
              <a:lin ang="5400000"/>
            </a:gradFill>
            <a:ln w="12700" algn="ctr">
              <a:solidFill>
                <a:srgbClr val="999999"/>
              </a:solidFill>
              <a:miter lim="800000"/>
              <a:headEnd/>
              <a:tailEnd/>
            </a:ln>
          </p:spPr>
          <p:txBody>
            <a:bodyPr rot="10800000" vert="eaVert" lIns="72000" tIns="0" rIns="0" bIns="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 dirty="0">
                <a:solidFill>
                  <a:srgbClr val="FFFFFF"/>
                </a:solidFill>
                <a:latin typeface="Tele-GroteskFet" pitchFamily="2" charset="0"/>
              </a:endParaRPr>
            </a:p>
          </p:txBody>
        </p:sp>
      </p:grpSp>
      <p:sp>
        <p:nvSpPr>
          <p:cNvPr id="133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Deutsche Telekom’s Smart Energy unit acts as the leading ICT enabler for utilities.</a:t>
            </a: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gray">
          <a:xfrm>
            <a:off x="4840288" y="1865313"/>
            <a:ext cx="3771900" cy="1731962"/>
          </a:xfrm>
          <a:prstGeom prst="roundRect">
            <a:avLst>
              <a:gd name="adj" fmla="val 6509"/>
            </a:avLst>
          </a:prstGeom>
          <a:gradFill rotWithShape="0">
            <a:gsLst>
              <a:gs pos="0">
                <a:srgbClr val="FFCBE1"/>
              </a:gs>
              <a:gs pos="39999">
                <a:srgbClr val="E20074"/>
              </a:gs>
              <a:gs pos="100000">
                <a:srgbClr val="AC005A"/>
              </a:gs>
            </a:gsLst>
            <a:lin ang="5400000"/>
          </a:gradFill>
          <a:ln w="12700" algn="ctr">
            <a:solidFill>
              <a:schemeClr val="tx2"/>
            </a:solidFill>
            <a:round/>
            <a:headEnd/>
            <a:tailEnd/>
          </a:ln>
        </p:spPr>
        <p:txBody>
          <a:bodyPr lIns="72000" tIns="0" rIns="72000" bIns="0" anchor="b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  <a:latin typeface="Tele-GroteskFet" pitchFamily="2" charset="0"/>
              </a:rPr>
              <a:t>Enabling energy platforms &amp; solutions</a:t>
            </a:r>
          </a:p>
        </p:txBody>
      </p:sp>
      <p:sp>
        <p:nvSpPr>
          <p:cNvPr id="29705" name="AutoShape 5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853354" y="4099865"/>
            <a:ext cx="3816000" cy="1343257"/>
          </a:xfrm>
          <a:prstGeom prst="roundRect">
            <a:avLst>
              <a:gd name="adj" fmla="val 4347"/>
            </a:avLst>
          </a:prstGeom>
          <a:gradFill>
            <a:gsLst>
              <a:gs pos="0">
                <a:schemeClr val="bg1"/>
              </a:gs>
              <a:gs pos="40000">
                <a:srgbClr val="CCCCCC"/>
              </a:gs>
              <a:gs pos="100000">
                <a:srgbClr val="999999"/>
              </a:gs>
            </a:gsLst>
            <a:lin ang="5400000" scaled="0"/>
          </a:gradFill>
          <a:ln w="12700">
            <a:solidFill>
              <a:srgbClr val="CCCCCC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>
              <a:lnSpc>
                <a:spcPct val="90000"/>
              </a:lnSpc>
              <a:buClr>
                <a:schemeClr val="tx2"/>
              </a:buClr>
              <a:buSzPct val="75000"/>
              <a:defRPr/>
            </a:pPr>
            <a:r>
              <a:rPr lang="de-DE" sz="1800" dirty="0">
                <a:solidFill>
                  <a:schemeClr val="tx1"/>
                </a:solidFill>
                <a:latin typeface="+mj-lt"/>
              </a:rPr>
              <a:t>Traditional </a:t>
            </a:r>
            <a:br>
              <a:rPr lang="de-DE" sz="1800" dirty="0">
                <a:solidFill>
                  <a:schemeClr val="tx1"/>
                </a:solidFill>
                <a:latin typeface="+mj-lt"/>
              </a:rPr>
            </a:br>
            <a:r>
              <a:rPr lang="de-DE" sz="1800" dirty="0">
                <a:solidFill>
                  <a:schemeClr val="tx1"/>
                </a:solidFill>
                <a:latin typeface="+mj-lt"/>
              </a:rPr>
              <a:t>DT core </a:t>
            </a:r>
            <a:br>
              <a:rPr lang="de-DE" sz="1800" dirty="0">
                <a:solidFill>
                  <a:schemeClr val="tx1"/>
                </a:solidFill>
                <a:latin typeface="+mj-lt"/>
              </a:rPr>
            </a:br>
            <a:r>
              <a:rPr lang="de-DE" sz="1800" dirty="0">
                <a:solidFill>
                  <a:schemeClr val="tx1"/>
                </a:solidFill>
                <a:latin typeface="+mj-lt"/>
              </a:rPr>
              <a:t>competencies</a:t>
            </a:r>
          </a:p>
        </p:txBody>
      </p:sp>
      <p:sp>
        <p:nvSpPr>
          <p:cNvPr id="29723" name="AutoShape 5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408738" y="4240213"/>
            <a:ext cx="2160587" cy="504825"/>
          </a:xfrm>
          <a:prstGeom prst="roundRect">
            <a:avLst/>
          </a:prstGeom>
          <a:gradFill>
            <a:gsLst>
              <a:gs pos="0">
                <a:srgbClr val="FFCBE1"/>
              </a:gs>
              <a:gs pos="40000">
                <a:schemeClr val="tx2"/>
              </a:gs>
              <a:gs pos="100000">
                <a:srgbClr val="AC005A"/>
              </a:gs>
            </a:gsLst>
            <a:lin ang="5400000" scaled="0"/>
          </a:gra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>
              <a:lnSpc>
                <a:spcPct val="90000"/>
              </a:lnSpc>
              <a:defRPr/>
            </a:pPr>
            <a:r>
              <a:rPr lang="de-DE" sz="1600" dirty="0">
                <a:solidFill>
                  <a:schemeClr val="bg1"/>
                </a:solidFill>
                <a:latin typeface="Tele-GroteskFet" pitchFamily="2" charset="0"/>
              </a:rPr>
              <a:t>IT</a:t>
            </a:r>
          </a:p>
        </p:txBody>
      </p:sp>
      <p:sp>
        <p:nvSpPr>
          <p:cNvPr id="29724" name="AutoShape 5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6408738" y="4822825"/>
            <a:ext cx="2160587" cy="503238"/>
          </a:xfrm>
          <a:prstGeom prst="roundRect">
            <a:avLst/>
          </a:prstGeom>
          <a:gradFill>
            <a:gsLst>
              <a:gs pos="0">
                <a:srgbClr val="FFCBE1"/>
              </a:gs>
              <a:gs pos="40000">
                <a:schemeClr val="tx2"/>
              </a:gs>
              <a:gs pos="100000">
                <a:srgbClr val="AC005A"/>
              </a:gs>
            </a:gsLst>
            <a:lin ang="5400000" scaled="0"/>
          </a:gra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>
              <a:lnSpc>
                <a:spcPct val="90000"/>
              </a:lnSpc>
              <a:defRPr/>
            </a:pPr>
            <a:r>
              <a:rPr lang="de-DE" sz="1600" dirty="0">
                <a:solidFill>
                  <a:schemeClr val="bg1"/>
                </a:solidFill>
                <a:latin typeface="Tele-GroteskFet" pitchFamily="2" charset="0"/>
              </a:rPr>
              <a:t>Telecommunications</a:t>
            </a:r>
          </a:p>
        </p:txBody>
      </p:sp>
      <p:sp>
        <p:nvSpPr>
          <p:cNvPr id="29708" name="AutoShape 5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962525" y="1985963"/>
            <a:ext cx="1666875" cy="1189037"/>
          </a:xfrm>
          <a:prstGeom prst="roundRect">
            <a:avLst>
              <a:gd name="adj" fmla="val 9491"/>
            </a:avLst>
          </a:prstGeom>
          <a:gradFill>
            <a:gsLst>
              <a:gs pos="0">
                <a:srgbClr val="D8E5EE"/>
              </a:gs>
              <a:gs pos="20000">
                <a:srgbClr val="427BAB"/>
              </a:gs>
              <a:gs pos="100000">
                <a:srgbClr val="2F5879"/>
              </a:gs>
            </a:gsLst>
            <a:lin ang="5400000" scaled="0"/>
          </a:gradFill>
          <a:ln w="12700">
            <a:solidFill>
              <a:srgbClr val="427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0"/>
          <a:lstStyle/>
          <a:p>
            <a:pPr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de-DE" sz="1600" dirty="0" err="1">
                <a:solidFill>
                  <a:schemeClr val="bg1"/>
                </a:solidFill>
                <a:latin typeface="Tele-GroteskFet" pitchFamily="2" charset="0"/>
              </a:rPr>
              <a:t>Energy</a:t>
            </a:r>
            <a:r>
              <a:rPr lang="de-DE" sz="1600" dirty="0">
                <a:solidFill>
                  <a:schemeClr val="bg1"/>
                </a:solidFill>
                <a:latin typeface="Tele-GroteskFet" pitchFamily="2" charset="0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Tele-GroteskFet" pitchFamily="2" charset="0"/>
              </a:rPr>
              <a:t>Industry</a:t>
            </a:r>
            <a:r>
              <a:rPr lang="de-DE" sz="1600" dirty="0">
                <a:solidFill>
                  <a:schemeClr val="bg1"/>
                </a:solidFill>
                <a:latin typeface="Tele-GroteskFet" pitchFamily="2" charset="0"/>
              </a:rPr>
              <a:t> Solutions</a:t>
            </a:r>
          </a:p>
        </p:txBody>
      </p:sp>
      <p:sp>
        <p:nvSpPr>
          <p:cNvPr id="29709" name="AutoShap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05413" y="2620963"/>
            <a:ext cx="3363912" cy="504825"/>
          </a:xfrm>
          <a:prstGeom prst="roundRect">
            <a:avLst/>
          </a:prstGeom>
          <a:gradFill>
            <a:gsLst>
              <a:gs pos="0">
                <a:srgbClr val="CCCCCC"/>
              </a:gs>
              <a:gs pos="40000">
                <a:srgbClr val="666666"/>
              </a:gs>
              <a:gs pos="100000">
                <a:srgbClr val="333333"/>
              </a:gs>
            </a:gsLst>
            <a:lin ang="5400000" scaled="0"/>
          </a:gradFill>
          <a:ln w="12700"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 defTabSz="685800">
              <a:lnSpc>
                <a:spcPct val="90000"/>
              </a:lnSpc>
              <a:defRPr/>
            </a:pPr>
            <a:r>
              <a:rPr lang="de-DE" sz="1600" dirty="0">
                <a:solidFill>
                  <a:schemeClr val="bg1"/>
                </a:solidFill>
                <a:latin typeface="Tele-GroteskFet" pitchFamily="2" charset="0"/>
              </a:rPr>
              <a:t>Energy Management Solutions</a:t>
            </a:r>
          </a:p>
        </p:txBody>
      </p: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4902200" y="3560763"/>
            <a:ext cx="639763" cy="628650"/>
            <a:chOff x="2180" y="1797"/>
            <a:chExt cx="1380" cy="1354"/>
          </a:xfrm>
        </p:grpSpPr>
        <p:grpSp>
          <p:nvGrpSpPr>
            <p:cNvPr id="5" name="Group 40"/>
            <p:cNvGrpSpPr>
              <a:grpSpLocks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2180" y="1797"/>
              <a:ext cx="1380" cy="1354"/>
              <a:chOff x="2291" y="1661"/>
              <a:chExt cx="1158" cy="1137"/>
            </a:xfrm>
          </p:grpSpPr>
          <p:sp>
            <p:nvSpPr>
              <p:cNvPr id="13351" name="Freeform 41"/>
              <p:cNvSpPr>
                <a:spLocks noEditPoints="1"/>
              </p:cNvSpPr>
              <p:nvPr/>
            </p:nvSpPr>
            <p:spPr bwMode="gray">
              <a:xfrm>
                <a:off x="2699" y="1661"/>
                <a:ext cx="590" cy="588"/>
              </a:xfrm>
              <a:custGeom>
                <a:avLst/>
                <a:gdLst>
                  <a:gd name="T0" fmla="*/ 2446 w 495"/>
                  <a:gd name="T1" fmla="*/ 3140 h 493"/>
                  <a:gd name="T2" fmla="*/ 2496 w 495"/>
                  <a:gd name="T3" fmla="*/ 3235 h 493"/>
                  <a:gd name="T4" fmla="*/ 2611 w 495"/>
                  <a:gd name="T5" fmla="*/ 3319 h 493"/>
                  <a:gd name="T6" fmla="*/ 2790 w 495"/>
                  <a:gd name="T7" fmla="*/ 3391 h 493"/>
                  <a:gd name="T8" fmla="*/ 2868 w 495"/>
                  <a:gd name="T9" fmla="*/ 3404 h 493"/>
                  <a:gd name="T10" fmla="*/ 2968 w 495"/>
                  <a:gd name="T11" fmla="*/ 3404 h 493"/>
                  <a:gd name="T12" fmla="*/ 3112 w 495"/>
                  <a:gd name="T13" fmla="*/ 3365 h 493"/>
                  <a:gd name="T14" fmla="*/ 3178 w 495"/>
                  <a:gd name="T15" fmla="*/ 3346 h 493"/>
                  <a:gd name="T16" fmla="*/ 3267 w 495"/>
                  <a:gd name="T17" fmla="*/ 3275 h 493"/>
                  <a:gd name="T18" fmla="*/ 3334 w 495"/>
                  <a:gd name="T19" fmla="*/ 3195 h 493"/>
                  <a:gd name="T20" fmla="*/ 3417 w 495"/>
                  <a:gd name="T21" fmla="*/ 3087 h 493"/>
                  <a:gd name="T22" fmla="*/ 3422 w 495"/>
                  <a:gd name="T23" fmla="*/ 2992 h 493"/>
                  <a:gd name="T24" fmla="*/ 3461 w 495"/>
                  <a:gd name="T25" fmla="*/ 2889 h 493"/>
                  <a:gd name="T26" fmla="*/ 3458 w 495"/>
                  <a:gd name="T27" fmla="*/ 2808 h 493"/>
                  <a:gd name="T28" fmla="*/ 3405 w 495"/>
                  <a:gd name="T29" fmla="*/ 2631 h 493"/>
                  <a:gd name="T30" fmla="*/ 3347 w 495"/>
                  <a:gd name="T31" fmla="*/ 2552 h 493"/>
                  <a:gd name="T32" fmla="*/ 3292 w 495"/>
                  <a:gd name="T33" fmla="*/ 2465 h 493"/>
                  <a:gd name="T34" fmla="*/ 3211 w 495"/>
                  <a:gd name="T35" fmla="*/ 2419 h 493"/>
                  <a:gd name="T36" fmla="*/ 3050 w 495"/>
                  <a:gd name="T37" fmla="*/ 2332 h 493"/>
                  <a:gd name="T38" fmla="*/ 2956 w 495"/>
                  <a:gd name="T39" fmla="*/ 2319 h 493"/>
                  <a:gd name="T40" fmla="*/ 2857 w 495"/>
                  <a:gd name="T41" fmla="*/ 2319 h 493"/>
                  <a:gd name="T42" fmla="*/ 2666 w 495"/>
                  <a:gd name="T43" fmla="*/ 2379 h 493"/>
                  <a:gd name="T44" fmla="*/ 2597 w 495"/>
                  <a:gd name="T45" fmla="*/ 2422 h 493"/>
                  <a:gd name="T46" fmla="*/ 2511 w 495"/>
                  <a:gd name="T47" fmla="*/ 2490 h 493"/>
                  <a:gd name="T48" fmla="*/ 2409 w 495"/>
                  <a:gd name="T49" fmla="*/ 2633 h 493"/>
                  <a:gd name="T50" fmla="*/ 2381 w 495"/>
                  <a:gd name="T51" fmla="*/ 2781 h 493"/>
                  <a:gd name="T52" fmla="*/ 2362 w 495"/>
                  <a:gd name="T53" fmla="*/ 2871 h 493"/>
                  <a:gd name="T54" fmla="*/ 2397 w 495"/>
                  <a:gd name="T55" fmla="*/ 3018 h 493"/>
                  <a:gd name="T56" fmla="*/ 1838 w 495"/>
                  <a:gd name="T57" fmla="*/ 155 h 493"/>
                  <a:gd name="T58" fmla="*/ 2805 w 495"/>
                  <a:gd name="T59" fmla="*/ 608 h 493"/>
                  <a:gd name="T60" fmla="*/ 3069 w 495"/>
                  <a:gd name="T61" fmla="*/ 608 h 493"/>
                  <a:gd name="T62" fmla="*/ 3334 w 495"/>
                  <a:gd name="T63" fmla="*/ 637 h 493"/>
                  <a:gd name="T64" fmla="*/ 4309 w 495"/>
                  <a:gd name="T65" fmla="*/ 302 h 493"/>
                  <a:gd name="T66" fmla="*/ 4377 w 495"/>
                  <a:gd name="T67" fmla="*/ 1146 h 493"/>
                  <a:gd name="T68" fmla="*/ 4515 w 495"/>
                  <a:gd name="T69" fmla="*/ 1289 h 493"/>
                  <a:gd name="T70" fmla="*/ 4641 w 495"/>
                  <a:gd name="T71" fmla="*/ 1446 h 493"/>
                  <a:gd name="T72" fmla="*/ 5646 w 495"/>
                  <a:gd name="T73" fmla="*/ 1851 h 493"/>
                  <a:gd name="T74" fmla="*/ 5129 w 495"/>
                  <a:gd name="T75" fmla="*/ 2509 h 493"/>
                  <a:gd name="T76" fmla="*/ 5153 w 495"/>
                  <a:gd name="T77" fmla="*/ 2761 h 493"/>
                  <a:gd name="T78" fmla="*/ 5787 w 495"/>
                  <a:gd name="T79" fmla="*/ 3346 h 493"/>
                  <a:gd name="T80" fmla="*/ 4913 w 495"/>
                  <a:gd name="T81" fmla="*/ 3906 h 493"/>
                  <a:gd name="T82" fmla="*/ 4766 w 495"/>
                  <a:gd name="T83" fmla="*/ 4139 h 493"/>
                  <a:gd name="T84" fmla="*/ 4641 w 495"/>
                  <a:gd name="T85" fmla="*/ 4297 h 493"/>
                  <a:gd name="T86" fmla="*/ 4802 w 495"/>
                  <a:gd name="T87" fmla="*/ 5074 h 493"/>
                  <a:gd name="T88" fmla="*/ 3775 w 495"/>
                  <a:gd name="T89" fmla="*/ 4965 h 493"/>
                  <a:gd name="T90" fmla="*/ 3523 w 495"/>
                  <a:gd name="T91" fmla="*/ 5039 h 493"/>
                  <a:gd name="T92" fmla="*/ 3292 w 495"/>
                  <a:gd name="T93" fmla="*/ 5096 h 493"/>
                  <a:gd name="T94" fmla="*/ 2453 w 495"/>
                  <a:gd name="T95" fmla="*/ 5761 h 493"/>
                  <a:gd name="T96" fmla="*/ 2132 w 495"/>
                  <a:gd name="T97" fmla="*/ 4989 h 493"/>
                  <a:gd name="T98" fmla="*/ 1894 w 495"/>
                  <a:gd name="T99" fmla="*/ 4871 h 493"/>
                  <a:gd name="T100" fmla="*/ 1118 w 495"/>
                  <a:gd name="T101" fmla="*/ 5180 h 493"/>
                  <a:gd name="T102" fmla="*/ 1031 w 495"/>
                  <a:gd name="T103" fmla="*/ 4104 h 493"/>
                  <a:gd name="T104" fmla="*/ 961 w 495"/>
                  <a:gd name="T105" fmla="*/ 3991 h 493"/>
                  <a:gd name="T106" fmla="*/ 852 w 495"/>
                  <a:gd name="T107" fmla="*/ 3745 h 493"/>
                  <a:gd name="T108" fmla="*/ 60 w 495"/>
                  <a:gd name="T109" fmla="*/ 3424 h 493"/>
                  <a:gd name="T110" fmla="*/ 685 w 495"/>
                  <a:gd name="T111" fmla="*/ 2576 h 493"/>
                  <a:gd name="T112" fmla="*/ 728 w 495"/>
                  <a:gd name="T113" fmla="*/ 2319 h 493"/>
                  <a:gd name="T114" fmla="*/ 775 w 495"/>
                  <a:gd name="T115" fmla="*/ 2195 h 493"/>
                  <a:gd name="T116" fmla="*/ 371 w 495"/>
                  <a:gd name="T117" fmla="*/ 1468 h 493"/>
                  <a:gd name="T118" fmla="*/ 1383 w 495"/>
                  <a:gd name="T119" fmla="*/ 1212 h 493"/>
                  <a:gd name="T120" fmla="*/ 1589 w 495"/>
                  <a:gd name="T121" fmla="*/ 1036 h 493"/>
                  <a:gd name="T122" fmla="*/ 1812 w 495"/>
                  <a:gd name="T123" fmla="*/ 906 h 49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95"/>
                  <a:gd name="T187" fmla="*/ 0 h 493"/>
                  <a:gd name="T188" fmla="*/ 495 w 495"/>
                  <a:gd name="T189" fmla="*/ 493 h 49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95" h="493">
                    <a:moveTo>
                      <a:pt x="208" y="264"/>
                    </a:moveTo>
                    <a:lnTo>
                      <a:pt x="210" y="267"/>
                    </a:lnTo>
                    <a:lnTo>
                      <a:pt x="212" y="270"/>
                    </a:lnTo>
                    <a:lnTo>
                      <a:pt x="214" y="274"/>
                    </a:lnTo>
                    <a:lnTo>
                      <a:pt x="217" y="277"/>
                    </a:lnTo>
                    <a:lnTo>
                      <a:pt x="223" y="282"/>
                    </a:lnTo>
                    <a:lnTo>
                      <a:pt x="230" y="286"/>
                    </a:lnTo>
                    <a:lnTo>
                      <a:pt x="238" y="288"/>
                    </a:lnTo>
                    <a:lnTo>
                      <a:pt x="242" y="289"/>
                    </a:lnTo>
                    <a:lnTo>
                      <a:pt x="246" y="289"/>
                    </a:lnTo>
                    <a:lnTo>
                      <a:pt x="250" y="290"/>
                    </a:lnTo>
                    <a:lnTo>
                      <a:pt x="254" y="289"/>
                    </a:lnTo>
                    <a:lnTo>
                      <a:pt x="262" y="288"/>
                    </a:lnTo>
                    <a:lnTo>
                      <a:pt x="266" y="286"/>
                    </a:lnTo>
                    <a:lnTo>
                      <a:pt x="270" y="285"/>
                    </a:lnTo>
                    <a:lnTo>
                      <a:pt x="273" y="283"/>
                    </a:lnTo>
                    <a:lnTo>
                      <a:pt x="277" y="281"/>
                    </a:lnTo>
                    <a:lnTo>
                      <a:pt x="280" y="278"/>
                    </a:lnTo>
                    <a:lnTo>
                      <a:pt x="283" y="275"/>
                    </a:lnTo>
                    <a:lnTo>
                      <a:pt x="285" y="272"/>
                    </a:lnTo>
                    <a:lnTo>
                      <a:pt x="288" y="269"/>
                    </a:lnTo>
                    <a:lnTo>
                      <a:pt x="292" y="262"/>
                    </a:lnTo>
                    <a:lnTo>
                      <a:pt x="293" y="258"/>
                    </a:lnTo>
                    <a:lnTo>
                      <a:pt x="294" y="254"/>
                    </a:lnTo>
                    <a:lnTo>
                      <a:pt x="295" y="250"/>
                    </a:lnTo>
                    <a:lnTo>
                      <a:pt x="296" y="246"/>
                    </a:lnTo>
                    <a:lnTo>
                      <a:pt x="296" y="242"/>
                    </a:lnTo>
                    <a:lnTo>
                      <a:pt x="295" y="238"/>
                    </a:lnTo>
                    <a:lnTo>
                      <a:pt x="294" y="230"/>
                    </a:lnTo>
                    <a:lnTo>
                      <a:pt x="291" y="223"/>
                    </a:lnTo>
                    <a:lnTo>
                      <a:pt x="289" y="219"/>
                    </a:lnTo>
                    <a:lnTo>
                      <a:pt x="287" y="216"/>
                    </a:lnTo>
                    <a:lnTo>
                      <a:pt x="284" y="213"/>
                    </a:lnTo>
                    <a:lnTo>
                      <a:pt x="282" y="210"/>
                    </a:lnTo>
                    <a:lnTo>
                      <a:pt x="279" y="207"/>
                    </a:lnTo>
                    <a:lnTo>
                      <a:pt x="275" y="205"/>
                    </a:lnTo>
                    <a:lnTo>
                      <a:pt x="268" y="201"/>
                    </a:lnTo>
                    <a:lnTo>
                      <a:pt x="261" y="198"/>
                    </a:lnTo>
                    <a:lnTo>
                      <a:pt x="257" y="197"/>
                    </a:lnTo>
                    <a:lnTo>
                      <a:pt x="253" y="197"/>
                    </a:lnTo>
                    <a:lnTo>
                      <a:pt x="249" y="197"/>
                    </a:lnTo>
                    <a:lnTo>
                      <a:pt x="244" y="197"/>
                    </a:lnTo>
                    <a:lnTo>
                      <a:pt x="237" y="199"/>
                    </a:lnTo>
                    <a:lnTo>
                      <a:pt x="229" y="202"/>
                    </a:lnTo>
                    <a:lnTo>
                      <a:pt x="225" y="203"/>
                    </a:lnTo>
                    <a:lnTo>
                      <a:pt x="222" y="206"/>
                    </a:lnTo>
                    <a:lnTo>
                      <a:pt x="219" y="208"/>
                    </a:lnTo>
                    <a:lnTo>
                      <a:pt x="216" y="211"/>
                    </a:lnTo>
                    <a:lnTo>
                      <a:pt x="211" y="217"/>
                    </a:lnTo>
                    <a:lnTo>
                      <a:pt x="207" y="224"/>
                    </a:lnTo>
                    <a:lnTo>
                      <a:pt x="204" y="232"/>
                    </a:lnTo>
                    <a:lnTo>
                      <a:pt x="204" y="236"/>
                    </a:lnTo>
                    <a:lnTo>
                      <a:pt x="203" y="240"/>
                    </a:lnTo>
                    <a:lnTo>
                      <a:pt x="203" y="244"/>
                    </a:lnTo>
                    <a:lnTo>
                      <a:pt x="203" y="248"/>
                    </a:lnTo>
                    <a:lnTo>
                      <a:pt x="205" y="256"/>
                    </a:lnTo>
                    <a:lnTo>
                      <a:pt x="208" y="264"/>
                    </a:lnTo>
                    <a:close/>
                    <a:moveTo>
                      <a:pt x="157" y="13"/>
                    </a:moveTo>
                    <a:lnTo>
                      <a:pt x="202" y="0"/>
                    </a:lnTo>
                    <a:lnTo>
                      <a:pt x="240" y="51"/>
                    </a:lnTo>
                    <a:lnTo>
                      <a:pt x="251" y="51"/>
                    </a:lnTo>
                    <a:lnTo>
                      <a:pt x="263" y="51"/>
                    </a:lnTo>
                    <a:lnTo>
                      <a:pt x="274" y="53"/>
                    </a:lnTo>
                    <a:lnTo>
                      <a:pt x="285" y="54"/>
                    </a:lnTo>
                    <a:lnTo>
                      <a:pt x="327" y="7"/>
                    </a:lnTo>
                    <a:lnTo>
                      <a:pt x="369" y="26"/>
                    </a:lnTo>
                    <a:lnTo>
                      <a:pt x="366" y="90"/>
                    </a:lnTo>
                    <a:lnTo>
                      <a:pt x="375" y="97"/>
                    </a:lnTo>
                    <a:lnTo>
                      <a:pt x="383" y="105"/>
                    </a:lnTo>
                    <a:lnTo>
                      <a:pt x="387" y="109"/>
                    </a:lnTo>
                    <a:lnTo>
                      <a:pt x="391" y="113"/>
                    </a:lnTo>
                    <a:lnTo>
                      <a:pt x="398" y="122"/>
                    </a:lnTo>
                    <a:lnTo>
                      <a:pt x="463" y="116"/>
                    </a:lnTo>
                    <a:lnTo>
                      <a:pt x="483" y="158"/>
                    </a:lnTo>
                    <a:lnTo>
                      <a:pt x="437" y="202"/>
                    </a:lnTo>
                    <a:lnTo>
                      <a:pt x="439" y="213"/>
                    </a:lnTo>
                    <a:lnTo>
                      <a:pt x="440" y="223"/>
                    </a:lnTo>
                    <a:lnTo>
                      <a:pt x="441" y="234"/>
                    </a:lnTo>
                    <a:lnTo>
                      <a:pt x="441" y="246"/>
                    </a:lnTo>
                    <a:lnTo>
                      <a:pt x="495" y="283"/>
                    </a:lnTo>
                    <a:lnTo>
                      <a:pt x="484" y="328"/>
                    </a:lnTo>
                    <a:lnTo>
                      <a:pt x="420" y="332"/>
                    </a:lnTo>
                    <a:lnTo>
                      <a:pt x="414" y="342"/>
                    </a:lnTo>
                    <a:lnTo>
                      <a:pt x="409" y="351"/>
                    </a:lnTo>
                    <a:lnTo>
                      <a:pt x="402" y="360"/>
                    </a:lnTo>
                    <a:lnTo>
                      <a:pt x="398" y="365"/>
                    </a:lnTo>
                    <a:lnTo>
                      <a:pt x="394" y="369"/>
                    </a:lnTo>
                    <a:lnTo>
                      <a:pt x="411" y="430"/>
                    </a:lnTo>
                    <a:lnTo>
                      <a:pt x="373" y="457"/>
                    </a:lnTo>
                    <a:lnTo>
                      <a:pt x="323" y="421"/>
                    </a:lnTo>
                    <a:lnTo>
                      <a:pt x="313" y="425"/>
                    </a:lnTo>
                    <a:lnTo>
                      <a:pt x="302" y="428"/>
                    </a:lnTo>
                    <a:lnTo>
                      <a:pt x="292" y="431"/>
                    </a:lnTo>
                    <a:lnTo>
                      <a:pt x="282" y="433"/>
                    </a:lnTo>
                    <a:lnTo>
                      <a:pt x="257" y="493"/>
                    </a:lnTo>
                    <a:lnTo>
                      <a:pt x="211" y="489"/>
                    </a:lnTo>
                    <a:lnTo>
                      <a:pt x="192" y="427"/>
                    </a:lnTo>
                    <a:lnTo>
                      <a:pt x="182" y="423"/>
                    </a:lnTo>
                    <a:lnTo>
                      <a:pt x="171" y="419"/>
                    </a:lnTo>
                    <a:lnTo>
                      <a:pt x="162" y="414"/>
                    </a:lnTo>
                    <a:lnTo>
                      <a:pt x="152" y="409"/>
                    </a:lnTo>
                    <a:lnTo>
                      <a:pt x="96" y="439"/>
                    </a:lnTo>
                    <a:lnTo>
                      <a:pt x="63" y="406"/>
                    </a:lnTo>
                    <a:lnTo>
                      <a:pt x="88" y="348"/>
                    </a:lnTo>
                    <a:lnTo>
                      <a:pt x="85" y="343"/>
                    </a:lnTo>
                    <a:lnTo>
                      <a:pt x="82" y="338"/>
                    </a:lnTo>
                    <a:lnTo>
                      <a:pt x="77" y="327"/>
                    </a:lnTo>
                    <a:lnTo>
                      <a:pt x="72" y="318"/>
                    </a:lnTo>
                    <a:lnTo>
                      <a:pt x="68" y="308"/>
                    </a:lnTo>
                    <a:lnTo>
                      <a:pt x="5" y="291"/>
                    </a:lnTo>
                    <a:lnTo>
                      <a:pt x="0" y="245"/>
                    </a:lnTo>
                    <a:lnTo>
                      <a:pt x="59" y="219"/>
                    </a:lnTo>
                    <a:lnTo>
                      <a:pt x="60" y="208"/>
                    </a:lnTo>
                    <a:lnTo>
                      <a:pt x="63" y="197"/>
                    </a:lnTo>
                    <a:lnTo>
                      <a:pt x="64" y="191"/>
                    </a:lnTo>
                    <a:lnTo>
                      <a:pt x="66" y="186"/>
                    </a:lnTo>
                    <a:lnTo>
                      <a:pt x="69" y="176"/>
                    </a:lnTo>
                    <a:lnTo>
                      <a:pt x="32" y="124"/>
                    </a:lnTo>
                    <a:lnTo>
                      <a:pt x="58" y="85"/>
                    </a:lnTo>
                    <a:lnTo>
                      <a:pt x="118" y="102"/>
                    </a:lnTo>
                    <a:lnTo>
                      <a:pt x="127" y="95"/>
                    </a:lnTo>
                    <a:lnTo>
                      <a:pt x="136" y="88"/>
                    </a:lnTo>
                    <a:lnTo>
                      <a:pt x="146" y="81"/>
                    </a:lnTo>
                    <a:lnTo>
                      <a:pt x="155" y="76"/>
                    </a:lnTo>
                    <a:lnTo>
                      <a:pt x="157" y="13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3352" name="Freeform 42"/>
              <p:cNvSpPr>
                <a:spLocks noEditPoints="1"/>
              </p:cNvSpPr>
              <p:nvPr/>
            </p:nvSpPr>
            <p:spPr bwMode="gray">
              <a:xfrm>
                <a:off x="2291" y="2065"/>
                <a:ext cx="590" cy="588"/>
              </a:xfrm>
              <a:custGeom>
                <a:avLst/>
                <a:gdLst>
                  <a:gd name="T0" fmla="*/ 2446 w 495"/>
                  <a:gd name="T1" fmla="*/ 3140 h 493"/>
                  <a:gd name="T2" fmla="*/ 2496 w 495"/>
                  <a:gd name="T3" fmla="*/ 3235 h 493"/>
                  <a:gd name="T4" fmla="*/ 2611 w 495"/>
                  <a:gd name="T5" fmla="*/ 3319 h 493"/>
                  <a:gd name="T6" fmla="*/ 2790 w 495"/>
                  <a:gd name="T7" fmla="*/ 3391 h 493"/>
                  <a:gd name="T8" fmla="*/ 2868 w 495"/>
                  <a:gd name="T9" fmla="*/ 3404 h 493"/>
                  <a:gd name="T10" fmla="*/ 2968 w 495"/>
                  <a:gd name="T11" fmla="*/ 3404 h 493"/>
                  <a:gd name="T12" fmla="*/ 3112 w 495"/>
                  <a:gd name="T13" fmla="*/ 3365 h 493"/>
                  <a:gd name="T14" fmla="*/ 3178 w 495"/>
                  <a:gd name="T15" fmla="*/ 3346 h 493"/>
                  <a:gd name="T16" fmla="*/ 3267 w 495"/>
                  <a:gd name="T17" fmla="*/ 3275 h 493"/>
                  <a:gd name="T18" fmla="*/ 3334 w 495"/>
                  <a:gd name="T19" fmla="*/ 3195 h 493"/>
                  <a:gd name="T20" fmla="*/ 3417 w 495"/>
                  <a:gd name="T21" fmla="*/ 3087 h 493"/>
                  <a:gd name="T22" fmla="*/ 3422 w 495"/>
                  <a:gd name="T23" fmla="*/ 2992 h 493"/>
                  <a:gd name="T24" fmla="*/ 3461 w 495"/>
                  <a:gd name="T25" fmla="*/ 2889 h 493"/>
                  <a:gd name="T26" fmla="*/ 3458 w 495"/>
                  <a:gd name="T27" fmla="*/ 2808 h 493"/>
                  <a:gd name="T28" fmla="*/ 3405 w 495"/>
                  <a:gd name="T29" fmla="*/ 2631 h 493"/>
                  <a:gd name="T30" fmla="*/ 3347 w 495"/>
                  <a:gd name="T31" fmla="*/ 2552 h 493"/>
                  <a:gd name="T32" fmla="*/ 3292 w 495"/>
                  <a:gd name="T33" fmla="*/ 2465 h 493"/>
                  <a:gd name="T34" fmla="*/ 3211 w 495"/>
                  <a:gd name="T35" fmla="*/ 2419 h 493"/>
                  <a:gd name="T36" fmla="*/ 3050 w 495"/>
                  <a:gd name="T37" fmla="*/ 2332 h 493"/>
                  <a:gd name="T38" fmla="*/ 2956 w 495"/>
                  <a:gd name="T39" fmla="*/ 2319 h 493"/>
                  <a:gd name="T40" fmla="*/ 2857 w 495"/>
                  <a:gd name="T41" fmla="*/ 2319 h 493"/>
                  <a:gd name="T42" fmla="*/ 2666 w 495"/>
                  <a:gd name="T43" fmla="*/ 2379 h 493"/>
                  <a:gd name="T44" fmla="*/ 2597 w 495"/>
                  <a:gd name="T45" fmla="*/ 2422 h 493"/>
                  <a:gd name="T46" fmla="*/ 2511 w 495"/>
                  <a:gd name="T47" fmla="*/ 2490 h 493"/>
                  <a:gd name="T48" fmla="*/ 2409 w 495"/>
                  <a:gd name="T49" fmla="*/ 2633 h 493"/>
                  <a:gd name="T50" fmla="*/ 2381 w 495"/>
                  <a:gd name="T51" fmla="*/ 2781 h 493"/>
                  <a:gd name="T52" fmla="*/ 2362 w 495"/>
                  <a:gd name="T53" fmla="*/ 2871 h 493"/>
                  <a:gd name="T54" fmla="*/ 2397 w 495"/>
                  <a:gd name="T55" fmla="*/ 3018 h 493"/>
                  <a:gd name="T56" fmla="*/ 1838 w 495"/>
                  <a:gd name="T57" fmla="*/ 155 h 493"/>
                  <a:gd name="T58" fmla="*/ 2805 w 495"/>
                  <a:gd name="T59" fmla="*/ 608 h 493"/>
                  <a:gd name="T60" fmla="*/ 3069 w 495"/>
                  <a:gd name="T61" fmla="*/ 608 h 493"/>
                  <a:gd name="T62" fmla="*/ 3334 w 495"/>
                  <a:gd name="T63" fmla="*/ 637 h 493"/>
                  <a:gd name="T64" fmla="*/ 4309 w 495"/>
                  <a:gd name="T65" fmla="*/ 302 h 493"/>
                  <a:gd name="T66" fmla="*/ 4377 w 495"/>
                  <a:gd name="T67" fmla="*/ 1146 h 493"/>
                  <a:gd name="T68" fmla="*/ 4515 w 495"/>
                  <a:gd name="T69" fmla="*/ 1289 h 493"/>
                  <a:gd name="T70" fmla="*/ 4641 w 495"/>
                  <a:gd name="T71" fmla="*/ 1446 h 493"/>
                  <a:gd name="T72" fmla="*/ 5646 w 495"/>
                  <a:gd name="T73" fmla="*/ 1851 h 493"/>
                  <a:gd name="T74" fmla="*/ 5129 w 495"/>
                  <a:gd name="T75" fmla="*/ 2509 h 493"/>
                  <a:gd name="T76" fmla="*/ 5153 w 495"/>
                  <a:gd name="T77" fmla="*/ 2761 h 493"/>
                  <a:gd name="T78" fmla="*/ 5787 w 495"/>
                  <a:gd name="T79" fmla="*/ 3346 h 493"/>
                  <a:gd name="T80" fmla="*/ 4913 w 495"/>
                  <a:gd name="T81" fmla="*/ 3906 h 493"/>
                  <a:gd name="T82" fmla="*/ 4766 w 495"/>
                  <a:gd name="T83" fmla="*/ 4139 h 493"/>
                  <a:gd name="T84" fmla="*/ 4641 w 495"/>
                  <a:gd name="T85" fmla="*/ 4297 h 493"/>
                  <a:gd name="T86" fmla="*/ 4802 w 495"/>
                  <a:gd name="T87" fmla="*/ 5074 h 493"/>
                  <a:gd name="T88" fmla="*/ 3775 w 495"/>
                  <a:gd name="T89" fmla="*/ 4965 h 493"/>
                  <a:gd name="T90" fmla="*/ 3523 w 495"/>
                  <a:gd name="T91" fmla="*/ 5039 h 493"/>
                  <a:gd name="T92" fmla="*/ 3292 w 495"/>
                  <a:gd name="T93" fmla="*/ 5096 h 493"/>
                  <a:gd name="T94" fmla="*/ 2453 w 495"/>
                  <a:gd name="T95" fmla="*/ 5761 h 493"/>
                  <a:gd name="T96" fmla="*/ 2132 w 495"/>
                  <a:gd name="T97" fmla="*/ 4989 h 493"/>
                  <a:gd name="T98" fmla="*/ 1894 w 495"/>
                  <a:gd name="T99" fmla="*/ 4871 h 493"/>
                  <a:gd name="T100" fmla="*/ 1118 w 495"/>
                  <a:gd name="T101" fmla="*/ 5180 h 493"/>
                  <a:gd name="T102" fmla="*/ 1031 w 495"/>
                  <a:gd name="T103" fmla="*/ 4104 h 493"/>
                  <a:gd name="T104" fmla="*/ 961 w 495"/>
                  <a:gd name="T105" fmla="*/ 3991 h 493"/>
                  <a:gd name="T106" fmla="*/ 852 w 495"/>
                  <a:gd name="T107" fmla="*/ 3745 h 493"/>
                  <a:gd name="T108" fmla="*/ 60 w 495"/>
                  <a:gd name="T109" fmla="*/ 3424 h 493"/>
                  <a:gd name="T110" fmla="*/ 685 w 495"/>
                  <a:gd name="T111" fmla="*/ 2576 h 493"/>
                  <a:gd name="T112" fmla="*/ 728 w 495"/>
                  <a:gd name="T113" fmla="*/ 2319 h 493"/>
                  <a:gd name="T114" fmla="*/ 775 w 495"/>
                  <a:gd name="T115" fmla="*/ 2195 h 493"/>
                  <a:gd name="T116" fmla="*/ 371 w 495"/>
                  <a:gd name="T117" fmla="*/ 1468 h 493"/>
                  <a:gd name="T118" fmla="*/ 1383 w 495"/>
                  <a:gd name="T119" fmla="*/ 1212 h 493"/>
                  <a:gd name="T120" fmla="*/ 1589 w 495"/>
                  <a:gd name="T121" fmla="*/ 1036 h 493"/>
                  <a:gd name="T122" fmla="*/ 1812 w 495"/>
                  <a:gd name="T123" fmla="*/ 906 h 49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95"/>
                  <a:gd name="T187" fmla="*/ 0 h 493"/>
                  <a:gd name="T188" fmla="*/ 495 w 495"/>
                  <a:gd name="T189" fmla="*/ 493 h 49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95" h="493">
                    <a:moveTo>
                      <a:pt x="208" y="264"/>
                    </a:moveTo>
                    <a:lnTo>
                      <a:pt x="210" y="267"/>
                    </a:lnTo>
                    <a:lnTo>
                      <a:pt x="212" y="270"/>
                    </a:lnTo>
                    <a:lnTo>
                      <a:pt x="214" y="274"/>
                    </a:lnTo>
                    <a:lnTo>
                      <a:pt x="217" y="277"/>
                    </a:lnTo>
                    <a:lnTo>
                      <a:pt x="223" y="282"/>
                    </a:lnTo>
                    <a:lnTo>
                      <a:pt x="230" y="286"/>
                    </a:lnTo>
                    <a:lnTo>
                      <a:pt x="238" y="288"/>
                    </a:lnTo>
                    <a:lnTo>
                      <a:pt x="242" y="289"/>
                    </a:lnTo>
                    <a:lnTo>
                      <a:pt x="246" y="289"/>
                    </a:lnTo>
                    <a:lnTo>
                      <a:pt x="250" y="290"/>
                    </a:lnTo>
                    <a:lnTo>
                      <a:pt x="254" y="289"/>
                    </a:lnTo>
                    <a:lnTo>
                      <a:pt x="262" y="288"/>
                    </a:lnTo>
                    <a:lnTo>
                      <a:pt x="266" y="286"/>
                    </a:lnTo>
                    <a:lnTo>
                      <a:pt x="270" y="285"/>
                    </a:lnTo>
                    <a:lnTo>
                      <a:pt x="273" y="283"/>
                    </a:lnTo>
                    <a:lnTo>
                      <a:pt x="277" y="281"/>
                    </a:lnTo>
                    <a:lnTo>
                      <a:pt x="280" y="278"/>
                    </a:lnTo>
                    <a:lnTo>
                      <a:pt x="283" y="275"/>
                    </a:lnTo>
                    <a:lnTo>
                      <a:pt x="285" y="272"/>
                    </a:lnTo>
                    <a:lnTo>
                      <a:pt x="288" y="269"/>
                    </a:lnTo>
                    <a:lnTo>
                      <a:pt x="292" y="262"/>
                    </a:lnTo>
                    <a:lnTo>
                      <a:pt x="293" y="258"/>
                    </a:lnTo>
                    <a:lnTo>
                      <a:pt x="294" y="254"/>
                    </a:lnTo>
                    <a:lnTo>
                      <a:pt x="295" y="250"/>
                    </a:lnTo>
                    <a:lnTo>
                      <a:pt x="296" y="246"/>
                    </a:lnTo>
                    <a:lnTo>
                      <a:pt x="296" y="242"/>
                    </a:lnTo>
                    <a:lnTo>
                      <a:pt x="295" y="238"/>
                    </a:lnTo>
                    <a:lnTo>
                      <a:pt x="294" y="230"/>
                    </a:lnTo>
                    <a:lnTo>
                      <a:pt x="291" y="223"/>
                    </a:lnTo>
                    <a:lnTo>
                      <a:pt x="289" y="219"/>
                    </a:lnTo>
                    <a:lnTo>
                      <a:pt x="287" y="216"/>
                    </a:lnTo>
                    <a:lnTo>
                      <a:pt x="284" y="213"/>
                    </a:lnTo>
                    <a:lnTo>
                      <a:pt x="282" y="210"/>
                    </a:lnTo>
                    <a:lnTo>
                      <a:pt x="279" y="207"/>
                    </a:lnTo>
                    <a:lnTo>
                      <a:pt x="275" y="205"/>
                    </a:lnTo>
                    <a:lnTo>
                      <a:pt x="268" y="201"/>
                    </a:lnTo>
                    <a:lnTo>
                      <a:pt x="261" y="198"/>
                    </a:lnTo>
                    <a:lnTo>
                      <a:pt x="257" y="197"/>
                    </a:lnTo>
                    <a:lnTo>
                      <a:pt x="253" y="197"/>
                    </a:lnTo>
                    <a:lnTo>
                      <a:pt x="249" y="197"/>
                    </a:lnTo>
                    <a:lnTo>
                      <a:pt x="244" y="197"/>
                    </a:lnTo>
                    <a:lnTo>
                      <a:pt x="237" y="199"/>
                    </a:lnTo>
                    <a:lnTo>
                      <a:pt x="229" y="202"/>
                    </a:lnTo>
                    <a:lnTo>
                      <a:pt x="225" y="203"/>
                    </a:lnTo>
                    <a:lnTo>
                      <a:pt x="222" y="206"/>
                    </a:lnTo>
                    <a:lnTo>
                      <a:pt x="219" y="208"/>
                    </a:lnTo>
                    <a:lnTo>
                      <a:pt x="216" y="211"/>
                    </a:lnTo>
                    <a:lnTo>
                      <a:pt x="211" y="217"/>
                    </a:lnTo>
                    <a:lnTo>
                      <a:pt x="207" y="224"/>
                    </a:lnTo>
                    <a:lnTo>
                      <a:pt x="204" y="232"/>
                    </a:lnTo>
                    <a:lnTo>
                      <a:pt x="204" y="236"/>
                    </a:lnTo>
                    <a:lnTo>
                      <a:pt x="203" y="240"/>
                    </a:lnTo>
                    <a:lnTo>
                      <a:pt x="203" y="244"/>
                    </a:lnTo>
                    <a:lnTo>
                      <a:pt x="203" y="248"/>
                    </a:lnTo>
                    <a:lnTo>
                      <a:pt x="205" y="256"/>
                    </a:lnTo>
                    <a:lnTo>
                      <a:pt x="208" y="264"/>
                    </a:lnTo>
                    <a:close/>
                    <a:moveTo>
                      <a:pt x="157" y="13"/>
                    </a:moveTo>
                    <a:lnTo>
                      <a:pt x="202" y="0"/>
                    </a:lnTo>
                    <a:lnTo>
                      <a:pt x="240" y="51"/>
                    </a:lnTo>
                    <a:lnTo>
                      <a:pt x="251" y="51"/>
                    </a:lnTo>
                    <a:lnTo>
                      <a:pt x="263" y="51"/>
                    </a:lnTo>
                    <a:lnTo>
                      <a:pt x="274" y="53"/>
                    </a:lnTo>
                    <a:lnTo>
                      <a:pt x="285" y="54"/>
                    </a:lnTo>
                    <a:lnTo>
                      <a:pt x="327" y="7"/>
                    </a:lnTo>
                    <a:lnTo>
                      <a:pt x="369" y="26"/>
                    </a:lnTo>
                    <a:lnTo>
                      <a:pt x="366" y="90"/>
                    </a:lnTo>
                    <a:lnTo>
                      <a:pt x="375" y="97"/>
                    </a:lnTo>
                    <a:lnTo>
                      <a:pt x="383" y="105"/>
                    </a:lnTo>
                    <a:lnTo>
                      <a:pt x="387" y="109"/>
                    </a:lnTo>
                    <a:lnTo>
                      <a:pt x="391" y="113"/>
                    </a:lnTo>
                    <a:lnTo>
                      <a:pt x="398" y="122"/>
                    </a:lnTo>
                    <a:lnTo>
                      <a:pt x="463" y="116"/>
                    </a:lnTo>
                    <a:lnTo>
                      <a:pt x="483" y="158"/>
                    </a:lnTo>
                    <a:lnTo>
                      <a:pt x="437" y="202"/>
                    </a:lnTo>
                    <a:lnTo>
                      <a:pt x="439" y="213"/>
                    </a:lnTo>
                    <a:lnTo>
                      <a:pt x="440" y="223"/>
                    </a:lnTo>
                    <a:lnTo>
                      <a:pt x="441" y="234"/>
                    </a:lnTo>
                    <a:lnTo>
                      <a:pt x="441" y="246"/>
                    </a:lnTo>
                    <a:lnTo>
                      <a:pt x="495" y="283"/>
                    </a:lnTo>
                    <a:lnTo>
                      <a:pt x="484" y="328"/>
                    </a:lnTo>
                    <a:lnTo>
                      <a:pt x="420" y="332"/>
                    </a:lnTo>
                    <a:lnTo>
                      <a:pt x="414" y="342"/>
                    </a:lnTo>
                    <a:lnTo>
                      <a:pt x="409" y="351"/>
                    </a:lnTo>
                    <a:lnTo>
                      <a:pt x="402" y="360"/>
                    </a:lnTo>
                    <a:lnTo>
                      <a:pt x="398" y="365"/>
                    </a:lnTo>
                    <a:lnTo>
                      <a:pt x="394" y="369"/>
                    </a:lnTo>
                    <a:lnTo>
                      <a:pt x="411" y="430"/>
                    </a:lnTo>
                    <a:lnTo>
                      <a:pt x="373" y="457"/>
                    </a:lnTo>
                    <a:lnTo>
                      <a:pt x="323" y="421"/>
                    </a:lnTo>
                    <a:lnTo>
                      <a:pt x="313" y="425"/>
                    </a:lnTo>
                    <a:lnTo>
                      <a:pt x="302" y="428"/>
                    </a:lnTo>
                    <a:lnTo>
                      <a:pt x="292" y="431"/>
                    </a:lnTo>
                    <a:lnTo>
                      <a:pt x="282" y="433"/>
                    </a:lnTo>
                    <a:lnTo>
                      <a:pt x="257" y="493"/>
                    </a:lnTo>
                    <a:lnTo>
                      <a:pt x="211" y="489"/>
                    </a:lnTo>
                    <a:lnTo>
                      <a:pt x="192" y="427"/>
                    </a:lnTo>
                    <a:lnTo>
                      <a:pt x="182" y="423"/>
                    </a:lnTo>
                    <a:lnTo>
                      <a:pt x="171" y="419"/>
                    </a:lnTo>
                    <a:lnTo>
                      <a:pt x="162" y="414"/>
                    </a:lnTo>
                    <a:lnTo>
                      <a:pt x="152" y="409"/>
                    </a:lnTo>
                    <a:lnTo>
                      <a:pt x="96" y="439"/>
                    </a:lnTo>
                    <a:lnTo>
                      <a:pt x="63" y="406"/>
                    </a:lnTo>
                    <a:lnTo>
                      <a:pt x="88" y="348"/>
                    </a:lnTo>
                    <a:lnTo>
                      <a:pt x="85" y="343"/>
                    </a:lnTo>
                    <a:lnTo>
                      <a:pt x="82" y="338"/>
                    </a:lnTo>
                    <a:lnTo>
                      <a:pt x="77" y="327"/>
                    </a:lnTo>
                    <a:lnTo>
                      <a:pt x="72" y="318"/>
                    </a:lnTo>
                    <a:lnTo>
                      <a:pt x="68" y="308"/>
                    </a:lnTo>
                    <a:lnTo>
                      <a:pt x="5" y="291"/>
                    </a:lnTo>
                    <a:lnTo>
                      <a:pt x="0" y="245"/>
                    </a:lnTo>
                    <a:lnTo>
                      <a:pt x="59" y="219"/>
                    </a:lnTo>
                    <a:lnTo>
                      <a:pt x="60" y="208"/>
                    </a:lnTo>
                    <a:lnTo>
                      <a:pt x="63" y="197"/>
                    </a:lnTo>
                    <a:lnTo>
                      <a:pt x="64" y="191"/>
                    </a:lnTo>
                    <a:lnTo>
                      <a:pt x="66" y="186"/>
                    </a:lnTo>
                    <a:lnTo>
                      <a:pt x="69" y="176"/>
                    </a:lnTo>
                    <a:lnTo>
                      <a:pt x="32" y="124"/>
                    </a:lnTo>
                    <a:lnTo>
                      <a:pt x="58" y="85"/>
                    </a:lnTo>
                    <a:lnTo>
                      <a:pt x="118" y="102"/>
                    </a:lnTo>
                    <a:lnTo>
                      <a:pt x="127" y="95"/>
                    </a:lnTo>
                    <a:lnTo>
                      <a:pt x="136" y="88"/>
                    </a:lnTo>
                    <a:lnTo>
                      <a:pt x="146" y="81"/>
                    </a:lnTo>
                    <a:lnTo>
                      <a:pt x="155" y="76"/>
                    </a:lnTo>
                    <a:lnTo>
                      <a:pt x="157" y="13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72000" tIns="72000" rIns="72000" bIns="72000" anchor="ctr"/>
              <a:lstStyle/>
              <a:p>
                <a:endParaRPr lang="de-DE"/>
              </a:p>
            </p:txBody>
          </p:sp>
          <p:sp>
            <p:nvSpPr>
              <p:cNvPr id="13353" name="Freeform 43"/>
              <p:cNvSpPr>
                <a:spLocks noEditPoints="1"/>
              </p:cNvSpPr>
              <p:nvPr/>
            </p:nvSpPr>
            <p:spPr bwMode="gray">
              <a:xfrm>
                <a:off x="2859" y="2210"/>
                <a:ext cx="590" cy="588"/>
              </a:xfrm>
              <a:custGeom>
                <a:avLst/>
                <a:gdLst>
                  <a:gd name="T0" fmla="*/ 2446 w 495"/>
                  <a:gd name="T1" fmla="*/ 3140 h 493"/>
                  <a:gd name="T2" fmla="*/ 2496 w 495"/>
                  <a:gd name="T3" fmla="*/ 3235 h 493"/>
                  <a:gd name="T4" fmla="*/ 2611 w 495"/>
                  <a:gd name="T5" fmla="*/ 3319 h 493"/>
                  <a:gd name="T6" fmla="*/ 2790 w 495"/>
                  <a:gd name="T7" fmla="*/ 3391 h 493"/>
                  <a:gd name="T8" fmla="*/ 2868 w 495"/>
                  <a:gd name="T9" fmla="*/ 3404 h 493"/>
                  <a:gd name="T10" fmla="*/ 2968 w 495"/>
                  <a:gd name="T11" fmla="*/ 3404 h 493"/>
                  <a:gd name="T12" fmla="*/ 3112 w 495"/>
                  <a:gd name="T13" fmla="*/ 3365 h 493"/>
                  <a:gd name="T14" fmla="*/ 3178 w 495"/>
                  <a:gd name="T15" fmla="*/ 3346 h 493"/>
                  <a:gd name="T16" fmla="*/ 3267 w 495"/>
                  <a:gd name="T17" fmla="*/ 3275 h 493"/>
                  <a:gd name="T18" fmla="*/ 3334 w 495"/>
                  <a:gd name="T19" fmla="*/ 3195 h 493"/>
                  <a:gd name="T20" fmla="*/ 3417 w 495"/>
                  <a:gd name="T21" fmla="*/ 3087 h 493"/>
                  <a:gd name="T22" fmla="*/ 3422 w 495"/>
                  <a:gd name="T23" fmla="*/ 2992 h 493"/>
                  <a:gd name="T24" fmla="*/ 3461 w 495"/>
                  <a:gd name="T25" fmla="*/ 2889 h 493"/>
                  <a:gd name="T26" fmla="*/ 3458 w 495"/>
                  <a:gd name="T27" fmla="*/ 2808 h 493"/>
                  <a:gd name="T28" fmla="*/ 3405 w 495"/>
                  <a:gd name="T29" fmla="*/ 2631 h 493"/>
                  <a:gd name="T30" fmla="*/ 3347 w 495"/>
                  <a:gd name="T31" fmla="*/ 2552 h 493"/>
                  <a:gd name="T32" fmla="*/ 3292 w 495"/>
                  <a:gd name="T33" fmla="*/ 2465 h 493"/>
                  <a:gd name="T34" fmla="*/ 3211 w 495"/>
                  <a:gd name="T35" fmla="*/ 2419 h 493"/>
                  <a:gd name="T36" fmla="*/ 3050 w 495"/>
                  <a:gd name="T37" fmla="*/ 2332 h 493"/>
                  <a:gd name="T38" fmla="*/ 2956 w 495"/>
                  <a:gd name="T39" fmla="*/ 2319 h 493"/>
                  <a:gd name="T40" fmla="*/ 2857 w 495"/>
                  <a:gd name="T41" fmla="*/ 2319 h 493"/>
                  <a:gd name="T42" fmla="*/ 2666 w 495"/>
                  <a:gd name="T43" fmla="*/ 2379 h 493"/>
                  <a:gd name="T44" fmla="*/ 2597 w 495"/>
                  <a:gd name="T45" fmla="*/ 2422 h 493"/>
                  <a:gd name="T46" fmla="*/ 2511 w 495"/>
                  <a:gd name="T47" fmla="*/ 2490 h 493"/>
                  <a:gd name="T48" fmla="*/ 2409 w 495"/>
                  <a:gd name="T49" fmla="*/ 2633 h 493"/>
                  <a:gd name="T50" fmla="*/ 2381 w 495"/>
                  <a:gd name="T51" fmla="*/ 2781 h 493"/>
                  <a:gd name="T52" fmla="*/ 2362 w 495"/>
                  <a:gd name="T53" fmla="*/ 2871 h 493"/>
                  <a:gd name="T54" fmla="*/ 2397 w 495"/>
                  <a:gd name="T55" fmla="*/ 3018 h 493"/>
                  <a:gd name="T56" fmla="*/ 1838 w 495"/>
                  <a:gd name="T57" fmla="*/ 155 h 493"/>
                  <a:gd name="T58" fmla="*/ 2805 w 495"/>
                  <a:gd name="T59" fmla="*/ 608 h 493"/>
                  <a:gd name="T60" fmla="*/ 3069 w 495"/>
                  <a:gd name="T61" fmla="*/ 608 h 493"/>
                  <a:gd name="T62" fmla="*/ 3334 w 495"/>
                  <a:gd name="T63" fmla="*/ 637 h 493"/>
                  <a:gd name="T64" fmla="*/ 4309 w 495"/>
                  <a:gd name="T65" fmla="*/ 302 h 493"/>
                  <a:gd name="T66" fmla="*/ 4377 w 495"/>
                  <a:gd name="T67" fmla="*/ 1146 h 493"/>
                  <a:gd name="T68" fmla="*/ 4515 w 495"/>
                  <a:gd name="T69" fmla="*/ 1289 h 493"/>
                  <a:gd name="T70" fmla="*/ 4641 w 495"/>
                  <a:gd name="T71" fmla="*/ 1446 h 493"/>
                  <a:gd name="T72" fmla="*/ 5646 w 495"/>
                  <a:gd name="T73" fmla="*/ 1851 h 493"/>
                  <a:gd name="T74" fmla="*/ 5129 w 495"/>
                  <a:gd name="T75" fmla="*/ 2509 h 493"/>
                  <a:gd name="T76" fmla="*/ 5153 w 495"/>
                  <a:gd name="T77" fmla="*/ 2761 h 493"/>
                  <a:gd name="T78" fmla="*/ 5787 w 495"/>
                  <a:gd name="T79" fmla="*/ 3346 h 493"/>
                  <a:gd name="T80" fmla="*/ 4913 w 495"/>
                  <a:gd name="T81" fmla="*/ 3906 h 493"/>
                  <a:gd name="T82" fmla="*/ 4766 w 495"/>
                  <a:gd name="T83" fmla="*/ 4139 h 493"/>
                  <a:gd name="T84" fmla="*/ 4641 w 495"/>
                  <a:gd name="T85" fmla="*/ 4297 h 493"/>
                  <a:gd name="T86" fmla="*/ 4802 w 495"/>
                  <a:gd name="T87" fmla="*/ 5074 h 493"/>
                  <a:gd name="T88" fmla="*/ 3775 w 495"/>
                  <a:gd name="T89" fmla="*/ 4965 h 493"/>
                  <a:gd name="T90" fmla="*/ 3523 w 495"/>
                  <a:gd name="T91" fmla="*/ 5039 h 493"/>
                  <a:gd name="T92" fmla="*/ 3292 w 495"/>
                  <a:gd name="T93" fmla="*/ 5096 h 493"/>
                  <a:gd name="T94" fmla="*/ 2453 w 495"/>
                  <a:gd name="T95" fmla="*/ 5761 h 493"/>
                  <a:gd name="T96" fmla="*/ 2132 w 495"/>
                  <a:gd name="T97" fmla="*/ 4989 h 493"/>
                  <a:gd name="T98" fmla="*/ 1894 w 495"/>
                  <a:gd name="T99" fmla="*/ 4871 h 493"/>
                  <a:gd name="T100" fmla="*/ 1118 w 495"/>
                  <a:gd name="T101" fmla="*/ 5180 h 493"/>
                  <a:gd name="T102" fmla="*/ 1031 w 495"/>
                  <a:gd name="T103" fmla="*/ 4104 h 493"/>
                  <a:gd name="T104" fmla="*/ 961 w 495"/>
                  <a:gd name="T105" fmla="*/ 3991 h 493"/>
                  <a:gd name="T106" fmla="*/ 852 w 495"/>
                  <a:gd name="T107" fmla="*/ 3745 h 493"/>
                  <a:gd name="T108" fmla="*/ 60 w 495"/>
                  <a:gd name="T109" fmla="*/ 3424 h 493"/>
                  <a:gd name="T110" fmla="*/ 685 w 495"/>
                  <a:gd name="T111" fmla="*/ 2576 h 493"/>
                  <a:gd name="T112" fmla="*/ 728 w 495"/>
                  <a:gd name="T113" fmla="*/ 2319 h 493"/>
                  <a:gd name="T114" fmla="*/ 775 w 495"/>
                  <a:gd name="T115" fmla="*/ 2195 h 493"/>
                  <a:gd name="T116" fmla="*/ 371 w 495"/>
                  <a:gd name="T117" fmla="*/ 1468 h 493"/>
                  <a:gd name="T118" fmla="*/ 1383 w 495"/>
                  <a:gd name="T119" fmla="*/ 1212 h 493"/>
                  <a:gd name="T120" fmla="*/ 1589 w 495"/>
                  <a:gd name="T121" fmla="*/ 1036 h 493"/>
                  <a:gd name="T122" fmla="*/ 1812 w 495"/>
                  <a:gd name="T123" fmla="*/ 906 h 49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95"/>
                  <a:gd name="T187" fmla="*/ 0 h 493"/>
                  <a:gd name="T188" fmla="*/ 495 w 495"/>
                  <a:gd name="T189" fmla="*/ 493 h 49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95" h="493">
                    <a:moveTo>
                      <a:pt x="208" y="264"/>
                    </a:moveTo>
                    <a:lnTo>
                      <a:pt x="210" y="267"/>
                    </a:lnTo>
                    <a:lnTo>
                      <a:pt x="212" y="270"/>
                    </a:lnTo>
                    <a:lnTo>
                      <a:pt x="214" y="274"/>
                    </a:lnTo>
                    <a:lnTo>
                      <a:pt x="217" y="277"/>
                    </a:lnTo>
                    <a:lnTo>
                      <a:pt x="223" y="282"/>
                    </a:lnTo>
                    <a:lnTo>
                      <a:pt x="230" y="286"/>
                    </a:lnTo>
                    <a:lnTo>
                      <a:pt x="238" y="288"/>
                    </a:lnTo>
                    <a:lnTo>
                      <a:pt x="242" y="289"/>
                    </a:lnTo>
                    <a:lnTo>
                      <a:pt x="246" y="289"/>
                    </a:lnTo>
                    <a:lnTo>
                      <a:pt x="250" y="290"/>
                    </a:lnTo>
                    <a:lnTo>
                      <a:pt x="254" y="289"/>
                    </a:lnTo>
                    <a:lnTo>
                      <a:pt x="262" y="288"/>
                    </a:lnTo>
                    <a:lnTo>
                      <a:pt x="266" y="286"/>
                    </a:lnTo>
                    <a:lnTo>
                      <a:pt x="270" y="285"/>
                    </a:lnTo>
                    <a:lnTo>
                      <a:pt x="273" y="283"/>
                    </a:lnTo>
                    <a:lnTo>
                      <a:pt x="277" y="281"/>
                    </a:lnTo>
                    <a:lnTo>
                      <a:pt x="280" y="278"/>
                    </a:lnTo>
                    <a:lnTo>
                      <a:pt x="283" y="275"/>
                    </a:lnTo>
                    <a:lnTo>
                      <a:pt x="285" y="272"/>
                    </a:lnTo>
                    <a:lnTo>
                      <a:pt x="288" y="269"/>
                    </a:lnTo>
                    <a:lnTo>
                      <a:pt x="292" y="262"/>
                    </a:lnTo>
                    <a:lnTo>
                      <a:pt x="293" y="258"/>
                    </a:lnTo>
                    <a:lnTo>
                      <a:pt x="294" y="254"/>
                    </a:lnTo>
                    <a:lnTo>
                      <a:pt x="295" y="250"/>
                    </a:lnTo>
                    <a:lnTo>
                      <a:pt x="296" y="246"/>
                    </a:lnTo>
                    <a:lnTo>
                      <a:pt x="296" y="242"/>
                    </a:lnTo>
                    <a:lnTo>
                      <a:pt x="295" y="238"/>
                    </a:lnTo>
                    <a:lnTo>
                      <a:pt x="294" y="230"/>
                    </a:lnTo>
                    <a:lnTo>
                      <a:pt x="291" y="223"/>
                    </a:lnTo>
                    <a:lnTo>
                      <a:pt x="289" y="219"/>
                    </a:lnTo>
                    <a:lnTo>
                      <a:pt x="287" y="216"/>
                    </a:lnTo>
                    <a:lnTo>
                      <a:pt x="284" y="213"/>
                    </a:lnTo>
                    <a:lnTo>
                      <a:pt x="282" y="210"/>
                    </a:lnTo>
                    <a:lnTo>
                      <a:pt x="279" y="207"/>
                    </a:lnTo>
                    <a:lnTo>
                      <a:pt x="275" y="205"/>
                    </a:lnTo>
                    <a:lnTo>
                      <a:pt x="268" y="201"/>
                    </a:lnTo>
                    <a:lnTo>
                      <a:pt x="261" y="198"/>
                    </a:lnTo>
                    <a:lnTo>
                      <a:pt x="257" y="197"/>
                    </a:lnTo>
                    <a:lnTo>
                      <a:pt x="253" y="197"/>
                    </a:lnTo>
                    <a:lnTo>
                      <a:pt x="249" y="197"/>
                    </a:lnTo>
                    <a:lnTo>
                      <a:pt x="244" y="197"/>
                    </a:lnTo>
                    <a:lnTo>
                      <a:pt x="237" y="199"/>
                    </a:lnTo>
                    <a:lnTo>
                      <a:pt x="229" y="202"/>
                    </a:lnTo>
                    <a:lnTo>
                      <a:pt x="225" y="203"/>
                    </a:lnTo>
                    <a:lnTo>
                      <a:pt x="222" y="206"/>
                    </a:lnTo>
                    <a:lnTo>
                      <a:pt x="219" y="208"/>
                    </a:lnTo>
                    <a:lnTo>
                      <a:pt x="216" y="211"/>
                    </a:lnTo>
                    <a:lnTo>
                      <a:pt x="211" y="217"/>
                    </a:lnTo>
                    <a:lnTo>
                      <a:pt x="207" y="224"/>
                    </a:lnTo>
                    <a:lnTo>
                      <a:pt x="204" y="232"/>
                    </a:lnTo>
                    <a:lnTo>
                      <a:pt x="204" y="236"/>
                    </a:lnTo>
                    <a:lnTo>
                      <a:pt x="203" y="240"/>
                    </a:lnTo>
                    <a:lnTo>
                      <a:pt x="203" y="244"/>
                    </a:lnTo>
                    <a:lnTo>
                      <a:pt x="203" y="248"/>
                    </a:lnTo>
                    <a:lnTo>
                      <a:pt x="205" y="256"/>
                    </a:lnTo>
                    <a:lnTo>
                      <a:pt x="208" y="264"/>
                    </a:lnTo>
                    <a:close/>
                    <a:moveTo>
                      <a:pt x="157" y="13"/>
                    </a:moveTo>
                    <a:lnTo>
                      <a:pt x="202" y="0"/>
                    </a:lnTo>
                    <a:lnTo>
                      <a:pt x="240" y="51"/>
                    </a:lnTo>
                    <a:lnTo>
                      <a:pt x="251" y="51"/>
                    </a:lnTo>
                    <a:lnTo>
                      <a:pt x="263" y="51"/>
                    </a:lnTo>
                    <a:lnTo>
                      <a:pt x="274" y="53"/>
                    </a:lnTo>
                    <a:lnTo>
                      <a:pt x="285" y="54"/>
                    </a:lnTo>
                    <a:lnTo>
                      <a:pt x="327" y="7"/>
                    </a:lnTo>
                    <a:lnTo>
                      <a:pt x="369" y="26"/>
                    </a:lnTo>
                    <a:lnTo>
                      <a:pt x="366" y="90"/>
                    </a:lnTo>
                    <a:lnTo>
                      <a:pt x="375" y="97"/>
                    </a:lnTo>
                    <a:lnTo>
                      <a:pt x="383" y="105"/>
                    </a:lnTo>
                    <a:lnTo>
                      <a:pt x="387" y="109"/>
                    </a:lnTo>
                    <a:lnTo>
                      <a:pt x="391" y="113"/>
                    </a:lnTo>
                    <a:lnTo>
                      <a:pt x="398" y="122"/>
                    </a:lnTo>
                    <a:lnTo>
                      <a:pt x="463" y="116"/>
                    </a:lnTo>
                    <a:lnTo>
                      <a:pt x="483" y="158"/>
                    </a:lnTo>
                    <a:lnTo>
                      <a:pt x="437" y="202"/>
                    </a:lnTo>
                    <a:lnTo>
                      <a:pt x="439" y="213"/>
                    </a:lnTo>
                    <a:lnTo>
                      <a:pt x="440" y="223"/>
                    </a:lnTo>
                    <a:lnTo>
                      <a:pt x="441" y="234"/>
                    </a:lnTo>
                    <a:lnTo>
                      <a:pt x="441" y="246"/>
                    </a:lnTo>
                    <a:lnTo>
                      <a:pt x="495" y="283"/>
                    </a:lnTo>
                    <a:lnTo>
                      <a:pt x="484" y="328"/>
                    </a:lnTo>
                    <a:lnTo>
                      <a:pt x="420" y="332"/>
                    </a:lnTo>
                    <a:lnTo>
                      <a:pt x="414" y="342"/>
                    </a:lnTo>
                    <a:lnTo>
                      <a:pt x="409" y="351"/>
                    </a:lnTo>
                    <a:lnTo>
                      <a:pt x="402" y="360"/>
                    </a:lnTo>
                    <a:lnTo>
                      <a:pt x="398" y="365"/>
                    </a:lnTo>
                    <a:lnTo>
                      <a:pt x="394" y="369"/>
                    </a:lnTo>
                    <a:lnTo>
                      <a:pt x="411" y="430"/>
                    </a:lnTo>
                    <a:lnTo>
                      <a:pt x="373" y="457"/>
                    </a:lnTo>
                    <a:lnTo>
                      <a:pt x="323" y="421"/>
                    </a:lnTo>
                    <a:lnTo>
                      <a:pt x="313" y="425"/>
                    </a:lnTo>
                    <a:lnTo>
                      <a:pt x="302" y="428"/>
                    </a:lnTo>
                    <a:lnTo>
                      <a:pt x="292" y="431"/>
                    </a:lnTo>
                    <a:lnTo>
                      <a:pt x="282" y="433"/>
                    </a:lnTo>
                    <a:lnTo>
                      <a:pt x="257" y="493"/>
                    </a:lnTo>
                    <a:lnTo>
                      <a:pt x="211" y="489"/>
                    </a:lnTo>
                    <a:lnTo>
                      <a:pt x="192" y="427"/>
                    </a:lnTo>
                    <a:lnTo>
                      <a:pt x="182" y="423"/>
                    </a:lnTo>
                    <a:lnTo>
                      <a:pt x="171" y="419"/>
                    </a:lnTo>
                    <a:lnTo>
                      <a:pt x="162" y="414"/>
                    </a:lnTo>
                    <a:lnTo>
                      <a:pt x="152" y="409"/>
                    </a:lnTo>
                    <a:lnTo>
                      <a:pt x="96" y="439"/>
                    </a:lnTo>
                    <a:lnTo>
                      <a:pt x="63" y="406"/>
                    </a:lnTo>
                    <a:lnTo>
                      <a:pt x="88" y="348"/>
                    </a:lnTo>
                    <a:lnTo>
                      <a:pt x="85" y="343"/>
                    </a:lnTo>
                    <a:lnTo>
                      <a:pt x="82" y="338"/>
                    </a:lnTo>
                    <a:lnTo>
                      <a:pt x="77" y="327"/>
                    </a:lnTo>
                    <a:lnTo>
                      <a:pt x="72" y="318"/>
                    </a:lnTo>
                    <a:lnTo>
                      <a:pt x="68" y="308"/>
                    </a:lnTo>
                    <a:lnTo>
                      <a:pt x="5" y="291"/>
                    </a:lnTo>
                    <a:lnTo>
                      <a:pt x="0" y="245"/>
                    </a:lnTo>
                    <a:lnTo>
                      <a:pt x="59" y="219"/>
                    </a:lnTo>
                    <a:lnTo>
                      <a:pt x="60" y="208"/>
                    </a:lnTo>
                    <a:lnTo>
                      <a:pt x="63" y="197"/>
                    </a:lnTo>
                    <a:lnTo>
                      <a:pt x="64" y="191"/>
                    </a:lnTo>
                    <a:lnTo>
                      <a:pt x="66" y="186"/>
                    </a:lnTo>
                    <a:lnTo>
                      <a:pt x="69" y="176"/>
                    </a:lnTo>
                    <a:lnTo>
                      <a:pt x="32" y="124"/>
                    </a:lnTo>
                    <a:lnTo>
                      <a:pt x="58" y="85"/>
                    </a:lnTo>
                    <a:lnTo>
                      <a:pt x="118" y="102"/>
                    </a:lnTo>
                    <a:lnTo>
                      <a:pt x="127" y="95"/>
                    </a:lnTo>
                    <a:lnTo>
                      <a:pt x="136" y="88"/>
                    </a:lnTo>
                    <a:lnTo>
                      <a:pt x="146" y="81"/>
                    </a:lnTo>
                    <a:lnTo>
                      <a:pt x="155" y="76"/>
                    </a:lnTo>
                    <a:lnTo>
                      <a:pt x="157" y="13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endParaRPr lang="de-DE"/>
              </a:p>
            </p:txBody>
          </p:sp>
        </p:grpSp>
        <p:grpSp>
          <p:nvGrpSpPr>
            <p:cNvPr id="6" name="Group 39"/>
            <p:cNvGrpSpPr>
              <a:grpSpLocks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2180" y="1797"/>
              <a:ext cx="1380" cy="1354"/>
              <a:chOff x="2291" y="1661"/>
              <a:chExt cx="1158" cy="1137"/>
            </a:xfrm>
          </p:grpSpPr>
          <p:sp>
            <p:nvSpPr>
              <p:cNvPr id="29717" name="Freeform 35"/>
              <p:cNvSpPr>
                <a:spLocks noEditPoints="1"/>
              </p:cNvSpPr>
              <p:nvPr/>
            </p:nvSpPr>
            <p:spPr bwMode="gray">
              <a:xfrm>
                <a:off x="2699" y="1661"/>
                <a:ext cx="589" cy="589"/>
              </a:xfrm>
              <a:custGeom>
                <a:avLst/>
                <a:gdLst>
                  <a:gd name="T0" fmla="*/ 716 w 495"/>
                  <a:gd name="T1" fmla="*/ 915 h 493"/>
                  <a:gd name="T2" fmla="*/ 731 w 495"/>
                  <a:gd name="T3" fmla="*/ 942 h 493"/>
                  <a:gd name="T4" fmla="*/ 764 w 495"/>
                  <a:gd name="T5" fmla="*/ 967 h 493"/>
                  <a:gd name="T6" fmla="*/ 816 w 495"/>
                  <a:gd name="T7" fmla="*/ 988 h 493"/>
                  <a:gd name="T8" fmla="*/ 839 w 495"/>
                  <a:gd name="T9" fmla="*/ 991 h 493"/>
                  <a:gd name="T10" fmla="*/ 868 w 495"/>
                  <a:gd name="T11" fmla="*/ 991 h 493"/>
                  <a:gd name="T12" fmla="*/ 911 w 495"/>
                  <a:gd name="T13" fmla="*/ 980 h 493"/>
                  <a:gd name="T14" fmla="*/ 930 w 495"/>
                  <a:gd name="T15" fmla="*/ 974 h 493"/>
                  <a:gd name="T16" fmla="*/ 956 w 495"/>
                  <a:gd name="T17" fmla="*/ 954 h 493"/>
                  <a:gd name="T18" fmla="*/ 976 w 495"/>
                  <a:gd name="T19" fmla="*/ 931 h 493"/>
                  <a:gd name="T20" fmla="*/ 999 w 495"/>
                  <a:gd name="T21" fmla="*/ 899 h 493"/>
                  <a:gd name="T22" fmla="*/ 1002 w 495"/>
                  <a:gd name="T23" fmla="*/ 872 h 493"/>
                  <a:gd name="T24" fmla="*/ 1013 w 495"/>
                  <a:gd name="T25" fmla="*/ 842 h 493"/>
                  <a:gd name="T26" fmla="*/ 1012 w 495"/>
                  <a:gd name="T27" fmla="*/ 818 h 493"/>
                  <a:gd name="T28" fmla="*/ 996 w 495"/>
                  <a:gd name="T29" fmla="*/ 766 h 493"/>
                  <a:gd name="T30" fmla="*/ 980 w 495"/>
                  <a:gd name="T31" fmla="*/ 743 h 493"/>
                  <a:gd name="T32" fmla="*/ 963 w 495"/>
                  <a:gd name="T33" fmla="*/ 718 h 493"/>
                  <a:gd name="T34" fmla="*/ 940 w 495"/>
                  <a:gd name="T35" fmla="*/ 704 h 493"/>
                  <a:gd name="T36" fmla="*/ 893 w 495"/>
                  <a:gd name="T37" fmla="*/ 679 h 493"/>
                  <a:gd name="T38" fmla="*/ 865 w 495"/>
                  <a:gd name="T39" fmla="*/ 676 h 493"/>
                  <a:gd name="T40" fmla="*/ 836 w 495"/>
                  <a:gd name="T41" fmla="*/ 676 h 493"/>
                  <a:gd name="T42" fmla="*/ 780 w 495"/>
                  <a:gd name="T43" fmla="*/ 693 h 493"/>
                  <a:gd name="T44" fmla="*/ 760 w 495"/>
                  <a:gd name="T45" fmla="*/ 706 h 493"/>
                  <a:gd name="T46" fmla="*/ 735 w 495"/>
                  <a:gd name="T47" fmla="*/ 725 h 493"/>
                  <a:gd name="T48" fmla="*/ 706 w 495"/>
                  <a:gd name="T49" fmla="*/ 767 h 493"/>
                  <a:gd name="T50" fmla="*/ 697 w 495"/>
                  <a:gd name="T51" fmla="*/ 810 h 493"/>
                  <a:gd name="T52" fmla="*/ 691 w 495"/>
                  <a:gd name="T53" fmla="*/ 837 h 493"/>
                  <a:gd name="T54" fmla="*/ 701 w 495"/>
                  <a:gd name="T55" fmla="*/ 879 h 493"/>
                  <a:gd name="T56" fmla="*/ 538 w 495"/>
                  <a:gd name="T57" fmla="*/ 45 h 493"/>
                  <a:gd name="T58" fmla="*/ 820 w 495"/>
                  <a:gd name="T59" fmla="*/ 177 h 493"/>
                  <a:gd name="T60" fmla="*/ 898 w 495"/>
                  <a:gd name="T61" fmla="*/ 177 h 493"/>
                  <a:gd name="T62" fmla="*/ 976 w 495"/>
                  <a:gd name="T63" fmla="*/ 185 h 493"/>
                  <a:gd name="T64" fmla="*/ 1261 w 495"/>
                  <a:gd name="T65" fmla="*/ 88 h 493"/>
                  <a:gd name="T66" fmla="*/ 1281 w 495"/>
                  <a:gd name="T67" fmla="*/ 334 h 493"/>
                  <a:gd name="T68" fmla="*/ 1321 w 495"/>
                  <a:gd name="T69" fmla="*/ 376 h 493"/>
                  <a:gd name="T70" fmla="*/ 1358 w 495"/>
                  <a:gd name="T71" fmla="*/ 421 h 493"/>
                  <a:gd name="T72" fmla="*/ 1652 w 495"/>
                  <a:gd name="T73" fmla="*/ 539 h 493"/>
                  <a:gd name="T74" fmla="*/ 1501 w 495"/>
                  <a:gd name="T75" fmla="*/ 731 h 493"/>
                  <a:gd name="T76" fmla="*/ 1508 w 495"/>
                  <a:gd name="T77" fmla="*/ 804 h 493"/>
                  <a:gd name="T78" fmla="*/ 1693 w 495"/>
                  <a:gd name="T79" fmla="*/ 974 h 493"/>
                  <a:gd name="T80" fmla="*/ 1437 w 495"/>
                  <a:gd name="T81" fmla="*/ 1138 h 493"/>
                  <a:gd name="T82" fmla="*/ 1395 w 495"/>
                  <a:gd name="T83" fmla="*/ 1206 h 493"/>
                  <a:gd name="T84" fmla="*/ 1358 w 495"/>
                  <a:gd name="T85" fmla="*/ 1252 h 493"/>
                  <a:gd name="T86" fmla="*/ 1405 w 495"/>
                  <a:gd name="T87" fmla="*/ 1478 h 493"/>
                  <a:gd name="T88" fmla="*/ 1104 w 495"/>
                  <a:gd name="T89" fmla="*/ 1446 h 493"/>
                  <a:gd name="T90" fmla="*/ 1031 w 495"/>
                  <a:gd name="T91" fmla="*/ 1468 h 493"/>
                  <a:gd name="T92" fmla="*/ 963 w 495"/>
                  <a:gd name="T93" fmla="*/ 1485 h 493"/>
                  <a:gd name="T94" fmla="*/ 718 w 495"/>
                  <a:gd name="T95" fmla="*/ 1678 h 493"/>
                  <a:gd name="T96" fmla="*/ 623 w 495"/>
                  <a:gd name="T97" fmla="*/ 1453 h 493"/>
                  <a:gd name="T98" fmla="*/ 554 w 495"/>
                  <a:gd name="T99" fmla="*/ 1419 h 493"/>
                  <a:gd name="T100" fmla="*/ 327 w 495"/>
                  <a:gd name="T101" fmla="*/ 1508 h 493"/>
                  <a:gd name="T102" fmla="*/ 302 w 495"/>
                  <a:gd name="T103" fmla="*/ 1195 h 493"/>
                  <a:gd name="T104" fmla="*/ 281 w 495"/>
                  <a:gd name="T105" fmla="*/ 1162 h 493"/>
                  <a:gd name="T106" fmla="*/ 249 w 495"/>
                  <a:gd name="T107" fmla="*/ 1091 h 493"/>
                  <a:gd name="T108" fmla="*/ 17 w 495"/>
                  <a:gd name="T109" fmla="*/ 998 h 493"/>
                  <a:gd name="T110" fmla="*/ 200 w 495"/>
                  <a:gd name="T111" fmla="*/ 750 h 493"/>
                  <a:gd name="T112" fmla="*/ 213 w 495"/>
                  <a:gd name="T113" fmla="*/ 676 h 493"/>
                  <a:gd name="T114" fmla="*/ 226 w 495"/>
                  <a:gd name="T115" fmla="*/ 640 h 493"/>
                  <a:gd name="T116" fmla="*/ 108 w 495"/>
                  <a:gd name="T117" fmla="*/ 428 h 493"/>
                  <a:gd name="T118" fmla="*/ 404 w 495"/>
                  <a:gd name="T119" fmla="*/ 353 h 493"/>
                  <a:gd name="T120" fmla="*/ 465 w 495"/>
                  <a:gd name="T121" fmla="*/ 302 h 493"/>
                  <a:gd name="T122" fmla="*/ 530 w 495"/>
                  <a:gd name="T123" fmla="*/ 264 h 49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95"/>
                  <a:gd name="T187" fmla="*/ 0 h 493"/>
                  <a:gd name="T188" fmla="*/ 495 w 495"/>
                  <a:gd name="T189" fmla="*/ 493 h 49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95" h="493">
                    <a:moveTo>
                      <a:pt x="208" y="264"/>
                    </a:moveTo>
                    <a:lnTo>
                      <a:pt x="210" y="267"/>
                    </a:lnTo>
                    <a:lnTo>
                      <a:pt x="212" y="270"/>
                    </a:lnTo>
                    <a:lnTo>
                      <a:pt x="214" y="274"/>
                    </a:lnTo>
                    <a:lnTo>
                      <a:pt x="217" y="277"/>
                    </a:lnTo>
                    <a:lnTo>
                      <a:pt x="223" y="282"/>
                    </a:lnTo>
                    <a:lnTo>
                      <a:pt x="230" y="286"/>
                    </a:lnTo>
                    <a:lnTo>
                      <a:pt x="238" y="288"/>
                    </a:lnTo>
                    <a:lnTo>
                      <a:pt x="242" y="289"/>
                    </a:lnTo>
                    <a:lnTo>
                      <a:pt x="246" y="289"/>
                    </a:lnTo>
                    <a:lnTo>
                      <a:pt x="250" y="290"/>
                    </a:lnTo>
                    <a:lnTo>
                      <a:pt x="254" y="289"/>
                    </a:lnTo>
                    <a:lnTo>
                      <a:pt x="262" y="288"/>
                    </a:lnTo>
                    <a:lnTo>
                      <a:pt x="266" y="286"/>
                    </a:lnTo>
                    <a:lnTo>
                      <a:pt x="270" y="285"/>
                    </a:lnTo>
                    <a:lnTo>
                      <a:pt x="273" y="283"/>
                    </a:lnTo>
                    <a:lnTo>
                      <a:pt x="277" y="281"/>
                    </a:lnTo>
                    <a:lnTo>
                      <a:pt x="280" y="278"/>
                    </a:lnTo>
                    <a:lnTo>
                      <a:pt x="283" y="275"/>
                    </a:lnTo>
                    <a:lnTo>
                      <a:pt x="285" y="272"/>
                    </a:lnTo>
                    <a:lnTo>
                      <a:pt x="288" y="269"/>
                    </a:lnTo>
                    <a:lnTo>
                      <a:pt x="292" y="262"/>
                    </a:lnTo>
                    <a:lnTo>
                      <a:pt x="293" y="258"/>
                    </a:lnTo>
                    <a:lnTo>
                      <a:pt x="294" y="254"/>
                    </a:lnTo>
                    <a:lnTo>
                      <a:pt x="295" y="250"/>
                    </a:lnTo>
                    <a:lnTo>
                      <a:pt x="296" y="246"/>
                    </a:lnTo>
                    <a:lnTo>
                      <a:pt x="296" y="242"/>
                    </a:lnTo>
                    <a:lnTo>
                      <a:pt x="295" y="238"/>
                    </a:lnTo>
                    <a:lnTo>
                      <a:pt x="294" y="230"/>
                    </a:lnTo>
                    <a:lnTo>
                      <a:pt x="291" y="223"/>
                    </a:lnTo>
                    <a:lnTo>
                      <a:pt x="289" y="219"/>
                    </a:lnTo>
                    <a:lnTo>
                      <a:pt x="287" y="216"/>
                    </a:lnTo>
                    <a:lnTo>
                      <a:pt x="284" y="213"/>
                    </a:lnTo>
                    <a:lnTo>
                      <a:pt x="282" y="210"/>
                    </a:lnTo>
                    <a:lnTo>
                      <a:pt x="279" y="207"/>
                    </a:lnTo>
                    <a:lnTo>
                      <a:pt x="275" y="205"/>
                    </a:lnTo>
                    <a:lnTo>
                      <a:pt x="268" y="201"/>
                    </a:lnTo>
                    <a:lnTo>
                      <a:pt x="261" y="198"/>
                    </a:lnTo>
                    <a:lnTo>
                      <a:pt x="257" y="197"/>
                    </a:lnTo>
                    <a:lnTo>
                      <a:pt x="253" y="197"/>
                    </a:lnTo>
                    <a:lnTo>
                      <a:pt x="249" y="197"/>
                    </a:lnTo>
                    <a:lnTo>
                      <a:pt x="244" y="197"/>
                    </a:lnTo>
                    <a:lnTo>
                      <a:pt x="237" y="199"/>
                    </a:lnTo>
                    <a:lnTo>
                      <a:pt x="229" y="202"/>
                    </a:lnTo>
                    <a:lnTo>
                      <a:pt x="225" y="203"/>
                    </a:lnTo>
                    <a:lnTo>
                      <a:pt x="222" y="206"/>
                    </a:lnTo>
                    <a:lnTo>
                      <a:pt x="219" y="208"/>
                    </a:lnTo>
                    <a:lnTo>
                      <a:pt x="216" y="211"/>
                    </a:lnTo>
                    <a:lnTo>
                      <a:pt x="211" y="217"/>
                    </a:lnTo>
                    <a:lnTo>
                      <a:pt x="207" y="224"/>
                    </a:lnTo>
                    <a:lnTo>
                      <a:pt x="204" y="232"/>
                    </a:lnTo>
                    <a:lnTo>
                      <a:pt x="204" y="236"/>
                    </a:lnTo>
                    <a:lnTo>
                      <a:pt x="203" y="240"/>
                    </a:lnTo>
                    <a:lnTo>
                      <a:pt x="203" y="244"/>
                    </a:lnTo>
                    <a:lnTo>
                      <a:pt x="203" y="248"/>
                    </a:lnTo>
                    <a:lnTo>
                      <a:pt x="205" y="256"/>
                    </a:lnTo>
                    <a:lnTo>
                      <a:pt x="208" y="264"/>
                    </a:lnTo>
                    <a:close/>
                    <a:moveTo>
                      <a:pt x="157" y="13"/>
                    </a:moveTo>
                    <a:lnTo>
                      <a:pt x="202" y="0"/>
                    </a:lnTo>
                    <a:lnTo>
                      <a:pt x="240" y="51"/>
                    </a:lnTo>
                    <a:lnTo>
                      <a:pt x="251" y="51"/>
                    </a:lnTo>
                    <a:lnTo>
                      <a:pt x="263" y="51"/>
                    </a:lnTo>
                    <a:lnTo>
                      <a:pt x="274" y="53"/>
                    </a:lnTo>
                    <a:lnTo>
                      <a:pt x="285" y="54"/>
                    </a:lnTo>
                    <a:lnTo>
                      <a:pt x="327" y="7"/>
                    </a:lnTo>
                    <a:lnTo>
                      <a:pt x="369" y="26"/>
                    </a:lnTo>
                    <a:lnTo>
                      <a:pt x="366" y="90"/>
                    </a:lnTo>
                    <a:lnTo>
                      <a:pt x="375" y="97"/>
                    </a:lnTo>
                    <a:lnTo>
                      <a:pt x="383" y="105"/>
                    </a:lnTo>
                    <a:lnTo>
                      <a:pt x="387" y="109"/>
                    </a:lnTo>
                    <a:lnTo>
                      <a:pt x="391" y="113"/>
                    </a:lnTo>
                    <a:lnTo>
                      <a:pt x="398" y="122"/>
                    </a:lnTo>
                    <a:lnTo>
                      <a:pt x="463" y="116"/>
                    </a:lnTo>
                    <a:lnTo>
                      <a:pt x="483" y="158"/>
                    </a:lnTo>
                    <a:lnTo>
                      <a:pt x="437" y="202"/>
                    </a:lnTo>
                    <a:lnTo>
                      <a:pt x="439" y="213"/>
                    </a:lnTo>
                    <a:lnTo>
                      <a:pt x="440" y="223"/>
                    </a:lnTo>
                    <a:lnTo>
                      <a:pt x="441" y="234"/>
                    </a:lnTo>
                    <a:lnTo>
                      <a:pt x="441" y="246"/>
                    </a:lnTo>
                    <a:lnTo>
                      <a:pt x="495" y="283"/>
                    </a:lnTo>
                    <a:lnTo>
                      <a:pt x="484" y="328"/>
                    </a:lnTo>
                    <a:lnTo>
                      <a:pt x="420" y="332"/>
                    </a:lnTo>
                    <a:lnTo>
                      <a:pt x="414" y="342"/>
                    </a:lnTo>
                    <a:lnTo>
                      <a:pt x="409" y="351"/>
                    </a:lnTo>
                    <a:lnTo>
                      <a:pt x="402" y="360"/>
                    </a:lnTo>
                    <a:lnTo>
                      <a:pt x="398" y="365"/>
                    </a:lnTo>
                    <a:lnTo>
                      <a:pt x="394" y="369"/>
                    </a:lnTo>
                    <a:lnTo>
                      <a:pt x="411" y="430"/>
                    </a:lnTo>
                    <a:lnTo>
                      <a:pt x="373" y="457"/>
                    </a:lnTo>
                    <a:lnTo>
                      <a:pt x="323" y="421"/>
                    </a:lnTo>
                    <a:lnTo>
                      <a:pt x="313" y="425"/>
                    </a:lnTo>
                    <a:lnTo>
                      <a:pt x="302" y="428"/>
                    </a:lnTo>
                    <a:lnTo>
                      <a:pt x="292" y="431"/>
                    </a:lnTo>
                    <a:lnTo>
                      <a:pt x="282" y="433"/>
                    </a:lnTo>
                    <a:lnTo>
                      <a:pt x="257" y="493"/>
                    </a:lnTo>
                    <a:lnTo>
                      <a:pt x="211" y="489"/>
                    </a:lnTo>
                    <a:lnTo>
                      <a:pt x="192" y="427"/>
                    </a:lnTo>
                    <a:lnTo>
                      <a:pt x="182" y="423"/>
                    </a:lnTo>
                    <a:lnTo>
                      <a:pt x="171" y="419"/>
                    </a:lnTo>
                    <a:lnTo>
                      <a:pt x="162" y="414"/>
                    </a:lnTo>
                    <a:lnTo>
                      <a:pt x="152" y="409"/>
                    </a:lnTo>
                    <a:lnTo>
                      <a:pt x="96" y="439"/>
                    </a:lnTo>
                    <a:lnTo>
                      <a:pt x="63" y="406"/>
                    </a:lnTo>
                    <a:lnTo>
                      <a:pt x="88" y="348"/>
                    </a:lnTo>
                    <a:lnTo>
                      <a:pt x="85" y="343"/>
                    </a:lnTo>
                    <a:lnTo>
                      <a:pt x="82" y="338"/>
                    </a:lnTo>
                    <a:lnTo>
                      <a:pt x="77" y="327"/>
                    </a:lnTo>
                    <a:lnTo>
                      <a:pt x="72" y="318"/>
                    </a:lnTo>
                    <a:lnTo>
                      <a:pt x="68" y="308"/>
                    </a:lnTo>
                    <a:lnTo>
                      <a:pt x="5" y="291"/>
                    </a:lnTo>
                    <a:lnTo>
                      <a:pt x="0" y="245"/>
                    </a:lnTo>
                    <a:lnTo>
                      <a:pt x="59" y="219"/>
                    </a:lnTo>
                    <a:lnTo>
                      <a:pt x="60" y="208"/>
                    </a:lnTo>
                    <a:lnTo>
                      <a:pt x="63" y="197"/>
                    </a:lnTo>
                    <a:lnTo>
                      <a:pt x="64" y="191"/>
                    </a:lnTo>
                    <a:lnTo>
                      <a:pt x="66" y="186"/>
                    </a:lnTo>
                    <a:lnTo>
                      <a:pt x="69" y="176"/>
                    </a:lnTo>
                    <a:lnTo>
                      <a:pt x="32" y="124"/>
                    </a:lnTo>
                    <a:lnTo>
                      <a:pt x="58" y="85"/>
                    </a:lnTo>
                    <a:lnTo>
                      <a:pt x="118" y="102"/>
                    </a:lnTo>
                    <a:lnTo>
                      <a:pt x="127" y="95"/>
                    </a:lnTo>
                    <a:lnTo>
                      <a:pt x="136" y="88"/>
                    </a:lnTo>
                    <a:lnTo>
                      <a:pt x="146" y="81"/>
                    </a:lnTo>
                    <a:lnTo>
                      <a:pt x="155" y="76"/>
                    </a:lnTo>
                    <a:lnTo>
                      <a:pt x="157" y="13"/>
                    </a:lnTo>
                    <a:close/>
                  </a:path>
                </a:pathLst>
              </a:custGeom>
              <a:gradFill>
                <a:gsLst>
                  <a:gs pos="0">
                    <a:srgbClr val="FFCBE1"/>
                  </a:gs>
                  <a:gs pos="40000">
                    <a:schemeClr val="tx2"/>
                  </a:gs>
                  <a:gs pos="100000">
                    <a:srgbClr val="AC005A"/>
                  </a:gs>
                </a:gsLst>
                <a:lin ang="5400000" scaled="0"/>
              </a:gra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0" rIns="72000" bIns="0" anchor="ctr"/>
              <a:lstStyle/>
              <a:p>
                <a:pPr>
                  <a:lnSpc>
                    <a:spcPct val="90000"/>
                  </a:lnSpc>
                  <a:defRPr/>
                </a:pPr>
                <a:endParaRPr lang="de-DE" sz="1600" dirty="0">
                  <a:solidFill>
                    <a:schemeClr val="bg1"/>
                  </a:solidFill>
                  <a:latin typeface="Tele-GroteskFet" pitchFamily="2" charset="0"/>
                </a:endParaRPr>
              </a:p>
            </p:txBody>
          </p:sp>
          <p:sp>
            <p:nvSpPr>
              <p:cNvPr id="29718" name="Freeform 36"/>
              <p:cNvSpPr>
                <a:spLocks noEditPoints="1"/>
              </p:cNvSpPr>
              <p:nvPr/>
            </p:nvSpPr>
            <p:spPr bwMode="gray">
              <a:xfrm>
                <a:off x="2291" y="2066"/>
                <a:ext cx="589" cy="586"/>
              </a:xfrm>
              <a:custGeom>
                <a:avLst/>
                <a:gdLst>
                  <a:gd name="T0" fmla="*/ 716 w 495"/>
                  <a:gd name="T1" fmla="*/ 915 h 493"/>
                  <a:gd name="T2" fmla="*/ 731 w 495"/>
                  <a:gd name="T3" fmla="*/ 942 h 493"/>
                  <a:gd name="T4" fmla="*/ 764 w 495"/>
                  <a:gd name="T5" fmla="*/ 967 h 493"/>
                  <a:gd name="T6" fmla="*/ 816 w 495"/>
                  <a:gd name="T7" fmla="*/ 988 h 493"/>
                  <a:gd name="T8" fmla="*/ 839 w 495"/>
                  <a:gd name="T9" fmla="*/ 991 h 493"/>
                  <a:gd name="T10" fmla="*/ 868 w 495"/>
                  <a:gd name="T11" fmla="*/ 991 h 493"/>
                  <a:gd name="T12" fmla="*/ 911 w 495"/>
                  <a:gd name="T13" fmla="*/ 980 h 493"/>
                  <a:gd name="T14" fmla="*/ 930 w 495"/>
                  <a:gd name="T15" fmla="*/ 974 h 493"/>
                  <a:gd name="T16" fmla="*/ 956 w 495"/>
                  <a:gd name="T17" fmla="*/ 954 h 493"/>
                  <a:gd name="T18" fmla="*/ 976 w 495"/>
                  <a:gd name="T19" fmla="*/ 931 h 493"/>
                  <a:gd name="T20" fmla="*/ 999 w 495"/>
                  <a:gd name="T21" fmla="*/ 899 h 493"/>
                  <a:gd name="T22" fmla="*/ 1002 w 495"/>
                  <a:gd name="T23" fmla="*/ 872 h 493"/>
                  <a:gd name="T24" fmla="*/ 1013 w 495"/>
                  <a:gd name="T25" fmla="*/ 842 h 493"/>
                  <a:gd name="T26" fmla="*/ 1012 w 495"/>
                  <a:gd name="T27" fmla="*/ 818 h 493"/>
                  <a:gd name="T28" fmla="*/ 996 w 495"/>
                  <a:gd name="T29" fmla="*/ 766 h 493"/>
                  <a:gd name="T30" fmla="*/ 980 w 495"/>
                  <a:gd name="T31" fmla="*/ 743 h 493"/>
                  <a:gd name="T32" fmla="*/ 963 w 495"/>
                  <a:gd name="T33" fmla="*/ 718 h 493"/>
                  <a:gd name="T34" fmla="*/ 940 w 495"/>
                  <a:gd name="T35" fmla="*/ 704 h 493"/>
                  <a:gd name="T36" fmla="*/ 893 w 495"/>
                  <a:gd name="T37" fmla="*/ 679 h 493"/>
                  <a:gd name="T38" fmla="*/ 865 w 495"/>
                  <a:gd name="T39" fmla="*/ 676 h 493"/>
                  <a:gd name="T40" fmla="*/ 836 w 495"/>
                  <a:gd name="T41" fmla="*/ 676 h 493"/>
                  <a:gd name="T42" fmla="*/ 780 w 495"/>
                  <a:gd name="T43" fmla="*/ 693 h 493"/>
                  <a:gd name="T44" fmla="*/ 760 w 495"/>
                  <a:gd name="T45" fmla="*/ 706 h 493"/>
                  <a:gd name="T46" fmla="*/ 735 w 495"/>
                  <a:gd name="T47" fmla="*/ 725 h 493"/>
                  <a:gd name="T48" fmla="*/ 706 w 495"/>
                  <a:gd name="T49" fmla="*/ 767 h 493"/>
                  <a:gd name="T50" fmla="*/ 697 w 495"/>
                  <a:gd name="T51" fmla="*/ 810 h 493"/>
                  <a:gd name="T52" fmla="*/ 691 w 495"/>
                  <a:gd name="T53" fmla="*/ 837 h 493"/>
                  <a:gd name="T54" fmla="*/ 701 w 495"/>
                  <a:gd name="T55" fmla="*/ 879 h 493"/>
                  <a:gd name="T56" fmla="*/ 538 w 495"/>
                  <a:gd name="T57" fmla="*/ 45 h 493"/>
                  <a:gd name="T58" fmla="*/ 820 w 495"/>
                  <a:gd name="T59" fmla="*/ 177 h 493"/>
                  <a:gd name="T60" fmla="*/ 898 w 495"/>
                  <a:gd name="T61" fmla="*/ 177 h 493"/>
                  <a:gd name="T62" fmla="*/ 976 w 495"/>
                  <a:gd name="T63" fmla="*/ 185 h 493"/>
                  <a:gd name="T64" fmla="*/ 1261 w 495"/>
                  <a:gd name="T65" fmla="*/ 88 h 493"/>
                  <a:gd name="T66" fmla="*/ 1281 w 495"/>
                  <a:gd name="T67" fmla="*/ 334 h 493"/>
                  <a:gd name="T68" fmla="*/ 1321 w 495"/>
                  <a:gd name="T69" fmla="*/ 376 h 493"/>
                  <a:gd name="T70" fmla="*/ 1358 w 495"/>
                  <a:gd name="T71" fmla="*/ 421 h 493"/>
                  <a:gd name="T72" fmla="*/ 1652 w 495"/>
                  <a:gd name="T73" fmla="*/ 539 h 493"/>
                  <a:gd name="T74" fmla="*/ 1501 w 495"/>
                  <a:gd name="T75" fmla="*/ 731 h 493"/>
                  <a:gd name="T76" fmla="*/ 1508 w 495"/>
                  <a:gd name="T77" fmla="*/ 804 h 493"/>
                  <a:gd name="T78" fmla="*/ 1693 w 495"/>
                  <a:gd name="T79" fmla="*/ 974 h 493"/>
                  <a:gd name="T80" fmla="*/ 1437 w 495"/>
                  <a:gd name="T81" fmla="*/ 1138 h 493"/>
                  <a:gd name="T82" fmla="*/ 1395 w 495"/>
                  <a:gd name="T83" fmla="*/ 1206 h 493"/>
                  <a:gd name="T84" fmla="*/ 1358 w 495"/>
                  <a:gd name="T85" fmla="*/ 1252 h 493"/>
                  <a:gd name="T86" fmla="*/ 1405 w 495"/>
                  <a:gd name="T87" fmla="*/ 1478 h 493"/>
                  <a:gd name="T88" fmla="*/ 1104 w 495"/>
                  <a:gd name="T89" fmla="*/ 1446 h 493"/>
                  <a:gd name="T90" fmla="*/ 1031 w 495"/>
                  <a:gd name="T91" fmla="*/ 1468 h 493"/>
                  <a:gd name="T92" fmla="*/ 963 w 495"/>
                  <a:gd name="T93" fmla="*/ 1485 h 493"/>
                  <a:gd name="T94" fmla="*/ 718 w 495"/>
                  <a:gd name="T95" fmla="*/ 1678 h 493"/>
                  <a:gd name="T96" fmla="*/ 623 w 495"/>
                  <a:gd name="T97" fmla="*/ 1453 h 493"/>
                  <a:gd name="T98" fmla="*/ 554 w 495"/>
                  <a:gd name="T99" fmla="*/ 1419 h 493"/>
                  <a:gd name="T100" fmla="*/ 327 w 495"/>
                  <a:gd name="T101" fmla="*/ 1508 h 493"/>
                  <a:gd name="T102" fmla="*/ 302 w 495"/>
                  <a:gd name="T103" fmla="*/ 1195 h 493"/>
                  <a:gd name="T104" fmla="*/ 281 w 495"/>
                  <a:gd name="T105" fmla="*/ 1162 h 493"/>
                  <a:gd name="T106" fmla="*/ 249 w 495"/>
                  <a:gd name="T107" fmla="*/ 1091 h 493"/>
                  <a:gd name="T108" fmla="*/ 17 w 495"/>
                  <a:gd name="T109" fmla="*/ 998 h 493"/>
                  <a:gd name="T110" fmla="*/ 200 w 495"/>
                  <a:gd name="T111" fmla="*/ 750 h 493"/>
                  <a:gd name="T112" fmla="*/ 213 w 495"/>
                  <a:gd name="T113" fmla="*/ 676 h 493"/>
                  <a:gd name="T114" fmla="*/ 226 w 495"/>
                  <a:gd name="T115" fmla="*/ 640 h 493"/>
                  <a:gd name="T116" fmla="*/ 108 w 495"/>
                  <a:gd name="T117" fmla="*/ 428 h 493"/>
                  <a:gd name="T118" fmla="*/ 404 w 495"/>
                  <a:gd name="T119" fmla="*/ 353 h 493"/>
                  <a:gd name="T120" fmla="*/ 465 w 495"/>
                  <a:gd name="T121" fmla="*/ 302 h 493"/>
                  <a:gd name="T122" fmla="*/ 530 w 495"/>
                  <a:gd name="T123" fmla="*/ 264 h 49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95"/>
                  <a:gd name="T187" fmla="*/ 0 h 493"/>
                  <a:gd name="T188" fmla="*/ 495 w 495"/>
                  <a:gd name="T189" fmla="*/ 493 h 49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95" h="493">
                    <a:moveTo>
                      <a:pt x="208" y="264"/>
                    </a:moveTo>
                    <a:lnTo>
                      <a:pt x="210" y="267"/>
                    </a:lnTo>
                    <a:lnTo>
                      <a:pt x="212" y="270"/>
                    </a:lnTo>
                    <a:lnTo>
                      <a:pt x="214" y="274"/>
                    </a:lnTo>
                    <a:lnTo>
                      <a:pt x="217" y="277"/>
                    </a:lnTo>
                    <a:lnTo>
                      <a:pt x="223" y="282"/>
                    </a:lnTo>
                    <a:lnTo>
                      <a:pt x="230" y="286"/>
                    </a:lnTo>
                    <a:lnTo>
                      <a:pt x="238" y="288"/>
                    </a:lnTo>
                    <a:lnTo>
                      <a:pt x="242" y="289"/>
                    </a:lnTo>
                    <a:lnTo>
                      <a:pt x="246" y="289"/>
                    </a:lnTo>
                    <a:lnTo>
                      <a:pt x="250" y="290"/>
                    </a:lnTo>
                    <a:lnTo>
                      <a:pt x="254" y="289"/>
                    </a:lnTo>
                    <a:lnTo>
                      <a:pt x="262" y="288"/>
                    </a:lnTo>
                    <a:lnTo>
                      <a:pt x="266" y="286"/>
                    </a:lnTo>
                    <a:lnTo>
                      <a:pt x="270" y="285"/>
                    </a:lnTo>
                    <a:lnTo>
                      <a:pt x="273" y="283"/>
                    </a:lnTo>
                    <a:lnTo>
                      <a:pt x="277" y="281"/>
                    </a:lnTo>
                    <a:lnTo>
                      <a:pt x="280" y="278"/>
                    </a:lnTo>
                    <a:lnTo>
                      <a:pt x="283" y="275"/>
                    </a:lnTo>
                    <a:lnTo>
                      <a:pt x="285" y="272"/>
                    </a:lnTo>
                    <a:lnTo>
                      <a:pt x="288" y="269"/>
                    </a:lnTo>
                    <a:lnTo>
                      <a:pt x="292" y="262"/>
                    </a:lnTo>
                    <a:lnTo>
                      <a:pt x="293" y="258"/>
                    </a:lnTo>
                    <a:lnTo>
                      <a:pt x="294" y="254"/>
                    </a:lnTo>
                    <a:lnTo>
                      <a:pt x="295" y="250"/>
                    </a:lnTo>
                    <a:lnTo>
                      <a:pt x="296" y="246"/>
                    </a:lnTo>
                    <a:lnTo>
                      <a:pt x="296" y="242"/>
                    </a:lnTo>
                    <a:lnTo>
                      <a:pt x="295" y="238"/>
                    </a:lnTo>
                    <a:lnTo>
                      <a:pt x="294" y="230"/>
                    </a:lnTo>
                    <a:lnTo>
                      <a:pt x="291" y="223"/>
                    </a:lnTo>
                    <a:lnTo>
                      <a:pt x="289" y="219"/>
                    </a:lnTo>
                    <a:lnTo>
                      <a:pt x="287" y="216"/>
                    </a:lnTo>
                    <a:lnTo>
                      <a:pt x="284" y="213"/>
                    </a:lnTo>
                    <a:lnTo>
                      <a:pt x="282" y="210"/>
                    </a:lnTo>
                    <a:lnTo>
                      <a:pt x="279" y="207"/>
                    </a:lnTo>
                    <a:lnTo>
                      <a:pt x="275" y="205"/>
                    </a:lnTo>
                    <a:lnTo>
                      <a:pt x="268" y="201"/>
                    </a:lnTo>
                    <a:lnTo>
                      <a:pt x="261" y="198"/>
                    </a:lnTo>
                    <a:lnTo>
                      <a:pt x="257" y="197"/>
                    </a:lnTo>
                    <a:lnTo>
                      <a:pt x="253" y="197"/>
                    </a:lnTo>
                    <a:lnTo>
                      <a:pt x="249" y="197"/>
                    </a:lnTo>
                    <a:lnTo>
                      <a:pt x="244" y="197"/>
                    </a:lnTo>
                    <a:lnTo>
                      <a:pt x="237" y="199"/>
                    </a:lnTo>
                    <a:lnTo>
                      <a:pt x="229" y="202"/>
                    </a:lnTo>
                    <a:lnTo>
                      <a:pt x="225" y="203"/>
                    </a:lnTo>
                    <a:lnTo>
                      <a:pt x="222" y="206"/>
                    </a:lnTo>
                    <a:lnTo>
                      <a:pt x="219" y="208"/>
                    </a:lnTo>
                    <a:lnTo>
                      <a:pt x="216" y="211"/>
                    </a:lnTo>
                    <a:lnTo>
                      <a:pt x="211" y="217"/>
                    </a:lnTo>
                    <a:lnTo>
                      <a:pt x="207" y="224"/>
                    </a:lnTo>
                    <a:lnTo>
                      <a:pt x="204" y="232"/>
                    </a:lnTo>
                    <a:lnTo>
                      <a:pt x="204" y="236"/>
                    </a:lnTo>
                    <a:lnTo>
                      <a:pt x="203" y="240"/>
                    </a:lnTo>
                    <a:lnTo>
                      <a:pt x="203" y="244"/>
                    </a:lnTo>
                    <a:lnTo>
                      <a:pt x="203" y="248"/>
                    </a:lnTo>
                    <a:lnTo>
                      <a:pt x="205" y="256"/>
                    </a:lnTo>
                    <a:lnTo>
                      <a:pt x="208" y="264"/>
                    </a:lnTo>
                    <a:close/>
                    <a:moveTo>
                      <a:pt x="157" y="13"/>
                    </a:moveTo>
                    <a:lnTo>
                      <a:pt x="202" y="0"/>
                    </a:lnTo>
                    <a:lnTo>
                      <a:pt x="240" y="51"/>
                    </a:lnTo>
                    <a:lnTo>
                      <a:pt x="251" y="51"/>
                    </a:lnTo>
                    <a:lnTo>
                      <a:pt x="263" y="51"/>
                    </a:lnTo>
                    <a:lnTo>
                      <a:pt x="274" y="53"/>
                    </a:lnTo>
                    <a:lnTo>
                      <a:pt x="285" y="54"/>
                    </a:lnTo>
                    <a:lnTo>
                      <a:pt x="327" y="7"/>
                    </a:lnTo>
                    <a:lnTo>
                      <a:pt x="369" y="26"/>
                    </a:lnTo>
                    <a:lnTo>
                      <a:pt x="366" y="90"/>
                    </a:lnTo>
                    <a:lnTo>
                      <a:pt x="375" y="97"/>
                    </a:lnTo>
                    <a:lnTo>
                      <a:pt x="383" y="105"/>
                    </a:lnTo>
                    <a:lnTo>
                      <a:pt x="387" y="109"/>
                    </a:lnTo>
                    <a:lnTo>
                      <a:pt x="391" y="113"/>
                    </a:lnTo>
                    <a:lnTo>
                      <a:pt x="398" y="122"/>
                    </a:lnTo>
                    <a:lnTo>
                      <a:pt x="463" y="116"/>
                    </a:lnTo>
                    <a:lnTo>
                      <a:pt x="483" y="158"/>
                    </a:lnTo>
                    <a:lnTo>
                      <a:pt x="437" y="202"/>
                    </a:lnTo>
                    <a:lnTo>
                      <a:pt x="439" y="213"/>
                    </a:lnTo>
                    <a:lnTo>
                      <a:pt x="440" y="223"/>
                    </a:lnTo>
                    <a:lnTo>
                      <a:pt x="441" y="234"/>
                    </a:lnTo>
                    <a:lnTo>
                      <a:pt x="441" y="246"/>
                    </a:lnTo>
                    <a:lnTo>
                      <a:pt x="495" y="283"/>
                    </a:lnTo>
                    <a:lnTo>
                      <a:pt x="484" y="328"/>
                    </a:lnTo>
                    <a:lnTo>
                      <a:pt x="420" y="332"/>
                    </a:lnTo>
                    <a:lnTo>
                      <a:pt x="414" y="342"/>
                    </a:lnTo>
                    <a:lnTo>
                      <a:pt x="409" y="351"/>
                    </a:lnTo>
                    <a:lnTo>
                      <a:pt x="402" y="360"/>
                    </a:lnTo>
                    <a:lnTo>
                      <a:pt x="398" y="365"/>
                    </a:lnTo>
                    <a:lnTo>
                      <a:pt x="394" y="369"/>
                    </a:lnTo>
                    <a:lnTo>
                      <a:pt x="411" y="430"/>
                    </a:lnTo>
                    <a:lnTo>
                      <a:pt x="373" y="457"/>
                    </a:lnTo>
                    <a:lnTo>
                      <a:pt x="323" y="421"/>
                    </a:lnTo>
                    <a:lnTo>
                      <a:pt x="313" y="425"/>
                    </a:lnTo>
                    <a:lnTo>
                      <a:pt x="302" y="428"/>
                    </a:lnTo>
                    <a:lnTo>
                      <a:pt x="292" y="431"/>
                    </a:lnTo>
                    <a:lnTo>
                      <a:pt x="282" y="433"/>
                    </a:lnTo>
                    <a:lnTo>
                      <a:pt x="257" y="493"/>
                    </a:lnTo>
                    <a:lnTo>
                      <a:pt x="211" y="489"/>
                    </a:lnTo>
                    <a:lnTo>
                      <a:pt x="192" y="427"/>
                    </a:lnTo>
                    <a:lnTo>
                      <a:pt x="182" y="423"/>
                    </a:lnTo>
                    <a:lnTo>
                      <a:pt x="171" y="419"/>
                    </a:lnTo>
                    <a:lnTo>
                      <a:pt x="162" y="414"/>
                    </a:lnTo>
                    <a:lnTo>
                      <a:pt x="152" y="409"/>
                    </a:lnTo>
                    <a:lnTo>
                      <a:pt x="96" y="439"/>
                    </a:lnTo>
                    <a:lnTo>
                      <a:pt x="63" y="406"/>
                    </a:lnTo>
                    <a:lnTo>
                      <a:pt x="88" y="348"/>
                    </a:lnTo>
                    <a:lnTo>
                      <a:pt x="85" y="343"/>
                    </a:lnTo>
                    <a:lnTo>
                      <a:pt x="82" y="338"/>
                    </a:lnTo>
                    <a:lnTo>
                      <a:pt x="77" y="327"/>
                    </a:lnTo>
                    <a:lnTo>
                      <a:pt x="72" y="318"/>
                    </a:lnTo>
                    <a:lnTo>
                      <a:pt x="68" y="308"/>
                    </a:lnTo>
                    <a:lnTo>
                      <a:pt x="5" y="291"/>
                    </a:lnTo>
                    <a:lnTo>
                      <a:pt x="0" y="245"/>
                    </a:lnTo>
                    <a:lnTo>
                      <a:pt x="59" y="219"/>
                    </a:lnTo>
                    <a:lnTo>
                      <a:pt x="60" y="208"/>
                    </a:lnTo>
                    <a:lnTo>
                      <a:pt x="63" y="197"/>
                    </a:lnTo>
                    <a:lnTo>
                      <a:pt x="64" y="191"/>
                    </a:lnTo>
                    <a:lnTo>
                      <a:pt x="66" y="186"/>
                    </a:lnTo>
                    <a:lnTo>
                      <a:pt x="69" y="176"/>
                    </a:lnTo>
                    <a:lnTo>
                      <a:pt x="32" y="124"/>
                    </a:lnTo>
                    <a:lnTo>
                      <a:pt x="58" y="85"/>
                    </a:lnTo>
                    <a:lnTo>
                      <a:pt x="118" y="102"/>
                    </a:lnTo>
                    <a:lnTo>
                      <a:pt x="127" y="95"/>
                    </a:lnTo>
                    <a:lnTo>
                      <a:pt x="136" y="88"/>
                    </a:lnTo>
                    <a:lnTo>
                      <a:pt x="146" y="81"/>
                    </a:lnTo>
                    <a:lnTo>
                      <a:pt x="155" y="76"/>
                    </a:lnTo>
                    <a:lnTo>
                      <a:pt x="157" y="13"/>
                    </a:lnTo>
                    <a:close/>
                  </a:path>
                </a:pathLst>
              </a:custGeom>
              <a:gradFill>
                <a:gsLst>
                  <a:gs pos="0">
                    <a:srgbClr val="CCCCCC"/>
                  </a:gs>
                  <a:gs pos="40000">
                    <a:srgbClr val="666666"/>
                  </a:gs>
                  <a:gs pos="100000">
                    <a:srgbClr val="333333"/>
                  </a:gs>
                </a:gsLst>
                <a:lin ang="5400000" scaled="0"/>
              </a:gradFill>
              <a:ln w="12700">
                <a:solidFill>
                  <a:srgbClr val="66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0" rIns="72000" bIns="0" anchor="ctr"/>
              <a:lstStyle/>
              <a:p>
                <a:pPr>
                  <a:lnSpc>
                    <a:spcPct val="90000"/>
                  </a:lnSpc>
                  <a:defRPr/>
                </a:pPr>
                <a:endParaRPr lang="de-DE" dirty="0">
                  <a:solidFill>
                    <a:schemeClr val="bg1"/>
                  </a:solidFill>
                  <a:latin typeface="Tele-GroteskFet" pitchFamily="2" charset="0"/>
                </a:endParaRPr>
              </a:p>
            </p:txBody>
          </p:sp>
          <p:sp>
            <p:nvSpPr>
              <p:cNvPr id="29719" name="Freeform 37" descr="Verlauf_Blau"/>
              <p:cNvSpPr>
                <a:spLocks noEditPoints="1"/>
              </p:cNvSpPr>
              <p:nvPr/>
            </p:nvSpPr>
            <p:spPr bwMode="gray">
              <a:xfrm>
                <a:off x="2860" y="2209"/>
                <a:ext cx="589" cy="589"/>
              </a:xfrm>
              <a:custGeom>
                <a:avLst/>
                <a:gdLst>
                  <a:gd name="T0" fmla="*/ 716 w 495"/>
                  <a:gd name="T1" fmla="*/ 915 h 493"/>
                  <a:gd name="T2" fmla="*/ 731 w 495"/>
                  <a:gd name="T3" fmla="*/ 942 h 493"/>
                  <a:gd name="T4" fmla="*/ 764 w 495"/>
                  <a:gd name="T5" fmla="*/ 967 h 493"/>
                  <a:gd name="T6" fmla="*/ 816 w 495"/>
                  <a:gd name="T7" fmla="*/ 988 h 493"/>
                  <a:gd name="T8" fmla="*/ 839 w 495"/>
                  <a:gd name="T9" fmla="*/ 991 h 493"/>
                  <a:gd name="T10" fmla="*/ 868 w 495"/>
                  <a:gd name="T11" fmla="*/ 991 h 493"/>
                  <a:gd name="T12" fmla="*/ 911 w 495"/>
                  <a:gd name="T13" fmla="*/ 980 h 493"/>
                  <a:gd name="T14" fmla="*/ 930 w 495"/>
                  <a:gd name="T15" fmla="*/ 974 h 493"/>
                  <a:gd name="T16" fmla="*/ 956 w 495"/>
                  <a:gd name="T17" fmla="*/ 954 h 493"/>
                  <a:gd name="T18" fmla="*/ 976 w 495"/>
                  <a:gd name="T19" fmla="*/ 931 h 493"/>
                  <a:gd name="T20" fmla="*/ 999 w 495"/>
                  <a:gd name="T21" fmla="*/ 899 h 493"/>
                  <a:gd name="T22" fmla="*/ 1002 w 495"/>
                  <a:gd name="T23" fmla="*/ 872 h 493"/>
                  <a:gd name="T24" fmla="*/ 1013 w 495"/>
                  <a:gd name="T25" fmla="*/ 842 h 493"/>
                  <a:gd name="T26" fmla="*/ 1012 w 495"/>
                  <a:gd name="T27" fmla="*/ 818 h 493"/>
                  <a:gd name="T28" fmla="*/ 996 w 495"/>
                  <a:gd name="T29" fmla="*/ 766 h 493"/>
                  <a:gd name="T30" fmla="*/ 980 w 495"/>
                  <a:gd name="T31" fmla="*/ 743 h 493"/>
                  <a:gd name="T32" fmla="*/ 963 w 495"/>
                  <a:gd name="T33" fmla="*/ 718 h 493"/>
                  <a:gd name="T34" fmla="*/ 940 w 495"/>
                  <a:gd name="T35" fmla="*/ 704 h 493"/>
                  <a:gd name="T36" fmla="*/ 893 w 495"/>
                  <a:gd name="T37" fmla="*/ 679 h 493"/>
                  <a:gd name="T38" fmla="*/ 865 w 495"/>
                  <a:gd name="T39" fmla="*/ 676 h 493"/>
                  <a:gd name="T40" fmla="*/ 836 w 495"/>
                  <a:gd name="T41" fmla="*/ 676 h 493"/>
                  <a:gd name="T42" fmla="*/ 780 w 495"/>
                  <a:gd name="T43" fmla="*/ 693 h 493"/>
                  <a:gd name="T44" fmla="*/ 760 w 495"/>
                  <a:gd name="T45" fmla="*/ 706 h 493"/>
                  <a:gd name="T46" fmla="*/ 735 w 495"/>
                  <a:gd name="T47" fmla="*/ 725 h 493"/>
                  <a:gd name="T48" fmla="*/ 706 w 495"/>
                  <a:gd name="T49" fmla="*/ 767 h 493"/>
                  <a:gd name="T50" fmla="*/ 697 w 495"/>
                  <a:gd name="T51" fmla="*/ 810 h 493"/>
                  <a:gd name="T52" fmla="*/ 691 w 495"/>
                  <a:gd name="T53" fmla="*/ 837 h 493"/>
                  <a:gd name="T54" fmla="*/ 701 w 495"/>
                  <a:gd name="T55" fmla="*/ 879 h 493"/>
                  <a:gd name="T56" fmla="*/ 538 w 495"/>
                  <a:gd name="T57" fmla="*/ 45 h 493"/>
                  <a:gd name="T58" fmla="*/ 820 w 495"/>
                  <a:gd name="T59" fmla="*/ 177 h 493"/>
                  <a:gd name="T60" fmla="*/ 898 w 495"/>
                  <a:gd name="T61" fmla="*/ 177 h 493"/>
                  <a:gd name="T62" fmla="*/ 976 w 495"/>
                  <a:gd name="T63" fmla="*/ 185 h 493"/>
                  <a:gd name="T64" fmla="*/ 1261 w 495"/>
                  <a:gd name="T65" fmla="*/ 88 h 493"/>
                  <a:gd name="T66" fmla="*/ 1281 w 495"/>
                  <a:gd name="T67" fmla="*/ 334 h 493"/>
                  <a:gd name="T68" fmla="*/ 1321 w 495"/>
                  <a:gd name="T69" fmla="*/ 376 h 493"/>
                  <a:gd name="T70" fmla="*/ 1358 w 495"/>
                  <a:gd name="T71" fmla="*/ 421 h 493"/>
                  <a:gd name="T72" fmla="*/ 1652 w 495"/>
                  <a:gd name="T73" fmla="*/ 539 h 493"/>
                  <a:gd name="T74" fmla="*/ 1501 w 495"/>
                  <a:gd name="T75" fmla="*/ 731 h 493"/>
                  <a:gd name="T76" fmla="*/ 1508 w 495"/>
                  <a:gd name="T77" fmla="*/ 804 h 493"/>
                  <a:gd name="T78" fmla="*/ 1693 w 495"/>
                  <a:gd name="T79" fmla="*/ 974 h 493"/>
                  <a:gd name="T80" fmla="*/ 1437 w 495"/>
                  <a:gd name="T81" fmla="*/ 1138 h 493"/>
                  <a:gd name="T82" fmla="*/ 1395 w 495"/>
                  <a:gd name="T83" fmla="*/ 1206 h 493"/>
                  <a:gd name="T84" fmla="*/ 1358 w 495"/>
                  <a:gd name="T85" fmla="*/ 1252 h 493"/>
                  <a:gd name="T86" fmla="*/ 1405 w 495"/>
                  <a:gd name="T87" fmla="*/ 1478 h 493"/>
                  <a:gd name="T88" fmla="*/ 1104 w 495"/>
                  <a:gd name="T89" fmla="*/ 1446 h 493"/>
                  <a:gd name="T90" fmla="*/ 1031 w 495"/>
                  <a:gd name="T91" fmla="*/ 1468 h 493"/>
                  <a:gd name="T92" fmla="*/ 963 w 495"/>
                  <a:gd name="T93" fmla="*/ 1485 h 493"/>
                  <a:gd name="T94" fmla="*/ 718 w 495"/>
                  <a:gd name="T95" fmla="*/ 1678 h 493"/>
                  <a:gd name="T96" fmla="*/ 623 w 495"/>
                  <a:gd name="T97" fmla="*/ 1453 h 493"/>
                  <a:gd name="T98" fmla="*/ 554 w 495"/>
                  <a:gd name="T99" fmla="*/ 1419 h 493"/>
                  <a:gd name="T100" fmla="*/ 327 w 495"/>
                  <a:gd name="T101" fmla="*/ 1508 h 493"/>
                  <a:gd name="T102" fmla="*/ 302 w 495"/>
                  <a:gd name="T103" fmla="*/ 1195 h 493"/>
                  <a:gd name="T104" fmla="*/ 281 w 495"/>
                  <a:gd name="T105" fmla="*/ 1162 h 493"/>
                  <a:gd name="T106" fmla="*/ 249 w 495"/>
                  <a:gd name="T107" fmla="*/ 1091 h 493"/>
                  <a:gd name="T108" fmla="*/ 17 w 495"/>
                  <a:gd name="T109" fmla="*/ 998 h 493"/>
                  <a:gd name="T110" fmla="*/ 200 w 495"/>
                  <a:gd name="T111" fmla="*/ 750 h 493"/>
                  <a:gd name="T112" fmla="*/ 213 w 495"/>
                  <a:gd name="T113" fmla="*/ 676 h 493"/>
                  <a:gd name="T114" fmla="*/ 226 w 495"/>
                  <a:gd name="T115" fmla="*/ 640 h 493"/>
                  <a:gd name="T116" fmla="*/ 108 w 495"/>
                  <a:gd name="T117" fmla="*/ 428 h 493"/>
                  <a:gd name="T118" fmla="*/ 404 w 495"/>
                  <a:gd name="T119" fmla="*/ 353 h 493"/>
                  <a:gd name="T120" fmla="*/ 465 w 495"/>
                  <a:gd name="T121" fmla="*/ 302 h 493"/>
                  <a:gd name="T122" fmla="*/ 530 w 495"/>
                  <a:gd name="T123" fmla="*/ 264 h 49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95"/>
                  <a:gd name="T187" fmla="*/ 0 h 493"/>
                  <a:gd name="T188" fmla="*/ 495 w 495"/>
                  <a:gd name="T189" fmla="*/ 493 h 49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95" h="493">
                    <a:moveTo>
                      <a:pt x="208" y="264"/>
                    </a:moveTo>
                    <a:lnTo>
                      <a:pt x="210" y="267"/>
                    </a:lnTo>
                    <a:lnTo>
                      <a:pt x="212" y="270"/>
                    </a:lnTo>
                    <a:lnTo>
                      <a:pt x="214" y="274"/>
                    </a:lnTo>
                    <a:lnTo>
                      <a:pt x="217" y="277"/>
                    </a:lnTo>
                    <a:lnTo>
                      <a:pt x="223" y="282"/>
                    </a:lnTo>
                    <a:lnTo>
                      <a:pt x="230" y="286"/>
                    </a:lnTo>
                    <a:lnTo>
                      <a:pt x="238" y="288"/>
                    </a:lnTo>
                    <a:lnTo>
                      <a:pt x="242" y="289"/>
                    </a:lnTo>
                    <a:lnTo>
                      <a:pt x="246" y="289"/>
                    </a:lnTo>
                    <a:lnTo>
                      <a:pt x="250" y="290"/>
                    </a:lnTo>
                    <a:lnTo>
                      <a:pt x="254" y="289"/>
                    </a:lnTo>
                    <a:lnTo>
                      <a:pt x="262" y="288"/>
                    </a:lnTo>
                    <a:lnTo>
                      <a:pt x="266" y="286"/>
                    </a:lnTo>
                    <a:lnTo>
                      <a:pt x="270" y="285"/>
                    </a:lnTo>
                    <a:lnTo>
                      <a:pt x="273" y="283"/>
                    </a:lnTo>
                    <a:lnTo>
                      <a:pt x="277" y="281"/>
                    </a:lnTo>
                    <a:lnTo>
                      <a:pt x="280" y="278"/>
                    </a:lnTo>
                    <a:lnTo>
                      <a:pt x="283" y="275"/>
                    </a:lnTo>
                    <a:lnTo>
                      <a:pt x="285" y="272"/>
                    </a:lnTo>
                    <a:lnTo>
                      <a:pt x="288" y="269"/>
                    </a:lnTo>
                    <a:lnTo>
                      <a:pt x="292" y="262"/>
                    </a:lnTo>
                    <a:lnTo>
                      <a:pt x="293" y="258"/>
                    </a:lnTo>
                    <a:lnTo>
                      <a:pt x="294" y="254"/>
                    </a:lnTo>
                    <a:lnTo>
                      <a:pt x="295" y="250"/>
                    </a:lnTo>
                    <a:lnTo>
                      <a:pt x="296" y="246"/>
                    </a:lnTo>
                    <a:lnTo>
                      <a:pt x="296" y="242"/>
                    </a:lnTo>
                    <a:lnTo>
                      <a:pt x="295" y="238"/>
                    </a:lnTo>
                    <a:lnTo>
                      <a:pt x="294" y="230"/>
                    </a:lnTo>
                    <a:lnTo>
                      <a:pt x="291" y="223"/>
                    </a:lnTo>
                    <a:lnTo>
                      <a:pt x="289" y="219"/>
                    </a:lnTo>
                    <a:lnTo>
                      <a:pt x="287" y="216"/>
                    </a:lnTo>
                    <a:lnTo>
                      <a:pt x="284" y="213"/>
                    </a:lnTo>
                    <a:lnTo>
                      <a:pt x="282" y="210"/>
                    </a:lnTo>
                    <a:lnTo>
                      <a:pt x="279" y="207"/>
                    </a:lnTo>
                    <a:lnTo>
                      <a:pt x="275" y="205"/>
                    </a:lnTo>
                    <a:lnTo>
                      <a:pt x="268" y="201"/>
                    </a:lnTo>
                    <a:lnTo>
                      <a:pt x="261" y="198"/>
                    </a:lnTo>
                    <a:lnTo>
                      <a:pt x="257" y="197"/>
                    </a:lnTo>
                    <a:lnTo>
                      <a:pt x="253" y="197"/>
                    </a:lnTo>
                    <a:lnTo>
                      <a:pt x="249" y="197"/>
                    </a:lnTo>
                    <a:lnTo>
                      <a:pt x="244" y="197"/>
                    </a:lnTo>
                    <a:lnTo>
                      <a:pt x="237" y="199"/>
                    </a:lnTo>
                    <a:lnTo>
                      <a:pt x="229" y="202"/>
                    </a:lnTo>
                    <a:lnTo>
                      <a:pt x="225" y="203"/>
                    </a:lnTo>
                    <a:lnTo>
                      <a:pt x="222" y="206"/>
                    </a:lnTo>
                    <a:lnTo>
                      <a:pt x="219" y="208"/>
                    </a:lnTo>
                    <a:lnTo>
                      <a:pt x="216" y="211"/>
                    </a:lnTo>
                    <a:lnTo>
                      <a:pt x="211" y="217"/>
                    </a:lnTo>
                    <a:lnTo>
                      <a:pt x="207" y="224"/>
                    </a:lnTo>
                    <a:lnTo>
                      <a:pt x="204" y="232"/>
                    </a:lnTo>
                    <a:lnTo>
                      <a:pt x="204" y="236"/>
                    </a:lnTo>
                    <a:lnTo>
                      <a:pt x="203" y="240"/>
                    </a:lnTo>
                    <a:lnTo>
                      <a:pt x="203" y="244"/>
                    </a:lnTo>
                    <a:lnTo>
                      <a:pt x="203" y="248"/>
                    </a:lnTo>
                    <a:lnTo>
                      <a:pt x="205" y="256"/>
                    </a:lnTo>
                    <a:lnTo>
                      <a:pt x="208" y="264"/>
                    </a:lnTo>
                    <a:close/>
                    <a:moveTo>
                      <a:pt x="157" y="13"/>
                    </a:moveTo>
                    <a:lnTo>
                      <a:pt x="202" y="0"/>
                    </a:lnTo>
                    <a:lnTo>
                      <a:pt x="240" y="51"/>
                    </a:lnTo>
                    <a:lnTo>
                      <a:pt x="251" y="51"/>
                    </a:lnTo>
                    <a:lnTo>
                      <a:pt x="263" y="51"/>
                    </a:lnTo>
                    <a:lnTo>
                      <a:pt x="274" y="53"/>
                    </a:lnTo>
                    <a:lnTo>
                      <a:pt x="285" y="54"/>
                    </a:lnTo>
                    <a:lnTo>
                      <a:pt x="327" y="7"/>
                    </a:lnTo>
                    <a:lnTo>
                      <a:pt x="369" y="26"/>
                    </a:lnTo>
                    <a:lnTo>
                      <a:pt x="366" y="90"/>
                    </a:lnTo>
                    <a:lnTo>
                      <a:pt x="375" y="97"/>
                    </a:lnTo>
                    <a:lnTo>
                      <a:pt x="383" y="105"/>
                    </a:lnTo>
                    <a:lnTo>
                      <a:pt x="387" y="109"/>
                    </a:lnTo>
                    <a:lnTo>
                      <a:pt x="391" y="113"/>
                    </a:lnTo>
                    <a:lnTo>
                      <a:pt x="398" y="122"/>
                    </a:lnTo>
                    <a:lnTo>
                      <a:pt x="463" y="116"/>
                    </a:lnTo>
                    <a:lnTo>
                      <a:pt x="483" y="158"/>
                    </a:lnTo>
                    <a:lnTo>
                      <a:pt x="437" y="202"/>
                    </a:lnTo>
                    <a:lnTo>
                      <a:pt x="439" y="213"/>
                    </a:lnTo>
                    <a:lnTo>
                      <a:pt x="440" y="223"/>
                    </a:lnTo>
                    <a:lnTo>
                      <a:pt x="441" y="234"/>
                    </a:lnTo>
                    <a:lnTo>
                      <a:pt x="441" y="246"/>
                    </a:lnTo>
                    <a:lnTo>
                      <a:pt x="495" y="283"/>
                    </a:lnTo>
                    <a:lnTo>
                      <a:pt x="484" y="328"/>
                    </a:lnTo>
                    <a:lnTo>
                      <a:pt x="420" y="332"/>
                    </a:lnTo>
                    <a:lnTo>
                      <a:pt x="414" y="342"/>
                    </a:lnTo>
                    <a:lnTo>
                      <a:pt x="409" y="351"/>
                    </a:lnTo>
                    <a:lnTo>
                      <a:pt x="402" y="360"/>
                    </a:lnTo>
                    <a:lnTo>
                      <a:pt x="398" y="365"/>
                    </a:lnTo>
                    <a:lnTo>
                      <a:pt x="394" y="369"/>
                    </a:lnTo>
                    <a:lnTo>
                      <a:pt x="411" y="430"/>
                    </a:lnTo>
                    <a:lnTo>
                      <a:pt x="373" y="457"/>
                    </a:lnTo>
                    <a:lnTo>
                      <a:pt x="323" y="421"/>
                    </a:lnTo>
                    <a:lnTo>
                      <a:pt x="313" y="425"/>
                    </a:lnTo>
                    <a:lnTo>
                      <a:pt x="302" y="428"/>
                    </a:lnTo>
                    <a:lnTo>
                      <a:pt x="292" y="431"/>
                    </a:lnTo>
                    <a:lnTo>
                      <a:pt x="282" y="433"/>
                    </a:lnTo>
                    <a:lnTo>
                      <a:pt x="257" y="493"/>
                    </a:lnTo>
                    <a:lnTo>
                      <a:pt x="211" y="489"/>
                    </a:lnTo>
                    <a:lnTo>
                      <a:pt x="192" y="427"/>
                    </a:lnTo>
                    <a:lnTo>
                      <a:pt x="182" y="423"/>
                    </a:lnTo>
                    <a:lnTo>
                      <a:pt x="171" y="419"/>
                    </a:lnTo>
                    <a:lnTo>
                      <a:pt x="162" y="414"/>
                    </a:lnTo>
                    <a:lnTo>
                      <a:pt x="152" y="409"/>
                    </a:lnTo>
                    <a:lnTo>
                      <a:pt x="96" y="439"/>
                    </a:lnTo>
                    <a:lnTo>
                      <a:pt x="63" y="406"/>
                    </a:lnTo>
                    <a:lnTo>
                      <a:pt x="88" y="348"/>
                    </a:lnTo>
                    <a:lnTo>
                      <a:pt x="85" y="343"/>
                    </a:lnTo>
                    <a:lnTo>
                      <a:pt x="82" y="338"/>
                    </a:lnTo>
                    <a:lnTo>
                      <a:pt x="77" y="327"/>
                    </a:lnTo>
                    <a:lnTo>
                      <a:pt x="72" y="318"/>
                    </a:lnTo>
                    <a:lnTo>
                      <a:pt x="68" y="308"/>
                    </a:lnTo>
                    <a:lnTo>
                      <a:pt x="5" y="291"/>
                    </a:lnTo>
                    <a:lnTo>
                      <a:pt x="0" y="245"/>
                    </a:lnTo>
                    <a:lnTo>
                      <a:pt x="59" y="219"/>
                    </a:lnTo>
                    <a:lnTo>
                      <a:pt x="60" y="208"/>
                    </a:lnTo>
                    <a:lnTo>
                      <a:pt x="63" y="197"/>
                    </a:lnTo>
                    <a:lnTo>
                      <a:pt x="64" y="191"/>
                    </a:lnTo>
                    <a:lnTo>
                      <a:pt x="66" y="186"/>
                    </a:lnTo>
                    <a:lnTo>
                      <a:pt x="69" y="176"/>
                    </a:lnTo>
                    <a:lnTo>
                      <a:pt x="32" y="124"/>
                    </a:lnTo>
                    <a:lnTo>
                      <a:pt x="58" y="85"/>
                    </a:lnTo>
                    <a:lnTo>
                      <a:pt x="118" y="102"/>
                    </a:lnTo>
                    <a:lnTo>
                      <a:pt x="127" y="95"/>
                    </a:lnTo>
                    <a:lnTo>
                      <a:pt x="136" y="88"/>
                    </a:lnTo>
                    <a:lnTo>
                      <a:pt x="146" y="81"/>
                    </a:lnTo>
                    <a:lnTo>
                      <a:pt x="155" y="76"/>
                    </a:lnTo>
                    <a:lnTo>
                      <a:pt x="157" y="13"/>
                    </a:lnTo>
                    <a:close/>
                  </a:path>
                </a:pathLst>
              </a:custGeom>
              <a:gradFill>
                <a:gsLst>
                  <a:gs pos="0">
                    <a:srgbClr val="D8E5EE"/>
                  </a:gs>
                  <a:gs pos="40000">
                    <a:srgbClr val="427BAB"/>
                  </a:gs>
                  <a:gs pos="100000">
                    <a:srgbClr val="2F5879"/>
                  </a:gs>
                </a:gsLst>
                <a:lin ang="5400000" scaled="0"/>
              </a:gradFill>
              <a:ln w="12700">
                <a:solidFill>
                  <a:srgbClr val="427B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0" rIns="72000" bIns="0" anchor="ctr"/>
              <a:lstStyle/>
              <a:p>
                <a:pPr>
                  <a:lnSpc>
                    <a:spcPct val="90000"/>
                  </a:lnSpc>
                  <a:defRPr/>
                </a:pPr>
                <a:endParaRPr lang="de-DE" dirty="0">
                  <a:solidFill>
                    <a:schemeClr val="bg1"/>
                  </a:solidFill>
                  <a:latin typeface="Tele-GroteskFet" pitchFamily="2" charset="0"/>
                </a:endParaRPr>
              </a:p>
            </p:txBody>
          </p:sp>
        </p:grpSp>
      </p:grpSp>
      <p:sp>
        <p:nvSpPr>
          <p:cNvPr id="13326" name="TextBox 46"/>
          <p:cNvSpPr txBox="1">
            <a:spLocks noChangeArrowheads="1"/>
          </p:cNvSpPr>
          <p:nvPr/>
        </p:nvSpPr>
        <p:spPr bwMode="auto">
          <a:xfrm>
            <a:off x="992188" y="6330950"/>
            <a:ext cx="33575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* Intelligent networks: Energy, Health, and Connected Car</a:t>
            </a:r>
          </a:p>
        </p:txBody>
      </p:sp>
      <p:sp>
        <p:nvSpPr>
          <p:cNvPr id="29728" name="AutoShape 32"/>
          <p:cNvSpPr>
            <a:spLocks noChangeArrowheads="1"/>
          </p:cNvSpPr>
          <p:nvPr/>
        </p:nvSpPr>
        <p:spPr bwMode="auto">
          <a:xfrm>
            <a:off x="4703763" y="1195388"/>
            <a:ext cx="4133850" cy="5032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“Best Partner of the Energy Sector”</a:t>
            </a:r>
          </a:p>
        </p:txBody>
      </p:sp>
      <p:grpSp>
        <p:nvGrpSpPr>
          <p:cNvPr id="7" name="Gruppieren 29"/>
          <p:cNvGrpSpPr/>
          <p:nvPr/>
        </p:nvGrpSpPr>
        <p:grpSpPr>
          <a:xfrm>
            <a:off x="1643063" y="1195454"/>
            <a:ext cx="2795787" cy="611999"/>
            <a:chOff x="304800" y="1481138"/>
            <a:chExt cx="4137025" cy="44688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AutoShape 2" descr="verlauf hellgrau"/>
            <p:cNvSpPr>
              <a:spLocks noChangeArrowheads="1"/>
            </p:cNvSpPr>
            <p:nvPr/>
          </p:nvSpPr>
          <p:spPr bwMode="gray">
            <a:xfrm>
              <a:off x="304800" y="1481138"/>
              <a:ext cx="4137025" cy="4468812"/>
            </a:xfrm>
            <a:prstGeom prst="round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DEDEDE"/>
                </a:gs>
              </a:gsLst>
              <a:lin ang="5400000"/>
            </a:gradFill>
            <a:ln w="12700" algn="ctr">
              <a:solidFill>
                <a:srgbClr val="999999"/>
              </a:solidFill>
              <a:round/>
              <a:headEnd/>
              <a:tailEnd/>
            </a:ln>
          </p:spPr>
          <p:txBody>
            <a:bodyPr lIns="72000" tIns="468000" rIns="72000" bIns="36000"/>
            <a:lstStyle/>
            <a:p>
              <a:pPr marL="171450" indent="-171450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/>
              </a:pPr>
              <a:endParaRPr lang="de-DE" sz="1600" dirty="0"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32" name="AutoShape 2" descr="verlauf hellgrau"/>
            <p:cNvSpPr>
              <a:spLocks noChangeArrowheads="1"/>
            </p:cNvSpPr>
            <p:nvPr/>
          </p:nvSpPr>
          <p:spPr bwMode="gray">
            <a:xfrm>
              <a:off x="304800" y="1481138"/>
              <a:ext cx="4137025" cy="4468812"/>
            </a:xfrm>
            <a:prstGeom prst="round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DEDEDE"/>
                </a:gs>
              </a:gsLst>
              <a:lin ang="5400000"/>
            </a:gradFill>
            <a:ln w="12700" algn="ctr">
              <a:solidFill>
                <a:srgbClr val="999999"/>
              </a:solidFill>
              <a:round/>
              <a:headEnd/>
              <a:tailEnd/>
            </a:ln>
          </p:spPr>
          <p:txBody>
            <a:bodyPr lIns="72000" tIns="468000" rIns="72000" bIns="36000"/>
            <a:lstStyle/>
            <a:p>
              <a:pPr marL="171450" indent="-171450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/>
              </a:pPr>
              <a:endParaRPr lang="de-DE" sz="1600" dirty="0">
                <a:ea typeface="ＭＳ Ｐゴシック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8" name="Gruppieren 32"/>
          <p:cNvGrpSpPr/>
          <p:nvPr/>
        </p:nvGrpSpPr>
        <p:grpSpPr>
          <a:xfrm>
            <a:off x="304800" y="1195454"/>
            <a:ext cx="1122363" cy="611999"/>
            <a:chOff x="304800" y="1481138"/>
            <a:chExt cx="4137025" cy="44688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AutoShape 2" descr="verlauf hellgrau"/>
            <p:cNvSpPr>
              <a:spLocks noChangeArrowheads="1"/>
            </p:cNvSpPr>
            <p:nvPr/>
          </p:nvSpPr>
          <p:spPr bwMode="gray">
            <a:xfrm>
              <a:off x="304800" y="1481138"/>
              <a:ext cx="4137025" cy="4468812"/>
            </a:xfrm>
            <a:prstGeom prst="roundRect">
              <a:avLst/>
            </a:prstGeom>
            <a:gradFill>
              <a:gsLst>
                <a:gs pos="0">
                  <a:srgbClr val="FFCBE1"/>
                </a:gs>
                <a:gs pos="40000">
                  <a:schemeClr val="tx2"/>
                </a:gs>
                <a:gs pos="100000">
                  <a:srgbClr val="AC005A"/>
                </a:gs>
              </a:gsLst>
              <a:lin ang="5400000" scaled="0"/>
            </a:gra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anchor="ctr"/>
            <a:lstStyle/>
            <a:p>
              <a:pPr marL="171450" indent="-171450">
                <a:lnSpc>
                  <a:spcPct val="90000"/>
                </a:lnSpc>
                <a:buClr>
                  <a:schemeClr val="tx2"/>
                </a:buClr>
                <a:buSzPct val="75000"/>
                <a:buFont typeface="Wingdings" pitchFamily="2" charset="2"/>
                <a:buChar char="§"/>
                <a:defRPr/>
              </a:pPr>
              <a:endParaRPr lang="de-DE" dirty="0">
                <a:solidFill>
                  <a:schemeClr val="bg1"/>
                </a:solidFill>
                <a:latin typeface="Tele-GroteskFet" pitchFamily="2" charset="0"/>
              </a:endParaRPr>
            </a:p>
          </p:txBody>
        </p:sp>
        <p:sp>
          <p:nvSpPr>
            <p:cNvPr id="35" name="AutoShape 2" descr="verlauf hellgrau"/>
            <p:cNvSpPr>
              <a:spLocks noChangeArrowheads="1"/>
            </p:cNvSpPr>
            <p:nvPr/>
          </p:nvSpPr>
          <p:spPr bwMode="gray">
            <a:xfrm>
              <a:off x="304800" y="1481138"/>
              <a:ext cx="4137025" cy="4468812"/>
            </a:xfrm>
            <a:prstGeom prst="roundRect">
              <a:avLst/>
            </a:prstGeom>
            <a:gradFill>
              <a:gsLst>
                <a:gs pos="0">
                  <a:srgbClr val="FFCBE1"/>
                </a:gs>
                <a:gs pos="40000">
                  <a:schemeClr val="tx2"/>
                </a:gs>
                <a:gs pos="100000">
                  <a:srgbClr val="AC005A"/>
                </a:gs>
              </a:gsLst>
              <a:lin ang="5400000" scaled="0"/>
            </a:gra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anchor="ctr"/>
            <a:lstStyle/>
            <a:p>
              <a:pPr marL="171450" indent="-171450">
                <a:lnSpc>
                  <a:spcPct val="90000"/>
                </a:lnSpc>
                <a:buClr>
                  <a:schemeClr val="tx2"/>
                </a:buClr>
                <a:buSzPct val="75000"/>
                <a:buFont typeface="Wingdings" pitchFamily="2" charset="2"/>
                <a:buChar char="§"/>
                <a:defRPr/>
              </a:pPr>
              <a:endParaRPr lang="de-DE" dirty="0">
                <a:solidFill>
                  <a:schemeClr val="bg1"/>
                </a:solidFill>
                <a:latin typeface="Tele-GroteskFet" pitchFamily="2" charset="0"/>
              </a:endParaRPr>
            </a:p>
          </p:txBody>
        </p:sp>
      </p:grpSp>
      <p:sp>
        <p:nvSpPr>
          <p:cNvPr id="13330" name="AutoShape 5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04800" y="1195388"/>
            <a:ext cx="1122363" cy="612775"/>
          </a:xfrm>
          <a:prstGeom prst="roundRect">
            <a:avLst>
              <a:gd name="adj" fmla="val 8819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72000" tIns="53639" rIns="36000" bIns="53639" anchor="ctr"/>
          <a:lstStyle/>
          <a:p>
            <a:pPr defTabSz="1073150" rtl="1" eaLnBrk="0" hangingPunct="0">
              <a:lnSpc>
                <a:spcPct val="90000"/>
              </a:lnSpc>
              <a:buSzPct val="75000"/>
              <a:buFont typeface="Tele-GroteskNor" pitchFamily="2" charset="0"/>
              <a:buNone/>
            </a:pPr>
            <a:r>
              <a:rPr lang="en-US" sz="1800">
                <a:solidFill>
                  <a:srgbClr val="FFFFFF"/>
                </a:solidFill>
                <a:latin typeface="Tele-GroteskFet" pitchFamily="2" charset="0"/>
                <a:ea typeface="ＭＳ Ｐゴシック"/>
                <a:cs typeface="Times New Roman" pitchFamily="18" charset="0"/>
              </a:rPr>
              <a:t>Vision</a:t>
            </a:r>
          </a:p>
        </p:txBody>
      </p:sp>
      <p:sp>
        <p:nvSpPr>
          <p:cNvPr id="13331" name="AutoShape 58" descr="Verlauf_weiss_grau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643063" y="1195388"/>
            <a:ext cx="2797175" cy="612775"/>
          </a:xfrm>
          <a:prstGeom prst="roundRect">
            <a:avLst>
              <a:gd name="adj" fmla="val 8819"/>
            </a:avLst>
          </a:prstGeom>
          <a:noFill/>
          <a:ln w="6350" algn="ctr">
            <a:noFill/>
            <a:round/>
            <a:headEnd/>
            <a:tailEnd/>
          </a:ln>
        </p:spPr>
        <p:txBody>
          <a:bodyPr lIns="72000" tIns="72000" rIns="72000" bIns="72000"/>
          <a:lstStyle/>
          <a:p>
            <a:pPr marL="179388" lvl="1" indent="-1778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</a:pPr>
            <a:r>
              <a:rPr lang="en-US" sz="1600"/>
              <a:t>Best ICT partner of the energy sector</a:t>
            </a:r>
          </a:p>
        </p:txBody>
      </p:sp>
      <p:grpSp>
        <p:nvGrpSpPr>
          <p:cNvPr id="9" name="Gruppieren 30"/>
          <p:cNvGrpSpPr>
            <a:grpSpLocks/>
          </p:cNvGrpSpPr>
          <p:nvPr/>
        </p:nvGrpSpPr>
        <p:grpSpPr bwMode="auto">
          <a:xfrm>
            <a:off x="1439863" y="2476500"/>
            <a:ext cx="142875" cy="239713"/>
            <a:chOff x="5087940" y="3881440"/>
            <a:chExt cx="271464" cy="995368"/>
          </a:xfrm>
        </p:grpSpPr>
        <p:sp>
          <p:nvSpPr>
            <p:cNvPr id="43" name="Gleichschenkliges Dreieck 42"/>
            <p:cNvSpPr>
              <a:spLocks noChangeArrowheads="1"/>
            </p:cNvSpPr>
            <p:nvPr/>
          </p:nvSpPr>
          <p:spPr bwMode="auto">
            <a:xfrm rot="5400000">
              <a:off x="4725988" y="4243392"/>
              <a:ext cx="995368" cy="27146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2700" algn="ctr">
              <a:noFill/>
              <a:miter lim="800000"/>
              <a:headEnd/>
              <a:tailEnd/>
            </a:ln>
            <a:effectLst>
              <a:outerShdw dist="25401" dir="2700000" sx="97000" sy="97000" algn="tl" rotWithShape="0">
                <a:srgbClr val="000000">
                  <a:alpha val="50000"/>
                </a:srgbClr>
              </a:outerShdw>
            </a:effectLst>
          </p:spPr>
          <p:txBody>
            <a:bodyPr rot="10800000" vert="eaVert" lIns="72000" tIns="0" rIns="0" bIns="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 dirty="0">
                <a:solidFill>
                  <a:srgbClr val="FFFFFF"/>
                </a:solidFill>
                <a:latin typeface="Tele-GroteskFet" pitchFamily="2" charset="0"/>
              </a:endParaRPr>
            </a:p>
          </p:txBody>
        </p:sp>
        <p:sp>
          <p:nvSpPr>
            <p:cNvPr id="44" name="Gleichschenkliges Dreieck 43"/>
            <p:cNvSpPr>
              <a:spLocks noChangeArrowheads="1"/>
            </p:cNvSpPr>
            <p:nvPr/>
          </p:nvSpPr>
          <p:spPr bwMode="auto">
            <a:xfrm rot="5400000">
              <a:off x="4725988" y="4243392"/>
              <a:ext cx="995368" cy="271464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DEDEDE"/>
                </a:gs>
                <a:gs pos="60001">
                  <a:srgbClr val="999999"/>
                </a:gs>
                <a:gs pos="100000">
                  <a:srgbClr val="666666"/>
                </a:gs>
              </a:gsLst>
              <a:lin ang="5400000"/>
            </a:gradFill>
            <a:ln w="12700" algn="ctr">
              <a:solidFill>
                <a:srgbClr val="999999"/>
              </a:solidFill>
              <a:miter lim="800000"/>
              <a:headEnd/>
              <a:tailEnd/>
            </a:ln>
          </p:spPr>
          <p:txBody>
            <a:bodyPr rot="10800000" vert="eaVert" lIns="72000" tIns="0" rIns="0" bIns="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 dirty="0">
                <a:solidFill>
                  <a:srgbClr val="FFFFFF"/>
                </a:solidFill>
                <a:latin typeface="Tele-GroteskFet" pitchFamily="2" charset="0"/>
              </a:endParaRPr>
            </a:p>
          </p:txBody>
        </p:sp>
      </p:grpSp>
      <p:grpSp>
        <p:nvGrpSpPr>
          <p:cNvPr id="10" name="Gruppieren 44"/>
          <p:cNvGrpSpPr/>
          <p:nvPr/>
        </p:nvGrpSpPr>
        <p:grpSpPr>
          <a:xfrm>
            <a:off x="1643063" y="1994096"/>
            <a:ext cx="2795787" cy="1164850"/>
            <a:chOff x="304800" y="1481138"/>
            <a:chExt cx="4137025" cy="44688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6" name="AutoShape 2" descr="verlauf hellgrau"/>
            <p:cNvSpPr>
              <a:spLocks noChangeArrowheads="1"/>
            </p:cNvSpPr>
            <p:nvPr/>
          </p:nvSpPr>
          <p:spPr bwMode="gray">
            <a:xfrm>
              <a:off x="304800" y="1481138"/>
              <a:ext cx="4137025" cy="4468812"/>
            </a:xfrm>
            <a:prstGeom prst="round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DEDEDE"/>
                </a:gs>
              </a:gsLst>
              <a:lin ang="5400000"/>
            </a:gradFill>
            <a:ln w="12700" algn="ctr">
              <a:solidFill>
                <a:srgbClr val="999999"/>
              </a:solidFill>
              <a:round/>
              <a:headEnd/>
              <a:tailEnd/>
            </a:ln>
          </p:spPr>
          <p:txBody>
            <a:bodyPr lIns="72000" tIns="468000" rIns="72000" bIns="36000"/>
            <a:lstStyle/>
            <a:p>
              <a:pPr marL="171450" indent="-171450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/>
              </a:pPr>
              <a:endParaRPr lang="de-DE" sz="1600" dirty="0"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47" name="AutoShape 2" descr="verlauf hellgrau"/>
            <p:cNvSpPr>
              <a:spLocks noChangeArrowheads="1"/>
            </p:cNvSpPr>
            <p:nvPr/>
          </p:nvSpPr>
          <p:spPr bwMode="gray">
            <a:xfrm>
              <a:off x="304800" y="1481138"/>
              <a:ext cx="4137025" cy="4468812"/>
            </a:xfrm>
            <a:prstGeom prst="roundRect">
              <a:avLst>
                <a:gd name="adj" fmla="val 641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DEDEDE"/>
                </a:gs>
              </a:gsLst>
              <a:lin ang="5400000"/>
            </a:gradFill>
            <a:ln w="12700" algn="ctr">
              <a:solidFill>
                <a:srgbClr val="999999"/>
              </a:solidFill>
              <a:round/>
              <a:headEnd/>
              <a:tailEnd/>
            </a:ln>
          </p:spPr>
          <p:txBody>
            <a:bodyPr lIns="72000" tIns="468000" rIns="72000" bIns="36000"/>
            <a:lstStyle/>
            <a:p>
              <a:pPr marL="171450" indent="-171450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/>
              </a:pPr>
              <a:endParaRPr lang="de-DE" sz="1600" dirty="0">
                <a:ea typeface="ＭＳ Ｐゴシック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11" name="Gruppieren 47"/>
          <p:cNvGrpSpPr/>
          <p:nvPr/>
        </p:nvGrpSpPr>
        <p:grpSpPr>
          <a:xfrm>
            <a:off x="304800" y="1994096"/>
            <a:ext cx="1122363" cy="1164850"/>
            <a:chOff x="304800" y="1481138"/>
            <a:chExt cx="4137025" cy="44688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" name="AutoShape 2" descr="verlauf hellgrau"/>
            <p:cNvSpPr>
              <a:spLocks noChangeArrowheads="1"/>
            </p:cNvSpPr>
            <p:nvPr/>
          </p:nvSpPr>
          <p:spPr bwMode="gray">
            <a:xfrm>
              <a:off x="304800" y="1481138"/>
              <a:ext cx="4137025" cy="4468812"/>
            </a:xfrm>
            <a:prstGeom prst="roundRect">
              <a:avLst/>
            </a:prstGeom>
            <a:gradFill>
              <a:gsLst>
                <a:gs pos="0">
                  <a:srgbClr val="FFCBE1"/>
                </a:gs>
                <a:gs pos="40000">
                  <a:schemeClr val="tx2"/>
                </a:gs>
                <a:gs pos="100000">
                  <a:srgbClr val="AC005A"/>
                </a:gs>
              </a:gsLst>
              <a:lin ang="5400000" scaled="0"/>
            </a:gra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anchor="ctr"/>
            <a:lstStyle/>
            <a:p>
              <a:pPr marL="171450" indent="-171450">
                <a:lnSpc>
                  <a:spcPct val="90000"/>
                </a:lnSpc>
                <a:buClr>
                  <a:schemeClr val="tx2"/>
                </a:buClr>
                <a:buSzPct val="75000"/>
                <a:buFont typeface="Wingdings" pitchFamily="2" charset="2"/>
                <a:buChar char="§"/>
                <a:defRPr/>
              </a:pPr>
              <a:endParaRPr lang="de-DE" dirty="0">
                <a:solidFill>
                  <a:schemeClr val="bg1"/>
                </a:solidFill>
                <a:latin typeface="Tele-GroteskFet" pitchFamily="2" charset="0"/>
              </a:endParaRPr>
            </a:p>
          </p:txBody>
        </p:sp>
        <p:sp>
          <p:nvSpPr>
            <p:cNvPr id="50" name="AutoShape 2" descr="verlauf hellgrau"/>
            <p:cNvSpPr>
              <a:spLocks noChangeArrowheads="1"/>
            </p:cNvSpPr>
            <p:nvPr/>
          </p:nvSpPr>
          <p:spPr bwMode="gray">
            <a:xfrm>
              <a:off x="304800" y="1481138"/>
              <a:ext cx="4137025" cy="4468812"/>
            </a:xfrm>
            <a:prstGeom prst="roundRect">
              <a:avLst>
                <a:gd name="adj" fmla="val 9505"/>
              </a:avLst>
            </a:prstGeom>
            <a:gradFill>
              <a:gsLst>
                <a:gs pos="0">
                  <a:srgbClr val="FFCBE1"/>
                </a:gs>
                <a:gs pos="40000">
                  <a:schemeClr val="tx2"/>
                </a:gs>
                <a:gs pos="100000">
                  <a:srgbClr val="AC005A"/>
                </a:gs>
              </a:gsLst>
              <a:lin ang="5400000" scaled="0"/>
            </a:gra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anchor="ctr"/>
            <a:lstStyle/>
            <a:p>
              <a:pPr marL="171450" indent="-171450">
                <a:lnSpc>
                  <a:spcPct val="90000"/>
                </a:lnSpc>
                <a:buClr>
                  <a:schemeClr val="tx2"/>
                </a:buClr>
                <a:buSzPct val="75000"/>
                <a:buFont typeface="Wingdings" pitchFamily="2" charset="2"/>
                <a:buChar char="§"/>
                <a:defRPr/>
              </a:pPr>
              <a:endParaRPr lang="de-DE" dirty="0">
                <a:solidFill>
                  <a:schemeClr val="bg1"/>
                </a:solidFill>
                <a:latin typeface="Tele-GroteskFet" pitchFamily="2" charset="0"/>
              </a:endParaRPr>
            </a:p>
          </p:txBody>
        </p:sp>
      </p:grpSp>
      <p:sp>
        <p:nvSpPr>
          <p:cNvPr id="13335" name="AutoShape 5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04800" y="1993900"/>
            <a:ext cx="1122363" cy="1165225"/>
          </a:xfrm>
          <a:prstGeom prst="roundRect">
            <a:avLst>
              <a:gd name="adj" fmla="val 8819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72000" tIns="53639" rIns="36000" bIns="53639" anchor="ctr"/>
          <a:lstStyle/>
          <a:p>
            <a:pPr defTabSz="1073150" rtl="1" eaLnBrk="0" hangingPunct="0">
              <a:lnSpc>
                <a:spcPct val="90000"/>
              </a:lnSpc>
              <a:buSzPct val="75000"/>
              <a:buFont typeface="Tele-GroteskNor" pitchFamily="2" charset="0"/>
              <a:buNone/>
            </a:pPr>
            <a:r>
              <a:rPr lang="en-US" sz="1800">
                <a:solidFill>
                  <a:srgbClr val="FFFFFF"/>
                </a:solidFill>
                <a:latin typeface="Tele-GroteskFet" pitchFamily="2" charset="0"/>
                <a:ea typeface="ＭＳ Ｐゴシック"/>
                <a:cs typeface="Times New Roman" pitchFamily="18" charset="0"/>
              </a:rPr>
              <a:t>Ambition</a:t>
            </a:r>
          </a:p>
        </p:txBody>
      </p:sp>
      <p:sp>
        <p:nvSpPr>
          <p:cNvPr id="13336" name="AutoShape 58" descr="Verlauf_weiss_grau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643063" y="1993900"/>
            <a:ext cx="2797175" cy="1165225"/>
          </a:xfrm>
          <a:prstGeom prst="roundRect">
            <a:avLst>
              <a:gd name="adj" fmla="val 5662"/>
            </a:avLst>
          </a:prstGeom>
          <a:noFill/>
          <a:ln w="6350" algn="ctr">
            <a:noFill/>
            <a:round/>
            <a:headEnd/>
            <a:tailEnd/>
          </a:ln>
        </p:spPr>
        <p:txBody>
          <a:bodyPr lIns="72000" tIns="72000" rIns="72000" bIns="72000"/>
          <a:lstStyle/>
          <a:p>
            <a:pPr marL="179388" lvl="1" indent="-1778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</a:pPr>
            <a:r>
              <a:rPr lang="en-US" sz="1600"/>
              <a:t>Become the leading ICT player for energy solutions by 2015</a:t>
            </a:r>
          </a:p>
          <a:p>
            <a:pPr marL="179388" lvl="1" indent="-1778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</a:pPr>
            <a:r>
              <a:rPr lang="en-US" sz="1600"/>
              <a:t>Achieve €1bn sales across DT intelligent networks by 2015 *</a:t>
            </a:r>
          </a:p>
        </p:txBody>
      </p:sp>
      <p:grpSp>
        <p:nvGrpSpPr>
          <p:cNvPr id="12" name="Gruppieren 30"/>
          <p:cNvGrpSpPr>
            <a:grpSpLocks/>
          </p:cNvGrpSpPr>
          <p:nvPr/>
        </p:nvGrpSpPr>
        <p:grpSpPr bwMode="auto">
          <a:xfrm>
            <a:off x="1439863" y="4391025"/>
            <a:ext cx="142875" cy="238125"/>
            <a:chOff x="5087940" y="3881440"/>
            <a:chExt cx="271464" cy="995368"/>
          </a:xfrm>
        </p:grpSpPr>
        <p:sp>
          <p:nvSpPr>
            <p:cNvPr id="54" name="Gleichschenkliges Dreieck 53"/>
            <p:cNvSpPr>
              <a:spLocks noChangeArrowheads="1"/>
            </p:cNvSpPr>
            <p:nvPr/>
          </p:nvSpPr>
          <p:spPr bwMode="auto">
            <a:xfrm rot="5400000">
              <a:off x="4725988" y="4243392"/>
              <a:ext cx="995368" cy="27146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2700" algn="ctr">
              <a:noFill/>
              <a:miter lim="800000"/>
              <a:headEnd/>
              <a:tailEnd/>
            </a:ln>
            <a:effectLst>
              <a:outerShdw dist="25401" dir="2700000" sx="97000" sy="97000" algn="tl" rotWithShape="0">
                <a:srgbClr val="000000">
                  <a:alpha val="50000"/>
                </a:srgbClr>
              </a:outerShdw>
            </a:effectLst>
          </p:spPr>
          <p:txBody>
            <a:bodyPr rot="10800000" vert="eaVert" lIns="72000" tIns="0" rIns="0" bIns="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 dirty="0">
                <a:solidFill>
                  <a:srgbClr val="FFFFFF"/>
                </a:solidFill>
                <a:latin typeface="Tele-GroteskFet" pitchFamily="2" charset="0"/>
              </a:endParaRPr>
            </a:p>
          </p:txBody>
        </p:sp>
        <p:sp>
          <p:nvSpPr>
            <p:cNvPr id="55" name="Gleichschenkliges Dreieck 54"/>
            <p:cNvSpPr>
              <a:spLocks noChangeArrowheads="1"/>
            </p:cNvSpPr>
            <p:nvPr/>
          </p:nvSpPr>
          <p:spPr bwMode="auto">
            <a:xfrm rot="5400000">
              <a:off x="4725988" y="4243392"/>
              <a:ext cx="995368" cy="271464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DEDEDE"/>
                </a:gs>
                <a:gs pos="60001">
                  <a:srgbClr val="999999"/>
                </a:gs>
                <a:gs pos="100000">
                  <a:srgbClr val="666666"/>
                </a:gs>
              </a:gsLst>
              <a:lin ang="5400000"/>
            </a:gradFill>
            <a:ln w="12700" algn="ctr">
              <a:solidFill>
                <a:srgbClr val="999999"/>
              </a:solidFill>
              <a:miter lim="800000"/>
              <a:headEnd/>
              <a:tailEnd/>
            </a:ln>
          </p:spPr>
          <p:txBody>
            <a:bodyPr rot="10800000" vert="eaVert" lIns="72000" tIns="0" rIns="0" bIns="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 dirty="0">
                <a:solidFill>
                  <a:srgbClr val="FFFFFF"/>
                </a:solidFill>
                <a:latin typeface="Tele-GroteskFet" pitchFamily="2" charset="0"/>
              </a:endParaRPr>
            </a:p>
          </p:txBody>
        </p:sp>
      </p:grpSp>
      <p:grpSp>
        <p:nvGrpSpPr>
          <p:cNvPr id="13" name="Gruppieren 55"/>
          <p:cNvGrpSpPr/>
          <p:nvPr/>
        </p:nvGrpSpPr>
        <p:grpSpPr>
          <a:xfrm>
            <a:off x="1643063" y="3350375"/>
            <a:ext cx="2795787" cy="2236037"/>
            <a:chOff x="304800" y="1481138"/>
            <a:chExt cx="4137025" cy="44688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7" name="AutoShape 2" descr="verlauf hellgrau"/>
            <p:cNvSpPr>
              <a:spLocks noChangeArrowheads="1"/>
            </p:cNvSpPr>
            <p:nvPr/>
          </p:nvSpPr>
          <p:spPr bwMode="gray">
            <a:xfrm>
              <a:off x="304800" y="1481138"/>
              <a:ext cx="4137025" cy="4468812"/>
            </a:xfrm>
            <a:prstGeom prst="round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DEDEDE"/>
                </a:gs>
              </a:gsLst>
              <a:lin ang="5400000"/>
            </a:gradFill>
            <a:ln w="12700" algn="ctr">
              <a:solidFill>
                <a:srgbClr val="999999"/>
              </a:solidFill>
              <a:round/>
              <a:headEnd/>
              <a:tailEnd/>
            </a:ln>
          </p:spPr>
          <p:txBody>
            <a:bodyPr lIns="72000" tIns="468000" rIns="72000" bIns="36000"/>
            <a:lstStyle/>
            <a:p>
              <a:pPr marL="171450" indent="-171450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/>
              </a:pPr>
              <a:endParaRPr lang="de-DE" sz="1600" dirty="0"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58" name="AutoShape 2" descr="verlauf hellgrau"/>
            <p:cNvSpPr>
              <a:spLocks noChangeArrowheads="1"/>
            </p:cNvSpPr>
            <p:nvPr/>
          </p:nvSpPr>
          <p:spPr bwMode="gray">
            <a:xfrm>
              <a:off x="304800" y="1481138"/>
              <a:ext cx="4137025" cy="4468812"/>
            </a:xfrm>
            <a:prstGeom prst="roundRect">
              <a:avLst>
                <a:gd name="adj" fmla="val 4615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DEDEDE"/>
                </a:gs>
              </a:gsLst>
              <a:lin ang="5400000"/>
            </a:gradFill>
            <a:ln w="12700" algn="ctr">
              <a:solidFill>
                <a:srgbClr val="999999"/>
              </a:solidFill>
              <a:round/>
              <a:headEnd/>
              <a:tailEnd/>
            </a:ln>
          </p:spPr>
          <p:txBody>
            <a:bodyPr lIns="72000" tIns="468000" rIns="72000" bIns="36000"/>
            <a:lstStyle/>
            <a:p>
              <a:pPr marL="171450" indent="-171450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/>
              </a:pPr>
              <a:endParaRPr lang="de-DE" sz="1600" dirty="0">
                <a:ea typeface="ＭＳ Ｐゴシック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14" name="Gruppieren 58"/>
          <p:cNvGrpSpPr/>
          <p:nvPr/>
        </p:nvGrpSpPr>
        <p:grpSpPr>
          <a:xfrm>
            <a:off x="304800" y="3350375"/>
            <a:ext cx="1122363" cy="2236037"/>
            <a:chOff x="304800" y="1481138"/>
            <a:chExt cx="4137025" cy="44688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0" name="AutoShape 2" descr="verlauf hellgrau"/>
            <p:cNvSpPr>
              <a:spLocks noChangeArrowheads="1"/>
            </p:cNvSpPr>
            <p:nvPr/>
          </p:nvSpPr>
          <p:spPr bwMode="gray">
            <a:xfrm>
              <a:off x="304800" y="1481138"/>
              <a:ext cx="4137025" cy="4468812"/>
            </a:xfrm>
            <a:prstGeom prst="roundRect">
              <a:avLst/>
            </a:prstGeom>
            <a:gradFill>
              <a:gsLst>
                <a:gs pos="0">
                  <a:srgbClr val="FFCBE1"/>
                </a:gs>
                <a:gs pos="40000">
                  <a:schemeClr val="tx2"/>
                </a:gs>
                <a:gs pos="100000">
                  <a:srgbClr val="AC005A"/>
                </a:gs>
              </a:gsLst>
              <a:lin ang="5400000" scaled="0"/>
            </a:gra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anchor="ctr"/>
            <a:lstStyle/>
            <a:p>
              <a:pPr marL="171450" indent="-171450">
                <a:lnSpc>
                  <a:spcPct val="90000"/>
                </a:lnSpc>
                <a:buClr>
                  <a:schemeClr val="tx2"/>
                </a:buClr>
                <a:buSzPct val="75000"/>
                <a:buFont typeface="Wingdings" pitchFamily="2" charset="2"/>
                <a:buChar char="§"/>
                <a:defRPr/>
              </a:pPr>
              <a:endParaRPr lang="de-DE" dirty="0">
                <a:solidFill>
                  <a:schemeClr val="bg1"/>
                </a:solidFill>
                <a:latin typeface="Tele-GroteskFet" pitchFamily="2" charset="0"/>
              </a:endParaRPr>
            </a:p>
          </p:txBody>
        </p:sp>
        <p:sp>
          <p:nvSpPr>
            <p:cNvPr id="61" name="AutoShape 2" descr="verlauf hellgrau"/>
            <p:cNvSpPr>
              <a:spLocks noChangeArrowheads="1"/>
            </p:cNvSpPr>
            <p:nvPr/>
          </p:nvSpPr>
          <p:spPr bwMode="gray">
            <a:xfrm>
              <a:off x="304800" y="1481138"/>
              <a:ext cx="4137025" cy="4468812"/>
            </a:xfrm>
            <a:prstGeom prst="roundRect">
              <a:avLst>
                <a:gd name="adj" fmla="val 7714"/>
              </a:avLst>
            </a:prstGeom>
            <a:gradFill>
              <a:gsLst>
                <a:gs pos="0">
                  <a:srgbClr val="FFCBE1"/>
                </a:gs>
                <a:gs pos="40000">
                  <a:schemeClr val="tx2"/>
                </a:gs>
                <a:gs pos="100000">
                  <a:srgbClr val="AC005A"/>
                </a:gs>
              </a:gsLst>
              <a:lin ang="5400000" scaled="0"/>
            </a:gra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anchor="ctr"/>
            <a:lstStyle/>
            <a:p>
              <a:pPr marL="171450" indent="-171450">
                <a:lnSpc>
                  <a:spcPct val="90000"/>
                </a:lnSpc>
                <a:buClr>
                  <a:schemeClr val="tx2"/>
                </a:buClr>
                <a:buSzPct val="75000"/>
                <a:buFont typeface="Wingdings" pitchFamily="2" charset="2"/>
                <a:buChar char="§"/>
                <a:defRPr/>
              </a:pPr>
              <a:endParaRPr lang="de-DE" dirty="0">
                <a:solidFill>
                  <a:schemeClr val="bg1"/>
                </a:solidFill>
                <a:latin typeface="Tele-GroteskFet" pitchFamily="2" charset="0"/>
              </a:endParaRPr>
            </a:p>
          </p:txBody>
        </p:sp>
      </p:grpSp>
      <p:sp>
        <p:nvSpPr>
          <p:cNvPr id="13340" name="AutoShape 5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304800" y="3349625"/>
            <a:ext cx="1122363" cy="2236788"/>
          </a:xfrm>
          <a:prstGeom prst="roundRect">
            <a:avLst>
              <a:gd name="adj" fmla="val 8819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72000" tIns="53639" rIns="36000" bIns="53639" anchor="ctr"/>
          <a:lstStyle/>
          <a:p>
            <a:pPr defTabSz="1073150" rtl="1" eaLnBrk="0" hangingPunct="0">
              <a:lnSpc>
                <a:spcPct val="90000"/>
              </a:lnSpc>
              <a:buSzPct val="75000"/>
              <a:buFont typeface="Tele-GroteskNor" pitchFamily="2" charset="0"/>
              <a:buNone/>
            </a:pPr>
            <a:r>
              <a:rPr lang="en-US" sz="1800">
                <a:solidFill>
                  <a:srgbClr val="FFFFFF"/>
                </a:solidFill>
                <a:latin typeface="Tele-GroteskFet" pitchFamily="2" charset="0"/>
                <a:ea typeface="ＭＳ Ｐゴシック"/>
                <a:cs typeface="Times New Roman" pitchFamily="18" charset="0"/>
              </a:rPr>
              <a:t>Strategic Corner-stones</a:t>
            </a:r>
          </a:p>
        </p:txBody>
      </p:sp>
      <p:sp>
        <p:nvSpPr>
          <p:cNvPr id="13341" name="AutoShape 58" descr="Verlauf_weiss_grau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643063" y="3349625"/>
            <a:ext cx="2797175" cy="2236788"/>
          </a:xfrm>
          <a:prstGeom prst="roundRect">
            <a:avLst>
              <a:gd name="adj" fmla="val 3875"/>
            </a:avLst>
          </a:prstGeom>
          <a:noFill/>
          <a:ln w="6350" algn="ctr">
            <a:noFill/>
            <a:round/>
            <a:headEnd/>
            <a:tailEnd/>
          </a:ln>
        </p:spPr>
        <p:txBody>
          <a:bodyPr lIns="72000" tIns="72000" rIns="72000" bIns="72000"/>
          <a:lstStyle/>
          <a:p>
            <a:pPr marL="180975" lvl="1" indent="-180975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en-US" sz="1600">
                <a:latin typeface="Tele-GroteskFet" pitchFamily="2" charset="0"/>
              </a:rPr>
              <a:t>Energy industry solutions</a:t>
            </a:r>
          </a:p>
          <a:p>
            <a:pPr marL="180975" lvl="2" indent="-180975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</a:pPr>
            <a:r>
              <a:rPr lang="en-US" sz="1600"/>
              <a:t>Energy industry platforms</a:t>
            </a:r>
          </a:p>
          <a:p>
            <a:pPr marL="180975" lvl="2" indent="-180975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§"/>
            </a:pPr>
            <a:r>
              <a:rPr lang="en-US" sz="1600"/>
              <a:t>Convergence of energy &amp; ICT</a:t>
            </a:r>
          </a:p>
          <a:p>
            <a:pPr marL="180975" lvl="1" indent="-180975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75000"/>
            </a:pPr>
            <a:r>
              <a:rPr lang="en-US" sz="1600">
                <a:latin typeface="Tele-GroteskFet" pitchFamily="2" charset="0"/>
              </a:rPr>
              <a:t>Energy management solutions</a:t>
            </a:r>
          </a:p>
          <a:p>
            <a:pPr marL="180975" lvl="2" indent="-180975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</a:pPr>
            <a:r>
              <a:rPr lang="en-US" sz="1600"/>
              <a:t>Cities &amp; enterprises</a:t>
            </a:r>
          </a:p>
          <a:p>
            <a:pPr marL="180975" lvl="2" indent="-180975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§"/>
            </a:pPr>
            <a:r>
              <a:rPr lang="en-US" sz="1600"/>
              <a:t>Property management</a:t>
            </a:r>
          </a:p>
          <a:p>
            <a:pPr marL="180975" lvl="2" indent="-180975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§"/>
            </a:pPr>
            <a:r>
              <a:rPr lang="en-US" sz="1600"/>
              <a:t>End users (B2B2C)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el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Deutsche Telekom’s Smart Energy </a:t>
            </a:r>
            <a:r>
              <a:rPr lang="en-US" dirty="0" smtClean="0"/>
              <a:t>offering enables utilities to master the upcoming challenges.</a:t>
            </a:r>
            <a:endParaRPr lang="en-US" dirty="0"/>
          </a:p>
        </p:txBody>
      </p:sp>
      <p:graphicFrame>
        <p:nvGraphicFramePr>
          <p:cNvPr id="71694" name="Object 14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36930" name="think-cell Slide" r:id="rId9" imgW="360" imgH="360" progId="TCLayout.ActiveDocument.1">
              <p:embed/>
            </p:oleObj>
          </a:graphicData>
        </a:graphic>
      </p:graphicFrame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520702" y="1198567"/>
            <a:ext cx="8101013" cy="4516435"/>
            <a:chOff x="328" y="1475"/>
            <a:chExt cx="5103" cy="1916"/>
          </a:xfrm>
        </p:grpSpPr>
        <p:sp>
          <p:nvSpPr>
            <p:cNvPr id="65" name="Auf der gleichen Seite des Rechtecks liegende Ecken abrunden 64"/>
            <p:cNvSpPr/>
            <p:nvPr/>
          </p:nvSpPr>
          <p:spPr>
            <a:xfrm>
              <a:off x="328" y="1475"/>
              <a:ext cx="5103" cy="1713"/>
            </a:xfrm>
            <a:prstGeom prst="round2SameRect">
              <a:avLst>
                <a:gd name="adj1" fmla="val 6863"/>
                <a:gd name="adj2" fmla="val 0"/>
              </a:avLst>
            </a:prstGeom>
            <a:solidFill>
              <a:schemeClr val="bg1"/>
            </a:solidFill>
            <a:ln w="12700" algn="ctr">
              <a:solidFill>
                <a:schemeClr val="tx2"/>
              </a:solidFill>
              <a:round/>
              <a:headEnd/>
              <a:tailEnd/>
            </a:ln>
          </p:spPr>
          <p:txBody>
            <a:bodyPr lIns="72000" tIns="36000" rIns="72000" bIns="36000"/>
            <a:lstStyle/>
            <a:p>
              <a:pPr marL="171450" indent="-171450" algn="ctr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SzPct val="75000"/>
              </a:pPr>
              <a:r>
                <a:rPr lang="en-US" dirty="0" smtClean="0">
                  <a:latin typeface="Tele-GroteskFet" pitchFamily="2" charset="0"/>
                  <a:ea typeface="MS PGothic" charset="-128"/>
                  <a:cs typeface="Times New Roman" pitchFamily="18" charset="0"/>
                </a:rPr>
                <a:t>Deutsche Telekom’s Smart Energy Offering</a:t>
              </a:r>
              <a:endParaRPr lang="en-US" dirty="0">
                <a:latin typeface="Tele-GroteskFet" pitchFamily="2" charset="0"/>
                <a:ea typeface="MS PGothic" charset="-128"/>
                <a:cs typeface="Times New Roman" pitchFamily="18" charset="0"/>
              </a:endParaRPr>
            </a:p>
          </p:txBody>
        </p:sp>
        <p:grpSp>
          <p:nvGrpSpPr>
            <p:cNvPr id="3" name="Gruppieren 57"/>
            <p:cNvGrpSpPr/>
            <p:nvPr/>
          </p:nvGrpSpPr>
          <p:grpSpPr>
            <a:xfrm>
              <a:off x="2963" y="1698"/>
              <a:ext cx="2358" cy="1490"/>
              <a:chOff x="304800" y="1481138"/>
              <a:chExt cx="4137025" cy="44688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AutoShape 2" descr="verlauf hellgrau"/>
              <p:cNvSpPr>
                <a:spLocks noChangeArrowheads="1"/>
              </p:cNvSpPr>
              <p:nvPr/>
            </p:nvSpPr>
            <p:spPr bwMode="gray">
              <a:xfrm>
                <a:off x="304800" y="1481138"/>
                <a:ext cx="4137025" cy="4468812"/>
              </a:xfrm>
              <a:prstGeom prst="round2SameRect">
                <a:avLst/>
              </a:prstGeom>
              <a:gradFill>
                <a:gsLst>
                  <a:gs pos="0">
                    <a:srgbClr val="DFF4FF"/>
                  </a:gs>
                  <a:gs pos="40000">
                    <a:srgbClr val="64B9E4"/>
                  </a:gs>
                  <a:gs pos="100000">
                    <a:srgbClr val="2393CB"/>
                  </a:gs>
                </a:gsLst>
                <a:lin ang="5400000" scaled="0"/>
              </a:gradFill>
              <a:ln w="12700">
                <a:solidFill>
                  <a:srgbClr val="64B9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0" rIns="72000" bIns="0" anchor="ctr"/>
              <a:lstStyle/>
              <a:p>
                <a:pPr marL="171450" indent="-171450">
                  <a:lnSpc>
                    <a:spcPct val="90000"/>
                  </a:lnSpc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/>
                </a:pPr>
                <a:endParaRPr lang="de-DE" sz="2000" dirty="0">
                  <a:solidFill>
                    <a:schemeClr val="bg1"/>
                  </a:solidFill>
                  <a:latin typeface="Tele-GroteskFet" pitchFamily="2" charset="0"/>
                </a:endParaRPr>
              </a:p>
            </p:txBody>
          </p:sp>
          <p:sp>
            <p:nvSpPr>
              <p:cNvPr id="60" name="AutoShape 2" descr="verlauf hellgrau"/>
              <p:cNvSpPr>
                <a:spLocks noChangeArrowheads="1"/>
              </p:cNvSpPr>
              <p:nvPr/>
            </p:nvSpPr>
            <p:spPr bwMode="gray">
              <a:xfrm>
                <a:off x="304800" y="1481138"/>
                <a:ext cx="4137025" cy="4468812"/>
              </a:xfrm>
              <a:prstGeom prst="round2SameRect">
                <a:avLst>
                  <a:gd name="adj1" fmla="val 4445"/>
                  <a:gd name="adj2" fmla="val 0"/>
                </a:avLst>
              </a:prstGeom>
              <a:gradFill flip="none" rotWithShape="1">
                <a:gsLst>
                  <a:gs pos="0">
                    <a:srgbClr val="DFF4FF"/>
                  </a:gs>
                  <a:gs pos="40000">
                    <a:srgbClr val="64B9E4"/>
                  </a:gs>
                  <a:gs pos="100000">
                    <a:srgbClr val="2393CB"/>
                  </a:gs>
                </a:gsLst>
                <a:lin ang="16200000" scaled="1"/>
                <a:tileRect/>
              </a:gradFill>
              <a:ln w="12700">
                <a:solidFill>
                  <a:srgbClr val="64B9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0" rIns="72000" bIns="0" anchor="ctr"/>
              <a:lstStyle/>
              <a:p>
                <a:pPr marL="171450" indent="-171450">
                  <a:lnSpc>
                    <a:spcPct val="90000"/>
                  </a:lnSpc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/>
                </a:pPr>
                <a:endParaRPr lang="de-DE" sz="2000" dirty="0">
                  <a:solidFill>
                    <a:schemeClr val="bg1"/>
                  </a:solidFill>
                  <a:latin typeface="Tele-GroteskFet" pitchFamily="2" charset="0"/>
                </a:endParaRPr>
              </a:p>
            </p:txBody>
          </p:sp>
        </p:grpSp>
        <p:sp>
          <p:nvSpPr>
            <p:cNvPr id="62" name="AutoShape 2" descr="verlauf hellgrau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3928" y="1698"/>
              <a:ext cx="1388" cy="379"/>
            </a:xfrm>
            <a:prstGeom prst="roundRect">
              <a:avLst>
                <a:gd name="adj" fmla="val 0"/>
              </a:avLst>
            </a:prstGeom>
            <a:noFill/>
            <a:ln w="12700" algn="ctr">
              <a:noFill/>
              <a:round/>
              <a:headEnd/>
              <a:tailEnd/>
            </a:ln>
          </p:spPr>
          <p:txBody>
            <a:bodyPr lIns="72000" tIns="72000" rIns="72000" bIns="36000"/>
            <a:lstStyle/>
            <a:p>
              <a:pPr marL="90488" indent="-90488">
                <a:lnSpc>
                  <a:spcPct val="90000"/>
                </a:lnSpc>
                <a:spcBef>
                  <a:spcPct val="25000"/>
                </a:spcBef>
                <a:buClr>
                  <a:srgbClr val="E20074"/>
                </a:buClr>
                <a:buSzPct val="75000"/>
              </a:pPr>
              <a:r>
                <a:rPr lang="en-US" dirty="0">
                  <a:solidFill>
                    <a:schemeClr val="bg1"/>
                  </a:solidFill>
                  <a:latin typeface="Tele-GroteskFet" pitchFamily="2" charset="0"/>
                  <a:cs typeface="Arial" charset="0"/>
                </a:rPr>
                <a:t>Grid Management</a:t>
              </a:r>
              <a:endParaRPr lang="en-US" sz="1600" dirty="0">
                <a:solidFill>
                  <a:schemeClr val="bg1"/>
                </a:solidFill>
                <a:latin typeface="Tele-GroteskNor" pitchFamily="2" charset="0"/>
                <a:ea typeface="MS PGothic" charset="-128"/>
                <a:cs typeface="Times New Roman" pitchFamily="18" charset="0"/>
              </a:endParaRPr>
            </a:p>
            <a:p>
              <a:pPr marL="90488" indent="-90488">
                <a:lnSpc>
                  <a:spcPct val="90000"/>
                </a:lnSpc>
                <a:buClr>
                  <a:schemeClr val="bg1"/>
                </a:buClr>
                <a:buSzPct val="75000"/>
                <a:buFont typeface="Wingdings" pitchFamily="2" charset="2"/>
                <a:buChar char="§"/>
              </a:pPr>
              <a:r>
                <a:rPr lang="en-US" sz="1600" dirty="0">
                  <a:solidFill>
                    <a:schemeClr val="bg1"/>
                  </a:solidFill>
                  <a:latin typeface="Tele-GroteskNor" pitchFamily="2" charset="0"/>
                  <a:ea typeface="MS PGothic" charset="-128"/>
                  <a:cs typeface="Times New Roman" pitchFamily="18" charset="0"/>
                </a:rPr>
                <a:t>Energy Infrastructure for eMobility</a:t>
              </a:r>
            </a:p>
            <a:p>
              <a:pPr marL="90488" indent="-90488">
                <a:lnSpc>
                  <a:spcPct val="90000"/>
                </a:lnSpc>
                <a:buClr>
                  <a:schemeClr val="bg1"/>
                </a:buClr>
                <a:buSzPct val="75000"/>
                <a:buFont typeface="Wingdings" pitchFamily="2" charset="2"/>
                <a:buChar char="§"/>
              </a:pPr>
              <a:r>
                <a:rPr lang="en-US" sz="1600" dirty="0">
                  <a:solidFill>
                    <a:schemeClr val="bg1"/>
                  </a:solidFill>
                  <a:latin typeface="Tele-GroteskNor" pitchFamily="2" charset="0"/>
                  <a:ea typeface="MS PGothic" charset="-128"/>
                  <a:cs typeface="Times New Roman" pitchFamily="18" charset="0"/>
                </a:rPr>
                <a:t>Distribution Network Automation</a:t>
              </a:r>
            </a:p>
            <a:p>
              <a:pPr marL="90488" indent="-90488">
                <a:lnSpc>
                  <a:spcPct val="90000"/>
                </a:lnSpc>
                <a:buClr>
                  <a:schemeClr val="bg1"/>
                </a:buClr>
                <a:buSzPct val="75000"/>
                <a:buFont typeface="Wingdings" pitchFamily="2" charset="2"/>
                <a:buChar char="§"/>
              </a:pPr>
              <a:r>
                <a:rPr lang="en-US" sz="1600" dirty="0">
                  <a:solidFill>
                    <a:schemeClr val="bg1"/>
                  </a:solidFill>
                  <a:latin typeface="Tele-GroteskNor" pitchFamily="2" charset="0"/>
                  <a:ea typeface="MS PGothic" charset="-128"/>
                  <a:cs typeface="Times New Roman" pitchFamily="18" charset="0"/>
                </a:rPr>
                <a:t>Virtual Power Plant &amp; Demand Side Mgmt. </a:t>
              </a:r>
            </a:p>
          </p:txBody>
        </p:sp>
        <p:grpSp>
          <p:nvGrpSpPr>
            <p:cNvPr id="4" name="Gruppieren 52"/>
            <p:cNvGrpSpPr/>
            <p:nvPr/>
          </p:nvGrpSpPr>
          <p:grpSpPr>
            <a:xfrm>
              <a:off x="425" y="1698"/>
              <a:ext cx="2359" cy="1490"/>
              <a:chOff x="304800" y="1481138"/>
              <a:chExt cx="4137025" cy="44688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AutoShape 2" descr="verlauf hellgrau"/>
              <p:cNvSpPr>
                <a:spLocks noChangeArrowheads="1"/>
              </p:cNvSpPr>
              <p:nvPr/>
            </p:nvSpPr>
            <p:spPr bwMode="gray">
              <a:xfrm>
                <a:off x="304800" y="1481138"/>
                <a:ext cx="4137025" cy="4468812"/>
              </a:xfrm>
              <a:prstGeom prst="round2SameRect">
                <a:avLst/>
              </a:prstGeom>
              <a:gradFill>
                <a:gsLst>
                  <a:gs pos="0">
                    <a:srgbClr val="D8E5EE"/>
                  </a:gs>
                  <a:gs pos="40000">
                    <a:srgbClr val="427BAB"/>
                  </a:gs>
                  <a:gs pos="100000">
                    <a:srgbClr val="2F5879"/>
                  </a:gs>
                </a:gsLst>
                <a:lin ang="5400000" scaled="0"/>
              </a:gradFill>
              <a:ln w="12700">
                <a:solidFill>
                  <a:srgbClr val="427B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0" rIns="72000" bIns="0" anchor="ctr"/>
              <a:lstStyle/>
              <a:p>
                <a:pPr marL="171450" indent="-171450">
                  <a:lnSpc>
                    <a:spcPct val="90000"/>
                  </a:lnSpc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/>
                </a:pPr>
                <a:endParaRPr lang="de-DE" sz="2000" dirty="0">
                  <a:solidFill>
                    <a:schemeClr val="bg1"/>
                  </a:solidFill>
                  <a:latin typeface="Tele-GroteskFet" pitchFamily="2" charset="0"/>
                </a:endParaRPr>
              </a:p>
            </p:txBody>
          </p:sp>
          <p:sp>
            <p:nvSpPr>
              <p:cNvPr id="55" name="AutoShape 2" descr="verlauf hellgrau"/>
              <p:cNvSpPr>
                <a:spLocks noChangeArrowheads="1"/>
              </p:cNvSpPr>
              <p:nvPr/>
            </p:nvSpPr>
            <p:spPr bwMode="gray">
              <a:xfrm>
                <a:off x="304800" y="1481138"/>
                <a:ext cx="4137025" cy="4468812"/>
              </a:xfrm>
              <a:prstGeom prst="round2SameRect">
                <a:avLst>
                  <a:gd name="adj1" fmla="val 3889"/>
                  <a:gd name="adj2" fmla="val 0"/>
                </a:avLst>
              </a:prstGeom>
              <a:gradFill flip="none" rotWithShape="1">
                <a:gsLst>
                  <a:gs pos="0">
                    <a:srgbClr val="D8E5EE"/>
                  </a:gs>
                  <a:gs pos="40000">
                    <a:srgbClr val="427BAB"/>
                  </a:gs>
                  <a:gs pos="100000">
                    <a:srgbClr val="2F5879"/>
                  </a:gs>
                </a:gsLst>
                <a:lin ang="16200000" scaled="1"/>
                <a:tileRect/>
              </a:gradFill>
              <a:ln w="12700">
                <a:solidFill>
                  <a:srgbClr val="427B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0" rIns="72000" bIns="0" anchor="ctr"/>
              <a:lstStyle/>
              <a:p>
                <a:pPr marL="171450" indent="-171450">
                  <a:lnSpc>
                    <a:spcPct val="90000"/>
                  </a:lnSpc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/>
                </a:pPr>
                <a:endParaRPr lang="de-DE" sz="2000" dirty="0">
                  <a:solidFill>
                    <a:schemeClr val="bg1"/>
                  </a:solidFill>
                  <a:latin typeface="Tele-GroteskFet" pitchFamily="2" charset="0"/>
                </a:endParaRPr>
              </a:p>
            </p:txBody>
          </p:sp>
        </p:grpSp>
        <p:sp>
          <p:nvSpPr>
            <p:cNvPr id="57" name="AutoShape 2" descr="verlauf hellgrau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426" y="1698"/>
              <a:ext cx="2299" cy="379"/>
            </a:xfrm>
            <a:prstGeom prst="roundRect">
              <a:avLst>
                <a:gd name="adj" fmla="val 0"/>
              </a:avLst>
            </a:prstGeom>
            <a:noFill/>
            <a:ln w="12700" algn="ctr">
              <a:noFill/>
              <a:round/>
              <a:headEnd/>
              <a:tailEnd/>
            </a:ln>
          </p:spPr>
          <p:txBody>
            <a:bodyPr lIns="72000" tIns="72000" rIns="72000" bIns="36000"/>
            <a:lstStyle/>
            <a:p>
              <a:pPr marL="90488" indent="-90488">
                <a:lnSpc>
                  <a:spcPct val="90000"/>
                </a:lnSpc>
                <a:spcBef>
                  <a:spcPct val="25000"/>
                </a:spcBef>
                <a:buClr>
                  <a:srgbClr val="E20074"/>
                </a:buClr>
                <a:buSzPct val="75000"/>
              </a:pPr>
              <a:r>
                <a:rPr lang="en-US" dirty="0">
                  <a:solidFill>
                    <a:schemeClr val="bg1"/>
                  </a:solidFill>
                  <a:latin typeface="Tele-GroteskFet" pitchFamily="2" charset="0"/>
                  <a:cs typeface="Arial" charset="0"/>
                </a:rPr>
                <a:t>Home Management</a:t>
              </a:r>
              <a:endParaRPr lang="en-US" sz="1600" dirty="0">
                <a:solidFill>
                  <a:schemeClr val="bg1"/>
                </a:solidFill>
                <a:latin typeface="Tele-GroteskNor" pitchFamily="2" charset="0"/>
                <a:ea typeface="MS PGothic" charset="-128"/>
                <a:cs typeface="Times New Roman" pitchFamily="18" charset="0"/>
              </a:endParaRPr>
            </a:p>
            <a:p>
              <a:pPr marL="90488" indent="-90488">
                <a:lnSpc>
                  <a:spcPct val="90000"/>
                </a:lnSpc>
                <a:buClr>
                  <a:schemeClr val="bg1"/>
                </a:buClr>
                <a:buSzPct val="75000"/>
                <a:buFont typeface="Wingdings" pitchFamily="2" charset="2"/>
                <a:buChar char="§"/>
              </a:pPr>
              <a:r>
                <a:rPr lang="en-US" sz="1600" dirty="0">
                  <a:solidFill>
                    <a:schemeClr val="bg1"/>
                  </a:solidFill>
                  <a:latin typeface="Tele-GroteskNor" pitchFamily="2" charset="0"/>
                  <a:ea typeface="MS PGothic" charset="-128"/>
                  <a:cs typeface="Times New Roman" pitchFamily="18" charset="0"/>
                </a:rPr>
                <a:t>Heating Control at Home</a:t>
              </a:r>
            </a:p>
            <a:p>
              <a:pPr marL="90488" indent="-90488">
                <a:lnSpc>
                  <a:spcPct val="90000"/>
                </a:lnSpc>
                <a:buClr>
                  <a:schemeClr val="bg1"/>
                </a:buClr>
                <a:buSzPct val="75000"/>
                <a:buFont typeface="Wingdings" pitchFamily="2" charset="2"/>
                <a:buChar char="§"/>
              </a:pPr>
              <a:r>
                <a:rPr lang="en-US" sz="1600" dirty="0">
                  <a:solidFill>
                    <a:schemeClr val="bg1"/>
                  </a:solidFill>
                  <a:latin typeface="Tele-GroteskNor" pitchFamily="2" charset="0"/>
                  <a:ea typeface="MS PGothic" charset="-128"/>
                  <a:cs typeface="Times New Roman" pitchFamily="18" charset="0"/>
                </a:rPr>
                <a:t>Demand Side Management</a:t>
              </a:r>
            </a:p>
            <a:p>
              <a:pPr marL="90488" indent="-90488">
                <a:lnSpc>
                  <a:spcPct val="90000"/>
                </a:lnSpc>
                <a:buClr>
                  <a:schemeClr val="bg1"/>
                </a:buClr>
                <a:buSzPct val="75000"/>
                <a:buFont typeface="Wingdings" pitchFamily="2" charset="2"/>
                <a:buChar char="§"/>
              </a:pPr>
              <a:r>
                <a:rPr lang="en-US" sz="1600" dirty="0">
                  <a:solidFill>
                    <a:schemeClr val="bg1"/>
                  </a:solidFill>
                  <a:latin typeface="Tele-GroteskNor" pitchFamily="2" charset="0"/>
                  <a:ea typeface="MS PGothic" charset="-128"/>
                  <a:cs typeface="Times New Roman" pitchFamily="18" charset="0"/>
                </a:rPr>
                <a:t>PV at Home &amp; mCHP </a:t>
              </a:r>
              <a:br>
                <a:rPr lang="en-US" sz="1600" dirty="0">
                  <a:solidFill>
                    <a:schemeClr val="bg1"/>
                  </a:solidFill>
                  <a:latin typeface="Tele-GroteskNor" pitchFamily="2" charset="0"/>
                  <a:ea typeface="MS PGothic" charset="-128"/>
                  <a:cs typeface="Times New Roman" pitchFamily="18" charset="0"/>
                </a:rPr>
              </a:br>
              <a:r>
                <a:rPr lang="en-US" sz="1600" dirty="0">
                  <a:solidFill>
                    <a:schemeClr val="bg1"/>
                  </a:solidFill>
                  <a:latin typeface="Tele-GroteskNor" pitchFamily="2" charset="0"/>
                  <a:ea typeface="MS PGothic" charset="-128"/>
                  <a:cs typeface="Times New Roman" pitchFamily="18" charset="0"/>
                </a:rPr>
                <a:t>at Home</a:t>
              </a:r>
            </a:p>
          </p:txBody>
        </p:sp>
        <p:grpSp>
          <p:nvGrpSpPr>
            <p:cNvPr id="5" name="Gruppieren 47"/>
            <p:cNvGrpSpPr/>
            <p:nvPr/>
          </p:nvGrpSpPr>
          <p:grpSpPr>
            <a:xfrm>
              <a:off x="1870" y="1914"/>
              <a:ext cx="2018" cy="1274"/>
              <a:chOff x="304800" y="1481138"/>
              <a:chExt cx="4137025" cy="4468812"/>
            </a:xfrm>
            <a:effectLst>
              <a:outerShdw blurRad="101600" dist="1016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AutoShape 2" descr="verlauf hellgrau"/>
              <p:cNvSpPr>
                <a:spLocks noChangeArrowheads="1"/>
              </p:cNvSpPr>
              <p:nvPr/>
            </p:nvSpPr>
            <p:spPr bwMode="gray">
              <a:xfrm>
                <a:off x="304800" y="1481138"/>
                <a:ext cx="4137025" cy="4468812"/>
              </a:xfrm>
              <a:prstGeom prst="round2SameRect">
                <a:avLst/>
              </a:prstGeom>
              <a:gradFill>
                <a:gsLst>
                  <a:gs pos="0">
                    <a:srgbClr val="DEDEDE"/>
                  </a:gs>
                  <a:gs pos="40000">
                    <a:srgbClr val="999999"/>
                  </a:gs>
                  <a:gs pos="100000">
                    <a:srgbClr val="666666"/>
                  </a:gs>
                </a:gsLst>
                <a:lin ang="5400000" scaled="0"/>
              </a:gradFill>
              <a:ln w="12700">
                <a:solidFill>
                  <a:srgbClr val="99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0" rIns="72000" bIns="0" anchor="ctr"/>
              <a:lstStyle/>
              <a:p>
                <a:pPr marL="171450" indent="-171450">
                  <a:lnSpc>
                    <a:spcPct val="90000"/>
                  </a:lnSpc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/>
                </a:pPr>
                <a:endParaRPr lang="de-DE" sz="2000" dirty="0">
                  <a:solidFill>
                    <a:schemeClr val="bg1"/>
                  </a:solidFill>
                  <a:latin typeface="Tele-GroteskFet" pitchFamily="2" charset="0"/>
                </a:endParaRPr>
              </a:p>
            </p:txBody>
          </p:sp>
          <p:sp>
            <p:nvSpPr>
              <p:cNvPr id="50" name="AutoShape 2" descr="verlauf hellgrau"/>
              <p:cNvSpPr>
                <a:spLocks noChangeArrowheads="1"/>
              </p:cNvSpPr>
              <p:nvPr/>
            </p:nvSpPr>
            <p:spPr bwMode="gray">
              <a:xfrm>
                <a:off x="304800" y="1481138"/>
                <a:ext cx="4137025" cy="4468812"/>
              </a:xfrm>
              <a:prstGeom prst="round2SameRect">
                <a:avLst>
                  <a:gd name="adj1" fmla="val 5475"/>
                  <a:gd name="adj2" fmla="val 0"/>
                </a:avLst>
              </a:prstGeom>
              <a:gradFill>
                <a:gsLst>
                  <a:gs pos="0">
                    <a:srgbClr val="DEDEDE"/>
                  </a:gs>
                  <a:gs pos="40000">
                    <a:srgbClr val="999999"/>
                  </a:gs>
                  <a:gs pos="100000">
                    <a:srgbClr val="666666"/>
                  </a:gs>
                </a:gsLst>
                <a:lin ang="5400000" scaled="0"/>
              </a:gradFill>
              <a:ln w="12700">
                <a:solidFill>
                  <a:srgbClr val="99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0" rIns="72000" bIns="0" anchor="ctr"/>
              <a:lstStyle/>
              <a:p>
                <a:pPr marL="171450" indent="-171450">
                  <a:lnSpc>
                    <a:spcPct val="90000"/>
                  </a:lnSpc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/>
                </a:pPr>
                <a:endParaRPr lang="de-DE" sz="2000" dirty="0">
                  <a:solidFill>
                    <a:schemeClr val="bg1"/>
                  </a:solidFill>
                  <a:latin typeface="Tele-GroteskFet" pitchFamily="2" charset="0"/>
                </a:endParaRPr>
              </a:p>
            </p:txBody>
          </p:sp>
        </p:grpSp>
        <p:sp>
          <p:nvSpPr>
            <p:cNvPr id="71689" name="AutoShape 2" descr="verlauf hellgrau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870" y="1914"/>
              <a:ext cx="2018" cy="458"/>
            </a:xfrm>
            <a:prstGeom prst="roundRect">
              <a:avLst>
                <a:gd name="adj" fmla="val 0"/>
              </a:avLst>
            </a:prstGeom>
            <a:noFill/>
            <a:ln w="12700" algn="ctr">
              <a:noFill/>
              <a:round/>
              <a:headEnd/>
              <a:tailEnd/>
            </a:ln>
          </p:spPr>
          <p:txBody>
            <a:bodyPr lIns="72000" tIns="72000" rIns="72000" bIns="72000"/>
            <a:lstStyle/>
            <a:p>
              <a:pPr marL="90488" indent="-90488">
                <a:lnSpc>
                  <a:spcPct val="90000"/>
                </a:lnSpc>
                <a:spcBef>
                  <a:spcPct val="25000"/>
                </a:spcBef>
                <a:buClr>
                  <a:srgbClr val="E20074"/>
                </a:buClr>
                <a:buSzPct val="75000"/>
              </a:pPr>
              <a:r>
                <a:rPr lang="en-US" dirty="0">
                  <a:latin typeface="Tele-GroteskFet" pitchFamily="2" charset="0"/>
                  <a:cs typeface="Arial" charset="0"/>
                </a:rPr>
                <a:t>Energy Efficiency for Enterprises</a:t>
              </a:r>
              <a:endParaRPr lang="en-US" sz="1600" dirty="0">
                <a:latin typeface="Tele-GroteskNor" pitchFamily="2" charset="0"/>
                <a:ea typeface="MS PGothic" charset="-128"/>
                <a:cs typeface="Times New Roman" pitchFamily="18" charset="0"/>
              </a:endParaRPr>
            </a:p>
            <a:p>
              <a:pPr marL="90488" indent="-90488">
                <a:lnSpc>
                  <a:spcPct val="90000"/>
                </a:lnSpc>
                <a:buClr>
                  <a:schemeClr val="tx2"/>
                </a:buClr>
                <a:buSzPct val="75000"/>
                <a:buFont typeface="Wingdings" pitchFamily="2" charset="2"/>
                <a:buChar char="§"/>
              </a:pPr>
              <a:r>
                <a:rPr lang="en-US" sz="1600" dirty="0">
                  <a:latin typeface="Tele-GroteskNor" pitchFamily="2" charset="0"/>
                  <a:ea typeface="MS PGothic" charset="-128"/>
                  <a:cs typeface="Times New Roman" pitchFamily="18" charset="0"/>
                </a:rPr>
                <a:t>Carbon Accounting &amp; Energy Management Consulting</a:t>
              </a:r>
            </a:p>
            <a:p>
              <a:pPr marL="90488" indent="-90488">
                <a:lnSpc>
                  <a:spcPct val="90000"/>
                </a:lnSpc>
                <a:buClr>
                  <a:schemeClr val="tx2"/>
                </a:buClr>
                <a:buSzPct val="75000"/>
                <a:buFont typeface="Wingdings" pitchFamily="2" charset="2"/>
                <a:buChar char="§"/>
              </a:pPr>
              <a:r>
                <a:rPr lang="en-US" sz="1600" dirty="0">
                  <a:latin typeface="Tele-GroteskNor" pitchFamily="2" charset="0"/>
                  <a:ea typeface="MS PGothic" charset="-128"/>
                  <a:cs typeface="Times New Roman" pitchFamily="18" charset="0"/>
                </a:rPr>
                <a:t>IT Solutions &amp; Services for Energy Management</a:t>
              </a:r>
            </a:p>
          </p:txBody>
        </p:sp>
        <p:grpSp>
          <p:nvGrpSpPr>
            <p:cNvPr id="6" name="Gruppieren 37"/>
            <p:cNvGrpSpPr/>
            <p:nvPr/>
          </p:nvGrpSpPr>
          <p:grpSpPr>
            <a:xfrm>
              <a:off x="815" y="2460"/>
              <a:ext cx="2018" cy="728"/>
              <a:chOff x="304800" y="1481138"/>
              <a:chExt cx="4137025" cy="4468812"/>
            </a:xfrm>
            <a:effectLst>
              <a:outerShdw blurRad="177800" dist="1778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AutoShape 2" descr="verlauf hellgrau"/>
              <p:cNvSpPr>
                <a:spLocks noChangeArrowheads="1"/>
              </p:cNvSpPr>
              <p:nvPr/>
            </p:nvSpPr>
            <p:spPr bwMode="gray">
              <a:xfrm>
                <a:off x="304800" y="1481138"/>
                <a:ext cx="4137025" cy="4468812"/>
              </a:xfrm>
              <a:prstGeom prst="round2SameRect">
                <a:avLst/>
              </a:prstGeom>
              <a:gradFill>
                <a:gsLst>
                  <a:gs pos="0">
                    <a:schemeClr val="bg1"/>
                  </a:gs>
                  <a:gs pos="40000">
                    <a:srgbClr val="DEDEDE"/>
                  </a:gs>
                  <a:gs pos="100000">
                    <a:srgbClr val="CCCCCC"/>
                  </a:gs>
                </a:gsLst>
                <a:lin ang="5400000" scaled="0"/>
              </a:gradFill>
              <a:ln w="12700">
                <a:solidFill>
                  <a:srgbClr val="CC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0" rIns="72000" bIns="0" anchor="ctr"/>
              <a:lstStyle/>
              <a:p>
                <a:pPr marL="171450" indent="-171450">
                  <a:lnSpc>
                    <a:spcPct val="90000"/>
                  </a:lnSpc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/>
                </a:pPr>
                <a:endParaRPr lang="de-DE" sz="2000" dirty="0">
                  <a:solidFill>
                    <a:schemeClr val="tx1"/>
                  </a:solidFill>
                  <a:latin typeface="Tele-GroteskFet" pitchFamily="2" charset="0"/>
                </a:endParaRPr>
              </a:p>
            </p:txBody>
          </p:sp>
          <p:sp>
            <p:nvSpPr>
              <p:cNvPr id="40" name="AutoShape 2" descr="verlauf hellgrau"/>
              <p:cNvSpPr>
                <a:spLocks noChangeArrowheads="1"/>
              </p:cNvSpPr>
              <p:nvPr/>
            </p:nvSpPr>
            <p:spPr bwMode="gray">
              <a:xfrm>
                <a:off x="304800" y="1481138"/>
                <a:ext cx="4137025" cy="4468812"/>
              </a:xfrm>
              <a:prstGeom prst="round2SameRect">
                <a:avLst>
                  <a:gd name="adj1" fmla="val 7404"/>
                  <a:gd name="adj2" fmla="val 0"/>
                </a:avLst>
              </a:prstGeom>
              <a:gradFill>
                <a:gsLst>
                  <a:gs pos="0">
                    <a:schemeClr val="bg1"/>
                  </a:gs>
                  <a:gs pos="40000">
                    <a:srgbClr val="DEDEDE"/>
                  </a:gs>
                  <a:gs pos="100000">
                    <a:srgbClr val="CCCCCC"/>
                  </a:gs>
                </a:gsLst>
                <a:lin ang="5400000" scaled="0"/>
              </a:gradFill>
              <a:ln w="12700">
                <a:solidFill>
                  <a:srgbClr val="CC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0" rIns="72000" bIns="0" anchor="ctr"/>
              <a:lstStyle/>
              <a:p>
                <a:pPr marL="171450" indent="-171450">
                  <a:lnSpc>
                    <a:spcPct val="90000"/>
                  </a:lnSpc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/>
                </a:pPr>
                <a:endParaRPr lang="de-DE" sz="2000" dirty="0">
                  <a:solidFill>
                    <a:schemeClr val="tx1"/>
                  </a:solidFill>
                  <a:latin typeface="Tele-GroteskFet" pitchFamily="2" charset="0"/>
                </a:endParaRPr>
              </a:p>
            </p:txBody>
          </p:sp>
        </p:grpSp>
        <p:sp>
          <p:nvSpPr>
            <p:cNvPr id="42" name="AutoShape 2" descr="verlauf hellgrau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815" y="2460"/>
              <a:ext cx="2018" cy="474"/>
            </a:xfrm>
            <a:prstGeom prst="roundRect">
              <a:avLst>
                <a:gd name="adj" fmla="val 0"/>
              </a:avLst>
            </a:prstGeom>
            <a:noFill/>
            <a:ln w="12700" algn="ctr">
              <a:noFill/>
              <a:round/>
              <a:headEnd/>
              <a:tailEnd/>
            </a:ln>
          </p:spPr>
          <p:txBody>
            <a:bodyPr lIns="72000" tIns="72000" rIns="72000" bIns="72000"/>
            <a:lstStyle/>
            <a:p>
              <a:pPr>
                <a:lnSpc>
                  <a:spcPct val="90000"/>
                </a:lnSpc>
                <a:spcBef>
                  <a:spcPct val="25000"/>
                </a:spcBef>
                <a:buClr>
                  <a:srgbClr val="E20074"/>
                </a:buClr>
                <a:buSzPct val="75000"/>
              </a:pPr>
              <a:r>
                <a:rPr lang="en-US" dirty="0">
                  <a:latin typeface="Tele-GroteskFet" pitchFamily="2" charset="0"/>
                  <a:cs typeface="Arial" charset="0"/>
                </a:rPr>
                <a:t>Metering Services</a:t>
              </a:r>
              <a:endParaRPr lang="en-US" dirty="0">
                <a:latin typeface="Tele-GroteskNor" pitchFamily="2" charset="0"/>
                <a:ea typeface="MS PGothic" charset="-128"/>
                <a:cs typeface="Times New Roman" pitchFamily="18" charset="0"/>
              </a:endParaRPr>
            </a:p>
            <a:p>
              <a:pPr>
                <a:lnSpc>
                  <a:spcPct val="90000"/>
                </a:lnSpc>
                <a:buClr>
                  <a:schemeClr val="tx2"/>
                </a:buClr>
                <a:buSzPct val="75000"/>
                <a:buFont typeface="Wingdings" pitchFamily="2" charset="2"/>
                <a:buChar char="§"/>
              </a:pPr>
              <a:r>
                <a:rPr lang="en-US" sz="1600" dirty="0">
                  <a:latin typeface="Tele-GroteskNor" pitchFamily="2" charset="0"/>
                  <a:ea typeface="MS PGothic" charset="-128"/>
                  <a:cs typeface="Times New Roman" pitchFamily="18" charset="0"/>
                </a:rPr>
                <a:t>Meter Installation Service</a:t>
              </a:r>
            </a:p>
            <a:p>
              <a:pPr>
                <a:lnSpc>
                  <a:spcPct val="90000"/>
                </a:lnSpc>
                <a:buClr>
                  <a:schemeClr val="tx2"/>
                </a:buClr>
                <a:buSzPct val="75000"/>
                <a:buFont typeface="Wingdings" pitchFamily="2" charset="2"/>
                <a:buChar char="§"/>
              </a:pPr>
              <a:r>
                <a:rPr lang="en-US" sz="1600" dirty="0">
                  <a:latin typeface="Tele-GroteskNor" pitchFamily="2" charset="0"/>
                  <a:ea typeface="MS PGothic" charset="-128"/>
                  <a:cs typeface="Times New Roman" pitchFamily="18" charset="0"/>
                </a:rPr>
                <a:t>Meter Reading Service (Residential)</a:t>
              </a:r>
            </a:p>
            <a:p>
              <a:pPr>
                <a:lnSpc>
                  <a:spcPct val="90000"/>
                </a:lnSpc>
                <a:buClr>
                  <a:schemeClr val="tx2"/>
                </a:buClr>
                <a:buSzPct val="75000"/>
                <a:buFont typeface="Wingdings" pitchFamily="2" charset="2"/>
                <a:buChar char="§"/>
              </a:pPr>
              <a:r>
                <a:rPr lang="en-US" sz="1600" dirty="0">
                  <a:latin typeface="Tele-GroteskNor" pitchFamily="2" charset="0"/>
                  <a:ea typeface="MS PGothic" charset="-128"/>
                  <a:cs typeface="Times New Roman" pitchFamily="18" charset="0"/>
                </a:rPr>
                <a:t>Meter Reading Communication (M2M)</a:t>
              </a:r>
            </a:p>
            <a:p>
              <a:pPr>
                <a:lnSpc>
                  <a:spcPct val="90000"/>
                </a:lnSpc>
                <a:buClr>
                  <a:schemeClr val="tx2"/>
                </a:buClr>
                <a:buSzPct val="75000"/>
                <a:buFont typeface="Wingdings" pitchFamily="2" charset="2"/>
                <a:buChar char="§"/>
              </a:pPr>
              <a:r>
                <a:rPr lang="en-US" sz="1600" dirty="0">
                  <a:latin typeface="Tele-GroteskNor" pitchFamily="2" charset="0"/>
                  <a:ea typeface="MS PGothic" charset="-128"/>
                  <a:cs typeface="Times New Roman" pitchFamily="18" charset="0"/>
                </a:rPr>
                <a:t>Industrial Metering</a:t>
              </a:r>
            </a:p>
            <a:p>
              <a:pPr>
                <a:lnSpc>
                  <a:spcPct val="90000"/>
                </a:lnSpc>
                <a:buClr>
                  <a:schemeClr val="tx2"/>
                </a:buClr>
                <a:buSzPct val="75000"/>
                <a:buFont typeface="Wingdings" pitchFamily="2" charset="2"/>
                <a:buChar char="§"/>
              </a:pPr>
              <a:r>
                <a:rPr lang="en-US" sz="1600" dirty="0">
                  <a:latin typeface="Tele-GroteskNor" pitchFamily="2" charset="0"/>
                  <a:ea typeface="MS PGothic" charset="-128"/>
                  <a:cs typeface="Times New Roman" pitchFamily="18" charset="0"/>
                </a:rPr>
                <a:t>Remote Meter Management</a:t>
              </a:r>
            </a:p>
          </p:txBody>
        </p:sp>
        <p:grpSp>
          <p:nvGrpSpPr>
            <p:cNvPr id="7" name="Gruppieren 42"/>
            <p:cNvGrpSpPr/>
            <p:nvPr/>
          </p:nvGrpSpPr>
          <p:grpSpPr>
            <a:xfrm>
              <a:off x="2927" y="2460"/>
              <a:ext cx="2018" cy="728"/>
              <a:chOff x="304800" y="1481138"/>
              <a:chExt cx="4137025" cy="4468812"/>
            </a:xfrm>
            <a:effectLst>
              <a:outerShdw blurRad="177800" dist="1778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AutoShape 2" descr="verlauf hellgrau"/>
              <p:cNvSpPr>
                <a:spLocks noChangeArrowheads="1"/>
              </p:cNvSpPr>
              <p:nvPr/>
            </p:nvSpPr>
            <p:spPr bwMode="gray">
              <a:xfrm>
                <a:off x="304800" y="1481138"/>
                <a:ext cx="4137025" cy="4468812"/>
              </a:xfrm>
              <a:prstGeom prst="round2SameRect">
                <a:avLst/>
              </a:prstGeom>
              <a:gradFill>
                <a:gsLst>
                  <a:gs pos="0">
                    <a:schemeClr val="bg1"/>
                  </a:gs>
                  <a:gs pos="40000">
                    <a:srgbClr val="DEDEDE"/>
                  </a:gs>
                  <a:gs pos="100000">
                    <a:srgbClr val="CCCCCC"/>
                  </a:gs>
                </a:gsLst>
                <a:lin ang="5400000" scaled="0"/>
              </a:gradFill>
              <a:ln w="12700">
                <a:solidFill>
                  <a:srgbClr val="CC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0" rIns="72000" bIns="0" anchor="ctr"/>
              <a:lstStyle/>
              <a:p>
                <a:pPr marL="171450" indent="-171450">
                  <a:lnSpc>
                    <a:spcPct val="90000"/>
                  </a:lnSpc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/>
                </a:pPr>
                <a:endParaRPr lang="de-DE" sz="2000" dirty="0">
                  <a:solidFill>
                    <a:schemeClr val="tx1"/>
                  </a:solidFill>
                  <a:latin typeface="Tele-GroteskFet" pitchFamily="2" charset="0"/>
                </a:endParaRPr>
              </a:p>
            </p:txBody>
          </p:sp>
          <p:sp>
            <p:nvSpPr>
              <p:cNvPr id="45" name="AutoShape 2" descr="verlauf hellgrau"/>
              <p:cNvSpPr>
                <a:spLocks noChangeArrowheads="1"/>
              </p:cNvSpPr>
              <p:nvPr/>
            </p:nvSpPr>
            <p:spPr bwMode="gray">
              <a:xfrm>
                <a:off x="304800" y="1481138"/>
                <a:ext cx="4137025" cy="4468812"/>
              </a:xfrm>
              <a:prstGeom prst="round2SameRect">
                <a:avLst>
                  <a:gd name="adj1" fmla="val 7404"/>
                  <a:gd name="adj2" fmla="val 0"/>
                </a:avLst>
              </a:prstGeom>
              <a:gradFill>
                <a:gsLst>
                  <a:gs pos="0">
                    <a:schemeClr val="bg1"/>
                  </a:gs>
                  <a:gs pos="40000">
                    <a:srgbClr val="DEDEDE"/>
                  </a:gs>
                  <a:gs pos="100000">
                    <a:srgbClr val="CCCCCC"/>
                  </a:gs>
                </a:gsLst>
                <a:lin ang="5400000" scaled="0"/>
              </a:gradFill>
              <a:ln w="12700">
                <a:solidFill>
                  <a:srgbClr val="CC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0" rIns="72000" bIns="0" anchor="ctr"/>
              <a:lstStyle/>
              <a:p>
                <a:pPr marL="171450" indent="-171450">
                  <a:lnSpc>
                    <a:spcPct val="90000"/>
                  </a:lnSpc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/>
                </a:pPr>
                <a:endParaRPr lang="de-DE" sz="2000" dirty="0">
                  <a:solidFill>
                    <a:schemeClr val="tx1"/>
                  </a:solidFill>
                  <a:latin typeface="Tele-GroteskFet" pitchFamily="2" charset="0"/>
                </a:endParaRPr>
              </a:p>
            </p:txBody>
          </p:sp>
        </p:grpSp>
        <p:sp>
          <p:nvSpPr>
            <p:cNvPr id="47" name="AutoShape 2" descr="verlauf hellgrau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2927" y="2460"/>
              <a:ext cx="2018" cy="474"/>
            </a:xfrm>
            <a:prstGeom prst="roundRect">
              <a:avLst>
                <a:gd name="adj" fmla="val 0"/>
              </a:avLst>
            </a:prstGeom>
            <a:noFill/>
            <a:ln w="12700" algn="ctr">
              <a:noFill/>
              <a:round/>
              <a:headEnd/>
              <a:tailEnd/>
            </a:ln>
          </p:spPr>
          <p:txBody>
            <a:bodyPr lIns="72000" tIns="72000" rIns="72000" bIns="72000"/>
            <a:lstStyle/>
            <a:p>
              <a:pPr>
                <a:lnSpc>
                  <a:spcPct val="90000"/>
                </a:lnSpc>
                <a:spcBef>
                  <a:spcPct val="25000"/>
                </a:spcBef>
                <a:buClr>
                  <a:srgbClr val="E20074"/>
                </a:buClr>
                <a:buSzPct val="75000"/>
              </a:pPr>
              <a:r>
                <a:rPr lang="en-US" dirty="0">
                  <a:latin typeface="Tele-GroteskFet" pitchFamily="2" charset="0"/>
                  <a:cs typeface="Arial" charset="0"/>
                </a:rPr>
                <a:t>Energy Process &amp; IT Services</a:t>
              </a:r>
              <a:endParaRPr lang="en-US" dirty="0">
                <a:latin typeface="Tele-GroteskNor" pitchFamily="2" charset="0"/>
                <a:ea typeface="MS PGothic" charset="-128"/>
                <a:cs typeface="Times New Roman" pitchFamily="18" charset="0"/>
              </a:endParaRPr>
            </a:p>
            <a:p>
              <a:pPr>
                <a:lnSpc>
                  <a:spcPct val="90000"/>
                </a:lnSpc>
                <a:buClr>
                  <a:schemeClr val="tx2"/>
                </a:buClr>
                <a:buSzPct val="75000"/>
                <a:buFont typeface="Wingdings" pitchFamily="2" charset="2"/>
                <a:buChar char="§"/>
              </a:pPr>
              <a:r>
                <a:rPr lang="en-US" sz="1600" dirty="0">
                  <a:latin typeface="Tele-GroteskNor" pitchFamily="2" charset="0"/>
                  <a:ea typeface="MS PGothic" charset="-128"/>
                  <a:cs typeface="Times New Roman" pitchFamily="18" charset="0"/>
                </a:rPr>
                <a:t>SAP Industry Solutions – Utilities (IS-U)</a:t>
              </a:r>
            </a:p>
            <a:p>
              <a:pPr>
                <a:lnSpc>
                  <a:spcPct val="90000"/>
                </a:lnSpc>
                <a:buClr>
                  <a:schemeClr val="tx2"/>
                </a:buClr>
                <a:buSzPct val="75000"/>
                <a:buFont typeface="Wingdings" pitchFamily="2" charset="2"/>
                <a:buChar char="§"/>
              </a:pPr>
              <a:r>
                <a:rPr lang="en-US" sz="1600" dirty="0">
                  <a:latin typeface="Tele-GroteskNor" pitchFamily="2" charset="0"/>
                  <a:ea typeface="MS PGothic" charset="-128"/>
                  <a:cs typeface="Times New Roman" pitchFamily="18" charset="0"/>
                </a:rPr>
                <a:t>Meter Data Management</a:t>
              </a:r>
            </a:p>
            <a:p>
              <a:pPr>
                <a:lnSpc>
                  <a:spcPct val="90000"/>
                </a:lnSpc>
                <a:buClr>
                  <a:schemeClr val="tx2"/>
                </a:buClr>
                <a:buSzPct val="75000"/>
                <a:buFont typeface="Wingdings" pitchFamily="2" charset="2"/>
                <a:buChar char="§"/>
              </a:pPr>
              <a:r>
                <a:rPr lang="en-US" sz="1600" dirty="0">
                  <a:latin typeface="Tele-GroteskNor" pitchFamily="2" charset="0"/>
                  <a:ea typeface="MS PGothic" charset="-128"/>
                  <a:cs typeface="Times New Roman" pitchFamily="18" charset="0"/>
                </a:rPr>
                <a:t>Flexible Energy Billing</a:t>
              </a:r>
            </a:p>
            <a:p>
              <a:pPr>
                <a:lnSpc>
                  <a:spcPct val="90000"/>
                </a:lnSpc>
                <a:buClr>
                  <a:schemeClr val="tx2"/>
                </a:buClr>
                <a:buSzPct val="75000"/>
                <a:buFont typeface="Wingdings" pitchFamily="2" charset="2"/>
                <a:buChar char="§"/>
              </a:pPr>
              <a:r>
                <a:rPr lang="en-US" sz="1600" dirty="0">
                  <a:latin typeface="Tele-GroteskNor" pitchFamily="2" charset="0"/>
                  <a:ea typeface="MS PGothic" charset="-128"/>
                  <a:cs typeface="Times New Roman" pitchFamily="18" charset="0"/>
                </a:rPr>
                <a:t>Energy Portals</a:t>
              </a:r>
            </a:p>
            <a:p>
              <a:pPr>
                <a:lnSpc>
                  <a:spcPct val="90000"/>
                </a:lnSpc>
                <a:buClr>
                  <a:schemeClr val="tx2"/>
                </a:buClr>
                <a:buSzPct val="75000"/>
                <a:buFont typeface="Wingdings" pitchFamily="2" charset="2"/>
                <a:buChar char="§"/>
              </a:pPr>
              <a:r>
                <a:rPr lang="en-US" sz="1600" dirty="0">
                  <a:latin typeface="Tele-GroteskNor" pitchFamily="2" charset="0"/>
                  <a:ea typeface="MS PGothic" charset="-128"/>
                  <a:cs typeface="Times New Roman" pitchFamily="18" charset="0"/>
                </a:rPr>
                <a:t>Cloud Services for Utilities</a:t>
              </a:r>
            </a:p>
          </p:txBody>
        </p:sp>
      </p:grpSp>
      <p:grpSp>
        <p:nvGrpSpPr>
          <p:cNvPr id="8" name="Gruppieren 35"/>
          <p:cNvGrpSpPr/>
          <p:nvPr/>
        </p:nvGrpSpPr>
        <p:grpSpPr>
          <a:xfrm>
            <a:off x="304802" y="5165975"/>
            <a:ext cx="8532813" cy="549027"/>
            <a:chOff x="304800" y="3861047"/>
            <a:chExt cx="8532813" cy="5490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Abgerundetes Rechteck 31"/>
            <p:cNvSpPr/>
            <p:nvPr/>
          </p:nvSpPr>
          <p:spPr bwMode="auto">
            <a:xfrm>
              <a:off x="304800" y="3861047"/>
              <a:ext cx="8532813" cy="549027"/>
            </a:xfrm>
            <a:prstGeom prst="roundRect">
              <a:avLst>
                <a:gd name="adj" fmla="val 42188"/>
              </a:avLst>
            </a:prstGeom>
            <a:gradFill flip="none" rotWithShape="1">
              <a:gsLst>
                <a:gs pos="0">
                  <a:srgbClr val="FFCBE1"/>
                </a:gs>
                <a:gs pos="40000">
                  <a:schemeClr val="tx2"/>
                </a:gs>
                <a:gs pos="100000">
                  <a:srgbClr val="AC005A"/>
                </a:gs>
              </a:gsLst>
              <a:lin ang="5400000" scaled="1"/>
              <a:tileRect/>
            </a:gra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anchor="ctr"/>
            <a:lstStyle/>
            <a:p>
              <a:pPr marL="220663" indent="-220663" algn="ctr">
                <a:lnSpc>
                  <a:spcPct val="90000"/>
                </a:lnSpc>
                <a:buClr>
                  <a:schemeClr val="tx2"/>
                </a:buClr>
                <a:buSzPct val="75000"/>
                <a:buFont typeface="Wingdings" pitchFamily="2" charset="2"/>
                <a:buNone/>
                <a:defRPr/>
              </a:pPr>
              <a:endParaRPr lang="de-DE" sz="2000" dirty="0">
                <a:solidFill>
                  <a:schemeClr val="bg1"/>
                </a:solidFill>
                <a:latin typeface="Tele-GroteskFet" pitchFamily="2" charset="0"/>
              </a:endParaRPr>
            </a:p>
          </p:txBody>
        </p:sp>
        <p:sp>
          <p:nvSpPr>
            <p:cNvPr id="34" name="Abgerundetes Rechteck 33"/>
            <p:cNvSpPr/>
            <p:nvPr/>
          </p:nvSpPr>
          <p:spPr bwMode="auto">
            <a:xfrm>
              <a:off x="304800" y="3861047"/>
              <a:ext cx="8532813" cy="549027"/>
            </a:xfrm>
            <a:prstGeom prst="roundRect">
              <a:avLst>
                <a:gd name="adj" fmla="val 42188"/>
              </a:avLst>
            </a:prstGeom>
            <a:gradFill flip="none" rotWithShape="1">
              <a:gsLst>
                <a:gs pos="0">
                  <a:srgbClr val="FFCBE1"/>
                </a:gs>
                <a:gs pos="40000">
                  <a:schemeClr val="tx2"/>
                </a:gs>
                <a:gs pos="100000">
                  <a:srgbClr val="AC005A"/>
                </a:gs>
              </a:gsLst>
              <a:lin ang="5400000" scaled="1"/>
              <a:tileRect/>
            </a:gra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anchor="ctr"/>
            <a:lstStyle/>
            <a:p>
              <a:pPr marL="220663" indent="-220663" algn="ctr">
                <a:lnSpc>
                  <a:spcPct val="90000"/>
                </a:lnSpc>
                <a:buClr>
                  <a:schemeClr val="tx2"/>
                </a:buClr>
                <a:buSzPct val="75000"/>
                <a:buFont typeface="Wingdings" pitchFamily="2" charset="2"/>
                <a:buNone/>
                <a:defRPr/>
              </a:pPr>
              <a:endParaRPr lang="de-DE" sz="2000" dirty="0">
                <a:solidFill>
                  <a:schemeClr val="bg1"/>
                </a:solidFill>
                <a:latin typeface="Tele-GroteskFet" pitchFamily="2" charset="0"/>
              </a:endParaRPr>
            </a:p>
          </p:txBody>
        </p:sp>
      </p:grpSp>
      <p:sp>
        <p:nvSpPr>
          <p:cNvPr id="35" name="Abgerundetes Rechteck 34"/>
          <p:cNvSpPr/>
          <p:nvPr/>
        </p:nvSpPr>
        <p:spPr bwMode="auto">
          <a:xfrm>
            <a:off x="304802" y="5060954"/>
            <a:ext cx="8532813" cy="549275"/>
          </a:xfrm>
          <a:prstGeom prst="roundRect">
            <a:avLst>
              <a:gd name="adj" fmla="val 42188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 marL="220663" indent="-220663" algn="ctr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de-DE" sz="2000" dirty="0">
                <a:solidFill>
                  <a:schemeClr val="bg1"/>
                </a:solidFill>
                <a:latin typeface="Tele-GroteskFet" pitchFamily="2" charset="0"/>
              </a:rPr>
              <a:t>Energy Service Platform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986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smtClean="0">
                <a:cs typeface="Arial" charset="0"/>
              </a:rPr>
              <a:t>T-City : The Future, Today. </a:t>
            </a:r>
            <a:r>
              <a:rPr lang="de-DE" dirty="0" err="1" smtClean="0">
                <a:cs typeface="Arial" charset="0"/>
              </a:rPr>
              <a:t>How</a:t>
            </a:r>
            <a:r>
              <a:rPr lang="de-DE" dirty="0" smtClean="0">
                <a:cs typeface="Arial" charset="0"/>
              </a:rPr>
              <a:t> </a:t>
            </a:r>
            <a:r>
              <a:rPr lang="de-DE" dirty="0" err="1" smtClean="0">
                <a:cs typeface="Arial" charset="0"/>
              </a:rPr>
              <a:t>to</a:t>
            </a:r>
            <a:r>
              <a:rPr lang="de-DE" dirty="0" smtClean="0">
                <a:cs typeface="Arial" charset="0"/>
              </a:rPr>
              <a:t> Create Values </a:t>
            </a:r>
            <a:r>
              <a:rPr lang="de-DE" dirty="0" err="1" smtClean="0">
                <a:cs typeface="Arial" charset="0"/>
              </a:rPr>
              <a:t>with</a:t>
            </a:r>
            <a:r>
              <a:rPr lang="de-DE" dirty="0" smtClean="0">
                <a:cs typeface="Arial" charset="0"/>
              </a:rPr>
              <a:t> Smart </a:t>
            </a:r>
            <a:r>
              <a:rPr lang="de-DE" dirty="0" err="1" smtClean="0">
                <a:cs typeface="Arial" charset="0"/>
              </a:rPr>
              <a:t>Energy</a:t>
            </a:r>
            <a:r>
              <a:rPr lang="de-DE" dirty="0" smtClean="0">
                <a:cs typeface="Arial" charset="0"/>
              </a:rPr>
              <a:t> Solutions </a:t>
            </a:r>
            <a:r>
              <a:rPr lang="de-DE" dirty="0" err="1" smtClean="0">
                <a:cs typeface="Arial" charset="0"/>
              </a:rPr>
              <a:t>for</a:t>
            </a:r>
            <a:r>
              <a:rPr lang="de-DE" dirty="0" smtClean="0">
                <a:cs typeface="Arial" charset="0"/>
              </a:rPr>
              <a:t> a City. 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304800" y="3501008"/>
            <a:ext cx="8532813" cy="2520280"/>
            <a:chOff x="304800" y="3179317"/>
            <a:chExt cx="8532813" cy="26860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Abgerundetes Rechteck 1"/>
            <p:cNvSpPr/>
            <p:nvPr/>
          </p:nvSpPr>
          <p:spPr bwMode="auto">
            <a:xfrm>
              <a:off x="304800" y="3179317"/>
              <a:ext cx="8532813" cy="2683321"/>
            </a:xfrm>
            <a:prstGeom prst="roundRect">
              <a:avLst>
                <a:gd name="adj" fmla="val 3393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220663" indent="-220663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E20074"/>
                </a:buClr>
                <a:buSzPct val="75000"/>
                <a:buFont typeface="Wingdings" pitchFamily="2" charset="2"/>
                <a:buNone/>
                <a:defRPr/>
              </a:pPr>
              <a:endParaRPr lang="de-DE" sz="2000">
                <a:solidFill>
                  <a:srgbClr val="000000"/>
                </a:solidFill>
              </a:endParaRPr>
            </a:p>
          </p:txBody>
        </p:sp>
        <p:pic>
          <p:nvPicPr>
            <p:cNvPr id="413699" name="Picture 2" descr="T-City_fuer_KfZ"/>
            <p:cNvPicPr>
              <a:picLocks noChangeAspect="1" noChangeArrowheads="1"/>
            </p:cNvPicPr>
            <p:nvPr/>
          </p:nvPicPr>
          <p:blipFill rotWithShape="1">
            <a:blip r:embed="rId2" cstate="screen"/>
            <a:srcRect t="13232" r="8221" b="26190"/>
            <a:stretch/>
          </p:blipFill>
          <p:spPr bwMode="auto">
            <a:xfrm>
              <a:off x="304800" y="3188843"/>
              <a:ext cx="8532813" cy="2676525"/>
            </a:xfrm>
            <a:prstGeom prst="roundRect">
              <a:avLst>
                <a:gd name="adj" fmla="val 3393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pieren 3"/>
          <p:cNvGrpSpPr/>
          <p:nvPr/>
        </p:nvGrpSpPr>
        <p:grpSpPr>
          <a:xfrm>
            <a:off x="309482" y="1268760"/>
            <a:ext cx="3818753" cy="2183739"/>
            <a:chOff x="303213" y="1550987"/>
            <a:chExt cx="4137025" cy="13696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AutoShape 2" descr="verlauf hellgrau"/>
            <p:cNvSpPr>
              <a:spLocks noChangeArrowheads="1"/>
            </p:cNvSpPr>
            <p:nvPr/>
          </p:nvSpPr>
          <p:spPr bwMode="gray">
            <a:xfrm>
              <a:off x="303213" y="1550987"/>
              <a:ext cx="4137025" cy="1369608"/>
            </a:xfrm>
            <a:prstGeom prst="roundRect">
              <a:avLst>
                <a:gd name="adj" fmla="val 6972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DEDEDE"/>
                </a:gs>
              </a:gsLst>
              <a:lin ang="5400000"/>
            </a:gradFill>
            <a:ln w="12700" algn="ctr">
              <a:solidFill>
                <a:srgbClr val="999999"/>
              </a:solidFill>
              <a:round/>
              <a:headEnd/>
              <a:tailEnd/>
            </a:ln>
          </p:spPr>
          <p:txBody>
            <a:bodyPr lIns="72000" tIns="468000" rIns="72000" bIns="36000"/>
            <a:lstStyle/>
            <a:p>
              <a:pPr fontAlgn="base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E20074"/>
                </a:buClr>
                <a:buSzPct val="75000"/>
                <a:defRPr/>
              </a:pPr>
              <a:endParaRPr lang="de-DE" sz="1600" dirty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4" name="AutoShape 2" descr="verlauf hellgrau"/>
            <p:cNvSpPr>
              <a:spLocks noChangeArrowheads="1"/>
            </p:cNvSpPr>
            <p:nvPr/>
          </p:nvSpPr>
          <p:spPr bwMode="gray">
            <a:xfrm>
              <a:off x="303213" y="1550987"/>
              <a:ext cx="4137025" cy="1369608"/>
            </a:xfrm>
            <a:prstGeom prst="roundRect">
              <a:avLst>
                <a:gd name="adj" fmla="val 6972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DEDEDE"/>
                </a:gs>
              </a:gsLst>
              <a:lin ang="5400000"/>
            </a:gradFill>
            <a:ln w="12700" algn="ctr">
              <a:solidFill>
                <a:srgbClr val="999999"/>
              </a:solidFill>
              <a:round/>
              <a:headEnd/>
              <a:tailEnd/>
            </a:ln>
          </p:spPr>
          <p:txBody>
            <a:bodyPr lIns="72000" tIns="468000" rIns="72000" bIns="36000"/>
            <a:lstStyle/>
            <a:p>
              <a:pPr fontAlgn="base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E20074"/>
                </a:buClr>
                <a:buSzPct val="75000"/>
                <a:defRPr/>
              </a:pPr>
              <a:endParaRPr lang="de-DE" sz="1600" dirty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endParaRPr>
            </a:p>
          </p:txBody>
        </p:sp>
      </p:grpSp>
      <p:sp>
        <p:nvSpPr>
          <p:cNvPr id="20" name="Auf der gleichen Seite des Rechtecks liegende Ecken abrunden 19"/>
          <p:cNvSpPr/>
          <p:nvPr/>
        </p:nvSpPr>
        <p:spPr>
          <a:xfrm>
            <a:off x="304800" y="1271274"/>
            <a:ext cx="3816424" cy="360363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FFCBE1"/>
              </a:gs>
              <a:gs pos="40000">
                <a:schemeClr val="tx2"/>
              </a:gs>
              <a:gs pos="100000">
                <a:srgbClr val="AC005A"/>
              </a:gs>
            </a:gsLst>
            <a:lin ang="5400000" scaled="0"/>
          </a:gra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000" dirty="0">
                <a:solidFill>
                  <a:srgbClr val="FFFFFF"/>
                </a:solidFill>
                <a:latin typeface="Tele-GroteskFet" pitchFamily="2" charset="0"/>
              </a:rPr>
              <a:t>Initial Phase: Smart Metering &amp; Home</a:t>
            </a:r>
          </a:p>
        </p:txBody>
      </p:sp>
      <p:sp>
        <p:nvSpPr>
          <p:cNvPr id="1449990" name="Rechteck 4"/>
          <p:cNvSpPr>
            <a:spLocks noChangeArrowheads="1"/>
          </p:cNvSpPr>
          <p:nvPr/>
        </p:nvSpPr>
        <p:spPr bwMode="auto">
          <a:xfrm>
            <a:off x="323528" y="1652299"/>
            <a:ext cx="3816424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72000" rIns="72000" bIns="72000"/>
          <a:lstStyle/>
          <a:p>
            <a:pPr marL="220663" indent="-220663" fontAlgn="base">
              <a:lnSpc>
                <a:spcPct val="90000"/>
              </a:lnSpc>
              <a:spcBef>
                <a:spcPts val="1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Smart city project in Friedrichshafen 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(Lake Constance, approx. 60k inhabitants) </a:t>
            </a: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marL="220663" indent="-220663" fontAlgn="base">
              <a:lnSpc>
                <a:spcPct val="90000"/>
              </a:lnSpc>
              <a:spcBef>
                <a:spcPts val="1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Automated meter reading 3,000 metering points</a:t>
            </a:r>
          </a:p>
          <a:p>
            <a:pPr marL="220663" indent="-220663" fontAlgn="base">
              <a:lnSpc>
                <a:spcPct val="90000"/>
              </a:lnSpc>
              <a:spcBef>
                <a:spcPts val="1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Multi-energy (</a:t>
            </a:r>
            <a:r>
              <a:rPr lang="en-GB" sz="1400" dirty="0" err="1">
                <a:solidFill>
                  <a:srgbClr val="000000"/>
                </a:solidFill>
                <a:cs typeface="Arial" charset="0"/>
              </a:rPr>
              <a:t>electr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., gas, water)</a:t>
            </a:r>
          </a:p>
          <a:p>
            <a:pPr marL="220663" indent="-220663" fontAlgn="base">
              <a:lnSpc>
                <a:spcPct val="90000"/>
              </a:lnSpc>
              <a:spcBef>
                <a:spcPts val="1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Use of residential IP infrastructure</a:t>
            </a:r>
          </a:p>
          <a:p>
            <a:pPr marL="220663" indent="-220663" fontAlgn="base">
              <a:lnSpc>
                <a:spcPct val="90000"/>
              </a:lnSpc>
              <a:spcBef>
                <a:spcPts val="1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Consumer portals </a:t>
            </a:r>
          </a:p>
          <a:p>
            <a:pPr marL="220663" indent="-220663" fontAlgn="base">
              <a:lnSpc>
                <a:spcPct val="90000"/>
              </a:lnSpc>
              <a:spcBef>
                <a:spcPts val="1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</a:pPr>
            <a:r>
              <a:rPr lang="de-DE" sz="1400" dirty="0">
                <a:solidFill>
                  <a:srgbClr val="000000"/>
                </a:solidFill>
                <a:cs typeface="Arial" charset="0"/>
              </a:rPr>
              <a:t>300 </a:t>
            </a:r>
            <a:r>
              <a:rPr lang="de-DE" sz="1400" dirty="0" err="1" smtClean="0">
                <a:solidFill>
                  <a:srgbClr val="000000"/>
                </a:solidFill>
                <a:cs typeface="Arial" charset="0"/>
              </a:rPr>
              <a:t>user</a:t>
            </a:r>
            <a:r>
              <a:rPr lang="de-DE" sz="14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cs typeface="Arial" charset="0"/>
              </a:rPr>
              <a:t>with</a:t>
            </a:r>
            <a:r>
              <a:rPr lang="de-DE" sz="1400" dirty="0">
                <a:solidFill>
                  <a:srgbClr val="000000"/>
                </a:solidFill>
                <a:cs typeface="Arial" charset="0"/>
              </a:rPr>
              <a:t> Smart Home </a:t>
            </a:r>
            <a:r>
              <a:rPr lang="de-DE" sz="1400" dirty="0" err="1">
                <a:solidFill>
                  <a:srgbClr val="000000"/>
                </a:solidFill>
                <a:cs typeface="Arial" charset="0"/>
              </a:rPr>
              <a:t>Applications</a:t>
            </a: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marL="220663" indent="-220663" fontAlgn="base">
              <a:lnSpc>
                <a:spcPct val="90000"/>
              </a:lnSpc>
              <a:spcBef>
                <a:spcPts val="1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cs typeface="Arial" charset="0"/>
              </a:rPr>
              <a:t>Home management network</a:t>
            </a:r>
          </a:p>
          <a:p>
            <a:pPr marL="220663" indent="-220663" fontAlgn="base">
              <a:lnSpc>
                <a:spcPct val="90000"/>
              </a:lnSpc>
              <a:spcBef>
                <a:spcPts val="1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5" name="Gruppieren 25"/>
          <p:cNvGrpSpPr/>
          <p:nvPr/>
        </p:nvGrpSpPr>
        <p:grpSpPr>
          <a:xfrm>
            <a:off x="5335513" y="1268760"/>
            <a:ext cx="3497262" cy="2181365"/>
            <a:chOff x="303213" y="1550987"/>
            <a:chExt cx="4137025" cy="13696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AutoShape 2" descr="verlauf hellgrau"/>
            <p:cNvSpPr>
              <a:spLocks noChangeArrowheads="1"/>
            </p:cNvSpPr>
            <p:nvPr/>
          </p:nvSpPr>
          <p:spPr bwMode="gray">
            <a:xfrm>
              <a:off x="303213" y="1550987"/>
              <a:ext cx="4137025" cy="1369608"/>
            </a:xfrm>
            <a:prstGeom prst="roundRect">
              <a:avLst>
                <a:gd name="adj" fmla="val 6972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DEDEDE"/>
                </a:gs>
              </a:gsLst>
              <a:lin ang="5400000"/>
            </a:gradFill>
            <a:ln w="12700" algn="ctr">
              <a:solidFill>
                <a:srgbClr val="999999"/>
              </a:solidFill>
              <a:round/>
              <a:headEnd/>
              <a:tailEnd/>
            </a:ln>
          </p:spPr>
          <p:txBody>
            <a:bodyPr lIns="72000" tIns="468000" rIns="72000" bIns="36000"/>
            <a:lstStyle/>
            <a:p>
              <a:pPr fontAlgn="base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E20074"/>
                </a:buClr>
                <a:buSzPct val="75000"/>
                <a:defRPr/>
              </a:pPr>
              <a:endParaRPr lang="de-DE" sz="1600" dirty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28" name="AutoShape 2" descr="verlauf hellgrau"/>
            <p:cNvSpPr>
              <a:spLocks noChangeArrowheads="1"/>
            </p:cNvSpPr>
            <p:nvPr/>
          </p:nvSpPr>
          <p:spPr bwMode="gray">
            <a:xfrm>
              <a:off x="303213" y="1550987"/>
              <a:ext cx="4137025" cy="1369608"/>
            </a:xfrm>
            <a:prstGeom prst="roundRect">
              <a:avLst>
                <a:gd name="adj" fmla="val 6972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DEDEDE"/>
                </a:gs>
              </a:gsLst>
              <a:lin ang="5400000"/>
            </a:gradFill>
            <a:ln w="12700" algn="ctr">
              <a:solidFill>
                <a:srgbClr val="999999"/>
              </a:solidFill>
              <a:round/>
              <a:headEnd/>
              <a:tailEnd/>
            </a:ln>
          </p:spPr>
          <p:txBody>
            <a:bodyPr lIns="72000" tIns="468000" rIns="72000" bIns="36000"/>
            <a:lstStyle/>
            <a:p>
              <a:pPr fontAlgn="base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E20074"/>
                </a:buClr>
                <a:buSzPct val="75000"/>
                <a:defRPr/>
              </a:pPr>
              <a:endParaRPr lang="de-DE" sz="1600" dirty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endParaRPr>
            </a:p>
          </p:txBody>
        </p:sp>
      </p:grpSp>
      <p:sp>
        <p:nvSpPr>
          <p:cNvPr id="19" name="Auf der gleichen Seite des Rechtecks liegende Ecken abrunden 18"/>
          <p:cNvSpPr/>
          <p:nvPr/>
        </p:nvSpPr>
        <p:spPr>
          <a:xfrm>
            <a:off x="5335588" y="1271274"/>
            <a:ext cx="3495675" cy="399490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FFCBE1"/>
              </a:gs>
              <a:gs pos="40000">
                <a:schemeClr val="tx2"/>
              </a:gs>
              <a:gs pos="100000">
                <a:srgbClr val="AC005A"/>
              </a:gs>
            </a:gsLst>
            <a:lin ang="5400000" scaled="0"/>
          </a:gra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000" dirty="0" err="1">
                <a:solidFill>
                  <a:srgbClr val="FFFFFF"/>
                </a:solidFill>
                <a:latin typeface="Tele-GroteskFet" pitchFamily="2" charset="0"/>
              </a:rPr>
              <a:t>Current</a:t>
            </a:r>
            <a:r>
              <a:rPr lang="de-DE" sz="2000" dirty="0">
                <a:solidFill>
                  <a:srgbClr val="FFFFFF"/>
                </a:solidFill>
                <a:latin typeface="Tele-GroteskFet" pitchFamily="2" charset="0"/>
              </a:rPr>
              <a:t> Phase: Smart </a:t>
            </a:r>
            <a:r>
              <a:rPr lang="de-DE" sz="2000" dirty="0" err="1">
                <a:solidFill>
                  <a:srgbClr val="FFFFFF"/>
                </a:solidFill>
                <a:latin typeface="Tele-GroteskFet" pitchFamily="2" charset="0"/>
              </a:rPr>
              <a:t>Grids</a:t>
            </a:r>
            <a:endParaRPr lang="de-DE" sz="2000" dirty="0">
              <a:solidFill>
                <a:srgbClr val="FFFFFF"/>
              </a:solidFill>
              <a:latin typeface="Tele-GroteskFet" pitchFamily="2" charset="0"/>
            </a:endParaRPr>
          </a:p>
        </p:txBody>
      </p:sp>
      <p:sp>
        <p:nvSpPr>
          <p:cNvPr id="1449993" name="Rechteck 24"/>
          <p:cNvSpPr>
            <a:spLocks noChangeArrowheads="1"/>
          </p:cNvSpPr>
          <p:nvPr/>
        </p:nvSpPr>
        <p:spPr bwMode="auto">
          <a:xfrm>
            <a:off x="5384105" y="1652298"/>
            <a:ext cx="3508375" cy="183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72000" rIns="72000" bIns="72000"/>
          <a:lstStyle/>
          <a:p>
            <a:pPr marL="220663" indent="-220663" fontAlgn="base">
              <a:lnSpc>
                <a:spcPct val="90000"/>
              </a:lnSpc>
              <a:spcBef>
                <a:spcPts val="1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cs typeface="Arial" charset="0"/>
              </a:rPr>
              <a:t>Joint evaluation of potential synergies and economic parameters for Retailer and DSO </a:t>
            </a:r>
          </a:p>
          <a:p>
            <a:pPr marL="220663" indent="-220663" fontAlgn="base">
              <a:lnSpc>
                <a:spcPct val="90000"/>
              </a:lnSpc>
              <a:spcBef>
                <a:spcPts val="1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cs typeface="Arial" charset="0"/>
              </a:rPr>
              <a:t>Integration of Decentralized power generation </a:t>
            </a:r>
          </a:p>
          <a:p>
            <a:pPr marL="220663" indent="-220663" fontAlgn="base">
              <a:lnSpc>
                <a:spcPct val="90000"/>
              </a:lnSpc>
              <a:spcBef>
                <a:spcPts val="1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cs typeface="Arial" charset="0"/>
              </a:rPr>
              <a:t>Virtual power plant</a:t>
            </a:r>
          </a:p>
          <a:p>
            <a:pPr marL="220663" indent="-220663" fontAlgn="base">
              <a:lnSpc>
                <a:spcPct val="90000"/>
              </a:lnSpc>
              <a:spcBef>
                <a:spcPts val="1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cs typeface="Arial" charset="0"/>
              </a:rPr>
              <a:t>Demand side management</a:t>
            </a:r>
          </a:p>
          <a:p>
            <a:pPr marL="220663" indent="-220663" fontAlgn="base">
              <a:lnSpc>
                <a:spcPct val="90000"/>
              </a:lnSpc>
              <a:spcBef>
                <a:spcPts val="1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cs typeface="Arial" charset="0"/>
              </a:rPr>
              <a:t>Energy storage</a:t>
            </a:r>
          </a:p>
          <a:p>
            <a:pPr marL="220663" indent="-220663" fontAlgn="base">
              <a:lnSpc>
                <a:spcPct val="90000"/>
              </a:lnSpc>
              <a:spcBef>
                <a:spcPts val="1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cs typeface="Arial" charset="0"/>
              </a:rPr>
              <a:t>E-Mobility</a:t>
            </a:r>
          </a:p>
          <a:p>
            <a:pPr marL="220663" indent="-220663" fontAlgn="base">
              <a:lnSpc>
                <a:spcPct val="90000"/>
              </a:lnSpc>
              <a:spcBef>
                <a:spcPts val="1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</a:pPr>
            <a:endParaRPr lang="en-US" sz="1400" dirty="0">
              <a:solidFill>
                <a:srgbClr val="000000"/>
              </a:solidFill>
              <a:cs typeface="Arial" charset="0"/>
            </a:endParaRPr>
          </a:p>
          <a:p>
            <a:pPr marL="220663" indent="-220663" fontAlgn="base">
              <a:lnSpc>
                <a:spcPct val="90000"/>
              </a:lnSpc>
              <a:spcBef>
                <a:spcPts val="1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</a:pPr>
            <a:endParaRPr lang="en-US" sz="14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Objekt 42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93250" name="think-cell Slide" r:id="rId32" imgW="381" imgH="381" progId="TCLayout.ActiveDocument.1">
              <p:embed/>
            </p:oleObj>
          </a:graphicData>
        </a:graphic>
      </p:graphicFrame>
      <p:sp>
        <p:nvSpPr>
          <p:cNvPr id="42" name="AutoShape 2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57175" y="1191113"/>
            <a:ext cx="8676000" cy="4752000"/>
          </a:xfrm>
          <a:prstGeom prst="roundRect">
            <a:avLst>
              <a:gd name="adj" fmla="val 3419"/>
            </a:avLst>
          </a:prstGeom>
          <a:solidFill>
            <a:schemeClr val="bg1"/>
          </a:solidFill>
          <a:ln w="6350" algn="ctr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72000" tIns="72000" rIns="72000" bIns="72000" anchor="ctr"/>
          <a:lstStyle/>
          <a:p>
            <a:pPr marL="220663" indent="-220663">
              <a:spcBef>
                <a:spcPct val="25000"/>
              </a:spcBef>
            </a:pPr>
            <a:endParaRPr lang="en-US" sz="1800" dirty="0"/>
          </a:p>
        </p:txBody>
      </p:sp>
      <p:sp>
        <p:nvSpPr>
          <p:cNvPr id="30" name="Datumsplatzhalter 1"/>
          <p:cNvSpPr txBox="1"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7269163" y="6602413"/>
            <a:ext cx="809625" cy="1444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6F7437C5-BCD0-46F7-B7E4-2EBB023C5C1F}" type="datetime1">
              <a:rPr lang="de-DE" sz="900">
                <a:latin typeface="+mn-lt"/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29.03.2012</a:t>
            </a:fld>
            <a:endParaRPr lang="de-DE" sz="900">
              <a:latin typeface="+mn-lt"/>
            </a:endParaRPr>
          </a:p>
        </p:txBody>
      </p:sp>
      <p:sp>
        <p:nvSpPr>
          <p:cNvPr id="31" name="Foliennummernplatzhalter 2"/>
          <p:cNvSpPr txBox="1"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8301038" y="6602413"/>
            <a:ext cx="539750" cy="1444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3AA7117E-C20C-41DE-A4DC-0863B03C766A}" type="slidenum">
              <a:rPr lang="de-DE" sz="900">
                <a:latin typeface="+mn-lt"/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8</a:t>
            </a:fld>
            <a:endParaRPr lang="de-DE" sz="900">
              <a:latin typeface="+mn-lt"/>
            </a:endParaRPr>
          </a:p>
        </p:txBody>
      </p:sp>
      <p:sp>
        <p:nvSpPr>
          <p:cNvPr id="41" name="Foliennummernplatzhalter 3"/>
          <p:cNvSpPr txBox="1"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8301038" y="6602413"/>
            <a:ext cx="539750" cy="1444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00A71C76-E231-43F1-AB48-079953CAB854}" type="slidenum">
              <a:rPr lang="de-DE" sz="900">
                <a:latin typeface="+mn-lt"/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8</a:t>
            </a:fld>
            <a:endParaRPr lang="de-DE" sz="900">
              <a:latin typeface="+mn-lt"/>
            </a:endParaRPr>
          </a:p>
        </p:txBody>
      </p:sp>
      <p:sp>
        <p:nvSpPr>
          <p:cNvPr id="272414" name="Auf der gleichen Seite des Rechtecks liegende Ecken abrunden 13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16088" y="5140325"/>
            <a:ext cx="3984625" cy="465138"/>
          </a:xfrm>
          <a:custGeom>
            <a:avLst/>
            <a:gdLst>
              <a:gd name="T0" fmla="*/ 3295 w 3400425"/>
              <a:gd name="T1" fmla="*/ 147 h 468313"/>
              <a:gd name="T2" fmla="*/ 1648 w 3400425"/>
              <a:gd name="T3" fmla="*/ 293 h 468313"/>
              <a:gd name="T4" fmla="*/ 0 w 3400425"/>
              <a:gd name="T5" fmla="*/ 147 h 468313"/>
              <a:gd name="T6" fmla="*/ 1648 w 3400425"/>
              <a:gd name="T7" fmla="*/ 0 h 4683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5394 w 3400425"/>
              <a:gd name="T13" fmla="*/ 0 h 468313"/>
              <a:gd name="T14" fmla="*/ 3375031 w 3400425"/>
              <a:gd name="T15" fmla="*/ 442913 h 4683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00425" h="468313">
                <a:moveTo>
                  <a:pt x="0" y="0"/>
                </a:moveTo>
                <a:lnTo>
                  <a:pt x="3400425" y="0"/>
                </a:lnTo>
                <a:lnTo>
                  <a:pt x="3400425" y="380013"/>
                </a:lnTo>
                <a:cubicBezTo>
                  <a:pt x="3400425" y="428779"/>
                  <a:pt x="3360891" y="468312"/>
                  <a:pt x="3312125" y="468313"/>
                </a:cubicBezTo>
                <a:lnTo>
                  <a:pt x="88300" y="468313"/>
                </a:lnTo>
                <a:cubicBezTo>
                  <a:pt x="39533" y="468313"/>
                  <a:pt x="0" y="428779"/>
                  <a:pt x="0" y="380013"/>
                </a:cubicBez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 w="12700" algn="ctr">
            <a:noFill/>
            <a:miter lim="800000"/>
            <a:headEnd/>
            <a:tailEnd/>
          </a:ln>
        </p:spPr>
        <p:txBody>
          <a:bodyPr lIns="72000" tIns="0" rIns="0" bIns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sz="1400" dirty="0" smtClean="0">
                <a:solidFill>
                  <a:schemeClr val="bg1"/>
                </a:solidFill>
                <a:latin typeface="Tele-GroteskFet" pitchFamily="2" charset="0"/>
              </a:rPr>
              <a:t>Network </a:t>
            </a:r>
            <a:r>
              <a:rPr lang="de-DE" sz="1400" dirty="0" smtClean="0">
                <a:solidFill>
                  <a:schemeClr val="bg1"/>
                </a:solidFill>
                <a:latin typeface="Tele-GroteskFet" pitchFamily="2" charset="0"/>
              </a:rPr>
              <a:t>O</a:t>
            </a:r>
            <a:r>
              <a:rPr lang="de-DE" sz="1400" dirty="0" smtClean="0">
                <a:solidFill>
                  <a:schemeClr val="bg1"/>
                </a:solidFill>
                <a:latin typeface="Tele-GroteskFet" pitchFamily="2" charset="0"/>
              </a:rPr>
              <a:t>perator</a:t>
            </a:r>
            <a:endParaRPr lang="de-DE" sz="1400" dirty="0">
              <a:solidFill>
                <a:schemeClr val="bg1"/>
              </a:solidFill>
              <a:latin typeface="Tele-GroteskFet" pitchFamily="2" charset="0"/>
            </a:endParaRPr>
          </a:p>
        </p:txBody>
      </p:sp>
      <p:sp>
        <p:nvSpPr>
          <p:cNvPr id="272415" name="Title 1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288925" y="188913"/>
            <a:ext cx="8485188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sz="2700" dirty="0" smtClean="0">
                <a:solidFill>
                  <a:schemeClr val="tx2"/>
                </a:solidFill>
              </a:rPr>
              <a:t>Smart </a:t>
            </a:r>
            <a:r>
              <a:rPr lang="de-DE" sz="2700" dirty="0">
                <a:solidFill>
                  <a:schemeClr val="tx2"/>
                </a:solidFill>
              </a:rPr>
              <a:t>Metering </a:t>
            </a:r>
            <a:r>
              <a:rPr lang="de-DE" sz="2700" dirty="0" err="1" smtClean="0">
                <a:solidFill>
                  <a:schemeClr val="tx2"/>
                </a:solidFill>
              </a:rPr>
              <a:t>for</a:t>
            </a:r>
            <a:r>
              <a:rPr lang="de-DE" sz="2700" dirty="0" smtClean="0">
                <a:solidFill>
                  <a:schemeClr val="tx2"/>
                </a:solidFill>
              </a:rPr>
              <a:t> Multi-Utility. </a:t>
            </a:r>
            <a:r>
              <a:rPr lang="de-DE" sz="2700" dirty="0">
                <a:solidFill>
                  <a:schemeClr val="tx2"/>
                </a:solidFill>
              </a:rPr>
              <a:t/>
            </a:r>
            <a:br>
              <a:rPr lang="de-DE" sz="2700" dirty="0">
                <a:solidFill>
                  <a:schemeClr val="tx2"/>
                </a:solidFill>
              </a:rPr>
            </a:br>
            <a:endParaRPr lang="de-DE" sz="2100" dirty="0">
              <a:solidFill>
                <a:srgbClr val="666666"/>
              </a:solidFill>
            </a:endParaRPr>
          </a:p>
        </p:txBody>
      </p:sp>
      <p:grpSp>
        <p:nvGrpSpPr>
          <p:cNvPr id="34" name="Gruppieren 17"/>
          <p:cNvGrpSpPr/>
          <p:nvPr>
            <p:custDataLst>
              <p:tags r:id="rId8"/>
            </p:custDataLst>
          </p:nvPr>
        </p:nvGrpSpPr>
        <p:grpSpPr>
          <a:xfrm>
            <a:off x="5902784" y="1444670"/>
            <a:ext cx="2842754" cy="4171442"/>
            <a:chOff x="304800" y="1481138"/>
            <a:chExt cx="4137025" cy="44688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AutoShape 2" descr="verlauf hellgrau"/>
            <p:cNvSpPr>
              <a:spLocks noChangeArrowheads="1"/>
            </p:cNvSpPr>
            <p:nvPr/>
          </p:nvSpPr>
          <p:spPr bwMode="gray">
            <a:xfrm>
              <a:off x="304800" y="1481138"/>
              <a:ext cx="4137025" cy="4468812"/>
            </a:xfrm>
            <a:prstGeom prst="roundRect">
              <a:avLst>
                <a:gd name="adj" fmla="val 2810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DEDEDE"/>
                </a:gs>
              </a:gsLst>
              <a:lin ang="5400000"/>
            </a:gradFill>
            <a:ln w="12700" algn="ctr">
              <a:solidFill>
                <a:srgbClr val="999999"/>
              </a:solidFill>
              <a:round/>
              <a:headEnd/>
              <a:tailEnd/>
            </a:ln>
          </p:spPr>
          <p:txBody>
            <a:bodyPr lIns="72000" tIns="468000" rIns="72000" bIns="36000"/>
            <a:lstStyle/>
            <a:p>
              <a:pPr marL="171450" indent="-171450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/>
              </a:pPr>
              <a:endParaRPr lang="de-DE" sz="1600" dirty="0"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36" name="AutoShape 2" descr="verlauf hellgrau"/>
            <p:cNvSpPr>
              <a:spLocks noChangeArrowheads="1"/>
            </p:cNvSpPr>
            <p:nvPr/>
          </p:nvSpPr>
          <p:spPr bwMode="gray">
            <a:xfrm>
              <a:off x="304800" y="1481138"/>
              <a:ext cx="4137025" cy="4468812"/>
            </a:xfrm>
            <a:prstGeom prst="roundRect">
              <a:avLst>
                <a:gd name="adj" fmla="val 3040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DEDEDE"/>
                </a:gs>
              </a:gsLst>
              <a:lin ang="5400000"/>
            </a:gradFill>
            <a:ln w="12700" algn="ctr">
              <a:solidFill>
                <a:srgbClr val="999999"/>
              </a:solidFill>
              <a:round/>
              <a:headEnd/>
              <a:tailEnd/>
            </a:ln>
          </p:spPr>
          <p:txBody>
            <a:bodyPr lIns="72000" tIns="468000" rIns="72000" bIns="36000"/>
            <a:lstStyle/>
            <a:p>
              <a:pPr marL="171450" indent="-171450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/>
              </a:pPr>
              <a:endParaRPr lang="de-DE" sz="1600" dirty="0">
                <a:ea typeface="ＭＳ Ｐゴシック" pitchFamily="34" charset="-128"/>
                <a:cs typeface="Times New Roman" pitchFamily="18" charset="0"/>
              </a:endParaRPr>
            </a:p>
          </p:txBody>
        </p:sp>
      </p:grpSp>
      <p:sp>
        <p:nvSpPr>
          <p:cNvPr id="37" name="Auf der gleichen Seite des Rechtecks liegende Ecken abrunden 36"/>
          <p:cNvSpPr/>
          <p:nvPr>
            <p:custDataLst>
              <p:tags r:id="rId9"/>
            </p:custDataLst>
          </p:nvPr>
        </p:nvSpPr>
        <p:spPr>
          <a:xfrm>
            <a:off x="5901572" y="1430703"/>
            <a:ext cx="2840692" cy="360363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FFCBE1"/>
              </a:gs>
              <a:gs pos="40000">
                <a:schemeClr val="tx2"/>
              </a:gs>
              <a:gs pos="100000">
                <a:srgbClr val="AC005A"/>
              </a:gs>
            </a:gsLst>
            <a:lin ang="5400000" scaled="0"/>
          </a:gra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>
              <a:lnSpc>
                <a:spcPct val="90000"/>
              </a:lnSpc>
              <a:defRPr/>
            </a:pPr>
            <a:r>
              <a:rPr lang="en-US" sz="1800" dirty="0">
                <a:solidFill>
                  <a:schemeClr val="bg1"/>
                </a:solidFill>
                <a:latin typeface="Tele-GroteskFet" pitchFamily="2" charset="0"/>
              </a:rPr>
              <a:t>Our </a:t>
            </a:r>
            <a:r>
              <a:rPr lang="en-US" sz="1800" dirty="0" smtClean="0">
                <a:solidFill>
                  <a:schemeClr val="bg1"/>
                </a:solidFill>
                <a:latin typeface="Tele-GroteskFet" pitchFamily="2" charset="0"/>
              </a:rPr>
              <a:t>USPs</a:t>
            </a:r>
            <a:endParaRPr lang="en-US" sz="1800" dirty="0">
              <a:solidFill>
                <a:schemeClr val="bg1"/>
              </a:solidFill>
              <a:latin typeface="Tele-GroteskFet" pitchFamily="2" charset="0"/>
            </a:endParaRPr>
          </a:p>
        </p:txBody>
      </p:sp>
      <p:sp>
        <p:nvSpPr>
          <p:cNvPr id="40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01572" y="1829708"/>
            <a:ext cx="2843966" cy="378640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square" lIns="72000" tIns="72000" rIns="72000" bIns="72000">
            <a:spAutoFit/>
          </a:bodyPr>
          <a:lstStyle/>
          <a:p>
            <a:pPr marL="174625" indent="-174625">
              <a:lnSpc>
                <a:spcPct val="90000"/>
              </a:lnSpc>
              <a:spcBef>
                <a:spcPts val="600"/>
              </a:spcBef>
              <a:buClr>
                <a:srgbClr val="E20074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Multi-Utility Approach </a:t>
            </a:r>
          </a:p>
          <a:p>
            <a:pPr marL="174625" indent="-174625">
              <a:lnSpc>
                <a:spcPct val="90000"/>
              </a:lnSpc>
              <a:spcBef>
                <a:spcPts val="600"/>
              </a:spcBef>
              <a:buClr>
                <a:srgbClr val="E20074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Complex </a:t>
            </a:r>
            <a:r>
              <a:rPr lang="en-US" sz="1600" dirty="0" err="1" smtClean="0">
                <a:solidFill>
                  <a:srgbClr val="000000"/>
                </a:solidFill>
              </a:rPr>
              <a:t>Inhouse</a:t>
            </a:r>
            <a:r>
              <a:rPr lang="en-US" sz="1600" dirty="0" smtClean="0">
                <a:solidFill>
                  <a:srgbClr val="000000"/>
                </a:solidFill>
              </a:rPr>
              <a:t> Communication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174625" indent="-174625">
              <a:lnSpc>
                <a:spcPct val="90000"/>
              </a:lnSpc>
              <a:spcBef>
                <a:spcPts val="600"/>
              </a:spcBef>
              <a:buClr>
                <a:srgbClr val="E20074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Platform provides unmatched </a:t>
            </a:r>
            <a:r>
              <a:rPr lang="en-US" sz="1600" dirty="0" smtClean="0"/>
              <a:t>End2End data </a:t>
            </a:r>
            <a:r>
              <a:rPr lang="en-US" sz="1600" dirty="0" smtClean="0">
                <a:solidFill>
                  <a:srgbClr val="000000"/>
                </a:solidFill>
              </a:rPr>
              <a:t>security and privacy  </a:t>
            </a:r>
          </a:p>
          <a:p>
            <a:pPr marL="174625" indent="-174625">
              <a:lnSpc>
                <a:spcPct val="90000"/>
              </a:lnSpc>
              <a:spcBef>
                <a:spcPts val="600"/>
              </a:spcBef>
              <a:buClr>
                <a:srgbClr val="E20074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Proven </a:t>
            </a:r>
            <a:r>
              <a:rPr lang="en-US" sz="1600" dirty="0">
                <a:solidFill>
                  <a:srgbClr val="000000"/>
                </a:solidFill>
              </a:rPr>
              <a:t>mass data handling </a:t>
            </a:r>
            <a:r>
              <a:rPr lang="en-US" sz="1600" dirty="0" smtClean="0">
                <a:solidFill>
                  <a:srgbClr val="000000"/>
                </a:solidFill>
              </a:rPr>
              <a:t>capabilities</a:t>
            </a:r>
            <a:endParaRPr lang="en-US" sz="1600" dirty="0">
              <a:solidFill>
                <a:srgbClr val="000000"/>
              </a:solidFill>
            </a:endParaRPr>
          </a:p>
          <a:p>
            <a:pPr marL="174625" indent="-174625">
              <a:lnSpc>
                <a:spcPct val="90000"/>
              </a:lnSpc>
              <a:spcBef>
                <a:spcPts val="600"/>
              </a:spcBef>
              <a:buClr>
                <a:srgbClr val="E20074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</a:rPr>
              <a:t>Market leader in </a:t>
            </a:r>
            <a:r>
              <a:rPr lang="en-US" sz="1600" dirty="0" smtClean="0">
                <a:solidFill>
                  <a:srgbClr val="000000"/>
                </a:solidFill>
              </a:rPr>
              <a:t>interoperability (&gt;</a:t>
            </a:r>
            <a:r>
              <a:rPr lang="en-US" sz="1600" dirty="0">
                <a:solidFill>
                  <a:srgbClr val="000000"/>
                </a:solidFill>
              </a:rPr>
              <a:t>90 different </a:t>
            </a:r>
            <a:r>
              <a:rPr lang="en-US" sz="1600" dirty="0" smtClean="0">
                <a:solidFill>
                  <a:srgbClr val="000000"/>
                </a:solidFill>
              </a:rPr>
              <a:t>types of meters from </a:t>
            </a:r>
            <a:r>
              <a:rPr lang="en-US" sz="1600" dirty="0">
                <a:solidFill>
                  <a:srgbClr val="000000"/>
                </a:solidFill>
              </a:rPr>
              <a:t>&gt;</a:t>
            </a:r>
            <a:r>
              <a:rPr lang="en-US" sz="1600" dirty="0" smtClean="0">
                <a:solidFill>
                  <a:srgbClr val="000000"/>
                </a:solidFill>
              </a:rPr>
              <a:t>20 vendors)</a:t>
            </a:r>
            <a:endParaRPr lang="en-US" sz="1600" dirty="0">
              <a:solidFill>
                <a:srgbClr val="000000"/>
              </a:solidFill>
            </a:endParaRPr>
          </a:p>
          <a:p>
            <a:pPr marL="174625" indent="-174625">
              <a:lnSpc>
                <a:spcPct val="90000"/>
              </a:lnSpc>
              <a:spcBef>
                <a:spcPts val="600"/>
              </a:spcBef>
              <a:buClr>
                <a:srgbClr val="E20074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Shortest latencies</a:t>
            </a:r>
          </a:p>
          <a:p>
            <a:pPr marL="174625" indent="-174625">
              <a:lnSpc>
                <a:spcPct val="90000"/>
              </a:lnSpc>
              <a:spcBef>
                <a:spcPts val="600"/>
              </a:spcBef>
              <a:buClr>
                <a:srgbClr val="E20074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Remote Software updates</a:t>
            </a:r>
          </a:p>
          <a:p>
            <a:pPr marL="174625" indent="-174625">
              <a:lnSpc>
                <a:spcPct val="90000"/>
              </a:lnSpc>
              <a:spcBef>
                <a:spcPts val="600"/>
              </a:spcBef>
              <a:buClr>
                <a:srgbClr val="E20074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Decentralized data storage (Service Gateway) 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51" name="Gruppieren 50"/>
          <p:cNvGrpSpPr/>
          <p:nvPr/>
        </p:nvGrpSpPr>
        <p:grpSpPr>
          <a:xfrm>
            <a:off x="319089" y="1628775"/>
            <a:ext cx="2252662" cy="3140075"/>
            <a:chOff x="319089" y="1628775"/>
            <a:chExt cx="2252662" cy="3140075"/>
          </a:xfrm>
        </p:grpSpPr>
        <p:pic>
          <p:nvPicPr>
            <p:cNvPr id="272397" name="Picture 7" descr="SM-Haus2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319089" y="1628775"/>
              <a:ext cx="2252662" cy="314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Textfeld 43"/>
            <p:cNvSpPr txBox="1"/>
            <p:nvPr>
              <p:custDataLst>
                <p:tags r:id="rId23"/>
              </p:custDataLst>
            </p:nvPr>
          </p:nvSpPr>
          <p:spPr>
            <a:xfrm rot="490282">
              <a:off x="761655" y="2469661"/>
              <a:ext cx="1116000" cy="226591"/>
            </a:xfrm>
            <a:prstGeom prst="homePlate">
              <a:avLst/>
            </a:prstGeom>
            <a:solidFill>
              <a:srgbClr val="CCCCCC"/>
            </a:solidFill>
          </p:spPr>
          <p:txBody>
            <a:bodyPr wrap="square" lIns="36000" tIns="36000" rIns="0" bIns="36000" rtlCol="0">
              <a:spAutoFit/>
            </a:bodyPr>
            <a:lstStyle/>
            <a:p>
              <a:r>
                <a:rPr lang="de-DE" sz="1000" b="1" dirty="0" err="1" smtClean="0">
                  <a:solidFill>
                    <a:schemeClr val="bg2">
                      <a:lumMod val="25000"/>
                    </a:schemeClr>
                  </a:solidFill>
                  <a:latin typeface="Tele-GroteskFet" pitchFamily="2" charset="0"/>
                </a:rPr>
                <a:t>Actors</a:t>
              </a:r>
              <a:r>
                <a:rPr lang="de-DE" sz="1000" b="1" dirty="0" smtClean="0">
                  <a:solidFill>
                    <a:schemeClr val="bg2">
                      <a:lumMod val="25000"/>
                    </a:schemeClr>
                  </a:solidFill>
                  <a:latin typeface="Tele-GroteskFet" pitchFamily="2" charset="0"/>
                </a:rPr>
                <a:t> / Sensors</a:t>
              </a:r>
              <a:endParaRPr lang="de-DE" sz="1000" b="1" dirty="0">
                <a:solidFill>
                  <a:schemeClr val="bg2">
                    <a:lumMod val="25000"/>
                  </a:schemeClr>
                </a:solidFill>
                <a:latin typeface="Tele-GroteskFet" pitchFamily="2" charset="0"/>
              </a:endParaRPr>
            </a:p>
          </p:txBody>
        </p:sp>
        <p:sp>
          <p:nvSpPr>
            <p:cNvPr id="45" name="Textfeld 44"/>
            <p:cNvSpPr txBox="1"/>
            <p:nvPr>
              <p:custDataLst>
                <p:tags r:id="rId24"/>
              </p:custDataLst>
            </p:nvPr>
          </p:nvSpPr>
          <p:spPr>
            <a:xfrm rot="255022">
              <a:off x="756834" y="2941244"/>
              <a:ext cx="1152000" cy="226591"/>
            </a:xfrm>
            <a:prstGeom prst="homePlate">
              <a:avLst/>
            </a:prstGeom>
            <a:solidFill>
              <a:srgbClr val="CCCCCC"/>
            </a:solidFill>
          </p:spPr>
          <p:txBody>
            <a:bodyPr wrap="square" lIns="36000" tIns="36000" rIns="0" bIns="36000" rtlCol="0">
              <a:spAutoFit/>
            </a:bodyPr>
            <a:lstStyle/>
            <a:p>
              <a:r>
                <a:rPr lang="de-DE" sz="1000" b="1" dirty="0" smtClean="0">
                  <a:solidFill>
                    <a:schemeClr val="bg2">
                      <a:lumMod val="25000"/>
                    </a:schemeClr>
                  </a:solidFill>
                  <a:latin typeface="Tele-GroteskFet" pitchFamily="2" charset="0"/>
                </a:rPr>
                <a:t>Remote /</a:t>
              </a:r>
              <a:r>
                <a:rPr lang="de-DE" sz="1000" b="1" dirty="0" err="1" smtClean="0">
                  <a:solidFill>
                    <a:schemeClr val="bg2">
                      <a:lumMod val="25000"/>
                    </a:schemeClr>
                  </a:solidFill>
                  <a:latin typeface="Tele-GroteskFet" pitchFamily="2" charset="0"/>
                </a:rPr>
                <a:t>Control</a:t>
              </a:r>
              <a:endParaRPr lang="de-DE" sz="1000" b="1" dirty="0">
                <a:solidFill>
                  <a:schemeClr val="bg2">
                    <a:lumMod val="25000"/>
                  </a:schemeClr>
                </a:solidFill>
                <a:latin typeface="Tele-GroteskFet" pitchFamily="2" charset="0"/>
              </a:endParaRPr>
            </a:p>
          </p:txBody>
        </p:sp>
        <p:sp>
          <p:nvSpPr>
            <p:cNvPr id="46" name="Textfeld 45"/>
            <p:cNvSpPr txBox="1"/>
            <p:nvPr>
              <p:custDataLst>
                <p:tags r:id="rId25"/>
              </p:custDataLst>
            </p:nvPr>
          </p:nvSpPr>
          <p:spPr>
            <a:xfrm rot="21404070">
              <a:off x="754282" y="3711622"/>
              <a:ext cx="900000" cy="226591"/>
            </a:xfrm>
            <a:prstGeom prst="homePlate">
              <a:avLst/>
            </a:prstGeom>
            <a:solidFill>
              <a:srgbClr val="CCCCCC"/>
            </a:solidFill>
          </p:spPr>
          <p:txBody>
            <a:bodyPr wrap="square" lIns="36000" tIns="36000" rIns="0" bIns="36000" rtlCol="0">
              <a:spAutoFit/>
            </a:bodyPr>
            <a:lstStyle/>
            <a:p>
              <a:r>
                <a:rPr lang="de-DE" sz="1000" b="1" dirty="0" smtClean="0">
                  <a:solidFill>
                    <a:schemeClr val="bg2">
                      <a:lumMod val="25000"/>
                    </a:schemeClr>
                  </a:solidFill>
                  <a:latin typeface="Tele-GroteskFet" pitchFamily="2" charset="0"/>
                </a:rPr>
                <a:t>Gas</a:t>
              </a:r>
              <a:endParaRPr lang="de-DE" sz="1000" b="1" dirty="0">
                <a:solidFill>
                  <a:schemeClr val="bg2">
                    <a:lumMod val="25000"/>
                  </a:schemeClr>
                </a:solidFill>
                <a:latin typeface="Tele-GroteskFet" pitchFamily="2" charset="0"/>
              </a:endParaRPr>
            </a:p>
          </p:txBody>
        </p:sp>
        <p:sp>
          <p:nvSpPr>
            <p:cNvPr id="47" name="Textfeld 46"/>
            <p:cNvSpPr txBox="1"/>
            <p:nvPr>
              <p:custDataLst>
                <p:tags r:id="rId26"/>
              </p:custDataLst>
            </p:nvPr>
          </p:nvSpPr>
          <p:spPr>
            <a:xfrm rot="21404070">
              <a:off x="754282" y="4054522"/>
              <a:ext cx="900000" cy="226591"/>
            </a:xfrm>
            <a:prstGeom prst="homePlate">
              <a:avLst/>
            </a:prstGeom>
            <a:solidFill>
              <a:srgbClr val="CCCCCC"/>
            </a:solidFill>
          </p:spPr>
          <p:txBody>
            <a:bodyPr wrap="square" lIns="36000" tIns="36000" rIns="0" bIns="36000" rtlCol="0">
              <a:spAutoFit/>
            </a:bodyPr>
            <a:lstStyle/>
            <a:p>
              <a:r>
                <a:rPr lang="de-DE" sz="1000" b="1" dirty="0" err="1" smtClean="0">
                  <a:solidFill>
                    <a:schemeClr val="bg2">
                      <a:lumMod val="25000"/>
                    </a:schemeClr>
                  </a:solidFill>
                  <a:latin typeface="Tele-GroteskFet" pitchFamily="2" charset="0"/>
                </a:rPr>
                <a:t>Electricity</a:t>
              </a:r>
              <a:endParaRPr lang="de-DE" sz="1000" b="1" dirty="0">
                <a:solidFill>
                  <a:schemeClr val="bg2">
                    <a:lumMod val="25000"/>
                  </a:schemeClr>
                </a:solidFill>
                <a:latin typeface="Tele-GroteskFet" pitchFamily="2" charset="0"/>
              </a:endParaRPr>
            </a:p>
          </p:txBody>
        </p:sp>
        <p:sp>
          <p:nvSpPr>
            <p:cNvPr id="48" name="Textfeld 47"/>
            <p:cNvSpPr txBox="1"/>
            <p:nvPr>
              <p:custDataLst>
                <p:tags r:id="rId27"/>
              </p:custDataLst>
            </p:nvPr>
          </p:nvSpPr>
          <p:spPr>
            <a:xfrm rot="21404070">
              <a:off x="753924" y="4343789"/>
              <a:ext cx="972000" cy="226591"/>
            </a:xfrm>
            <a:prstGeom prst="homePlate">
              <a:avLst/>
            </a:prstGeom>
            <a:solidFill>
              <a:srgbClr val="CCCCCC"/>
            </a:solidFill>
          </p:spPr>
          <p:txBody>
            <a:bodyPr wrap="square" lIns="36000" tIns="36000" rIns="0" bIns="36000" rtlCol="0">
              <a:spAutoFit/>
            </a:bodyPr>
            <a:lstStyle/>
            <a:p>
              <a:r>
                <a:rPr lang="de-DE" sz="1000" b="1" dirty="0" err="1" smtClean="0">
                  <a:solidFill>
                    <a:schemeClr val="bg2">
                      <a:lumMod val="25000"/>
                    </a:schemeClr>
                  </a:solidFill>
                  <a:latin typeface="Tele-GroteskFet" pitchFamily="2" charset="0"/>
                </a:rPr>
                <a:t>Heat</a:t>
              </a:r>
              <a:r>
                <a:rPr lang="de-DE" sz="1000" b="1" dirty="0" smtClean="0">
                  <a:solidFill>
                    <a:schemeClr val="bg2">
                      <a:lumMod val="25000"/>
                    </a:schemeClr>
                  </a:solidFill>
                  <a:latin typeface="Tele-GroteskFet" pitchFamily="2" charset="0"/>
                </a:rPr>
                <a:t>/</a:t>
              </a:r>
              <a:r>
                <a:rPr lang="de-DE" sz="1000" b="1" dirty="0" err="1" smtClean="0">
                  <a:solidFill>
                    <a:schemeClr val="bg2">
                      <a:lumMod val="25000"/>
                    </a:schemeClr>
                  </a:solidFill>
                  <a:latin typeface="Tele-GroteskFet" pitchFamily="2" charset="0"/>
                </a:rPr>
                <a:t>Micro</a:t>
              </a:r>
              <a:r>
                <a:rPr lang="de-DE" sz="1000" b="1" dirty="0" smtClean="0">
                  <a:solidFill>
                    <a:schemeClr val="bg2">
                      <a:lumMod val="25000"/>
                    </a:schemeClr>
                  </a:solidFill>
                  <a:latin typeface="Tele-GroteskFet" pitchFamily="2" charset="0"/>
                </a:rPr>
                <a:t> CHP</a:t>
              </a:r>
              <a:endParaRPr lang="de-DE" sz="1000" b="1" dirty="0">
                <a:solidFill>
                  <a:schemeClr val="bg2">
                    <a:lumMod val="25000"/>
                  </a:schemeClr>
                </a:solidFill>
                <a:latin typeface="Tele-GroteskFet" pitchFamily="2" charset="0"/>
              </a:endParaRPr>
            </a:p>
          </p:txBody>
        </p:sp>
        <p:sp>
          <p:nvSpPr>
            <p:cNvPr id="49" name="Textfeld 48"/>
            <p:cNvSpPr txBox="1"/>
            <p:nvPr>
              <p:custDataLst>
                <p:tags r:id="rId28"/>
              </p:custDataLst>
            </p:nvPr>
          </p:nvSpPr>
          <p:spPr>
            <a:xfrm rot="255022">
              <a:off x="757328" y="2685821"/>
              <a:ext cx="1116000" cy="226591"/>
            </a:xfrm>
            <a:prstGeom prst="homePlate">
              <a:avLst/>
            </a:prstGeom>
            <a:solidFill>
              <a:srgbClr val="CCCCCC"/>
            </a:solidFill>
          </p:spPr>
          <p:txBody>
            <a:bodyPr wrap="square" lIns="36000" tIns="36000" rIns="0" bIns="36000" rtlCol="0">
              <a:spAutoFit/>
            </a:bodyPr>
            <a:lstStyle/>
            <a:p>
              <a:r>
                <a:rPr lang="de-DE" sz="1000" b="1" dirty="0" err="1" smtClean="0">
                  <a:solidFill>
                    <a:schemeClr val="bg2">
                      <a:lumMod val="25000"/>
                    </a:schemeClr>
                  </a:solidFill>
                  <a:latin typeface="Tele-GroteskFet" pitchFamily="2" charset="0"/>
                </a:rPr>
                <a:t>Heat</a:t>
              </a:r>
              <a:r>
                <a:rPr lang="de-DE" sz="1000" b="1" dirty="0" smtClean="0">
                  <a:solidFill>
                    <a:schemeClr val="bg2">
                      <a:lumMod val="25000"/>
                    </a:schemeClr>
                  </a:solidFill>
                  <a:latin typeface="Tele-GroteskFet" pitchFamily="2" charset="0"/>
                </a:rPr>
                <a:t> </a:t>
              </a:r>
              <a:r>
                <a:rPr lang="de-DE" sz="1000" b="1" dirty="0" err="1" smtClean="0">
                  <a:solidFill>
                    <a:schemeClr val="bg2">
                      <a:lumMod val="25000"/>
                    </a:schemeClr>
                  </a:solidFill>
                  <a:latin typeface="Tele-GroteskFet" pitchFamily="2" charset="0"/>
                </a:rPr>
                <a:t>Cost</a:t>
              </a:r>
              <a:r>
                <a:rPr lang="de-DE" sz="1000" b="1" dirty="0" smtClean="0">
                  <a:solidFill>
                    <a:schemeClr val="bg2">
                      <a:lumMod val="25000"/>
                    </a:schemeClr>
                  </a:solidFill>
                  <a:latin typeface="Tele-GroteskFet" pitchFamily="2" charset="0"/>
                </a:rPr>
                <a:t> </a:t>
              </a:r>
              <a:r>
                <a:rPr lang="de-DE" sz="1000" b="1" dirty="0" err="1" smtClean="0">
                  <a:solidFill>
                    <a:schemeClr val="bg2">
                      <a:lumMod val="25000"/>
                    </a:schemeClr>
                  </a:solidFill>
                  <a:latin typeface="Tele-GroteskFet" pitchFamily="2" charset="0"/>
                </a:rPr>
                <a:t>allocator</a:t>
              </a:r>
              <a:endParaRPr lang="de-DE" sz="1000" b="1" dirty="0">
                <a:solidFill>
                  <a:schemeClr val="bg2">
                    <a:lumMod val="25000"/>
                  </a:schemeClr>
                </a:solidFill>
                <a:latin typeface="Tele-GroteskFet" pitchFamily="2" charset="0"/>
              </a:endParaRPr>
            </a:p>
          </p:txBody>
        </p:sp>
        <p:sp>
          <p:nvSpPr>
            <p:cNvPr id="50" name="Textfeld 49"/>
            <p:cNvSpPr txBox="1"/>
            <p:nvPr>
              <p:custDataLst>
                <p:tags r:id="rId29"/>
              </p:custDataLst>
            </p:nvPr>
          </p:nvSpPr>
          <p:spPr>
            <a:xfrm>
              <a:off x="754108" y="3453818"/>
              <a:ext cx="900000" cy="226591"/>
            </a:xfrm>
            <a:prstGeom prst="homePlate">
              <a:avLst/>
            </a:prstGeom>
            <a:solidFill>
              <a:srgbClr val="CCCCCC"/>
            </a:solidFill>
          </p:spPr>
          <p:txBody>
            <a:bodyPr wrap="square" lIns="36000" tIns="36000" rIns="0" bIns="36000" rtlCol="0">
              <a:spAutoFit/>
            </a:bodyPr>
            <a:lstStyle/>
            <a:p>
              <a:r>
                <a:rPr lang="de-DE" sz="1000" b="1" dirty="0" err="1" smtClean="0">
                  <a:solidFill>
                    <a:schemeClr val="bg2">
                      <a:lumMod val="25000"/>
                    </a:schemeClr>
                  </a:solidFill>
                  <a:latin typeface="Tele-GroteskFet" pitchFamily="2" charset="0"/>
                </a:rPr>
                <a:t>Water</a:t>
              </a:r>
              <a:endParaRPr lang="de-DE" sz="1000" b="1" dirty="0">
                <a:solidFill>
                  <a:schemeClr val="bg2">
                    <a:lumMod val="25000"/>
                  </a:schemeClr>
                </a:solidFill>
                <a:latin typeface="Tele-GroteskFet" pitchFamily="2" charset="0"/>
              </a:endParaRPr>
            </a:p>
          </p:txBody>
        </p:sp>
      </p:grpSp>
      <p:sp>
        <p:nvSpPr>
          <p:cNvPr id="272398" name="Rechteck 13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716088" y="2635250"/>
            <a:ext cx="3995737" cy="2536825"/>
          </a:xfrm>
          <a:prstGeom prst="rect">
            <a:avLst/>
          </a:prstGeom>
          <a:solidFill>
            <a:srgbClr val="3366FF">
              <a:alpha val="30196"/>
            </a:srgbClr>
          </a:solidFill>
          <a:ln w="25400">
            <a:solidFill>
              <a:srgbClr val="3366FF"/>
            </a:solidFill>
            <a:prstDash val="dash"/>
            <a:miter lim="800000"/>
            <a:headEnd/>
            <a:tailEnd/>
          </a:ln>
        </p:spPr>
        <p:txBody>
          <a:bodyPr lIns="0" tIns="0" rIns="0" bIns="0"/>
          <a:lstStyle/>
          <a:p>
            <a:pPr marL="220663" indent="-2206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>
              <a:cs typeface="Arial" pitchFamily="34" charset="0"/>
            </a:endParaRPr>
          </a:p>
        </p:txBody>
      </p:sp>
      <p:sp>
        <p:nvSpPr>
          <p:cNvPr id="272396" name="Line 5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2903538" y="4114800"/>
            <a:ext cx="2357437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49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2230438" y="3567113"/>
            <a:ext cx="2571750" cy="1358900"/>
            <a:chOff x="1648" y="2205"/>
            <a:chExt cx="1815" cy="862"/>
          </a:xfrm>
        </p:grpSpPr>
        <p:sp>
          <p:nvSpPr>
            <p:cNvPr id="272400" name="Rechteck 13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648" y="2205"/>
              <a:ext cx="1815" cy="681"/>
            </a:xfrm>
            <a:prstGeom prst="rect">
              <a:avLst/>
            </a:prstGeom>
            <a:solidFill>
              <a:schemeClr val="hlink">
                <a:alpha val="30196"/>
              </a:schemeClr>
            </a:solidFill>
            <a:ln w="19050">
              <a:solidFill>
                <a:schemeClr val="tx2"/>
              </a:solidFill>
              <a:prstDash val="dash"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220663" indent="-220663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cs typeface="Arial" pitchFamily="34" charset="0"/>
              </a:endParaRPr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694" y="2250"/>
              <a:ext cx="572" cy="568"/>
              <a:chOff x="1169" y="2039"/>
              <a:chExt cx="572" cy="568"/>
            </a:xfrm>
          </p:grpSpPr>
          <p:pic>
            <p:nvPicPr>
              <p:cNvPr id="272402" name="Abgerundetes Rechteck 103"/>
              <p:cNvPicPr>
                <a:picLocks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34" cstate="print"/>
              <a:srcRect/>
              <a:stretch>
                <a:fillRect/>
              </a:stretch>
            </p:blipFill>
            <p:spPr bwMode="auto">
              <a:xfrm>
                <a:off x="1169" y="2039"/>
                <a:ext cx="572" cy="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2403" name="Text Box 12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202" y="2069"/>
                <a:ext cx="513" cy="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000" tIns="0" rIns="72000" bIns="0"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DE" sz="1400">
                    <a:solidFill>
                      <a:schemeClr val="bg1"/>
                    </a:solidFill>
                    <a:latin typeface="Tele-GroteskFet" pitchFamily="2" charset="0"/>
                    <a:cs typeface="Arial" pitchFamily="34" charset="0"/>
                  </a:rPr>
                  <a:t>Service-Gateway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DE" sz="1400">
                    <a:solidFill>
                      <a:schemeClr val="bg1"/>
                    </a:solidFill>
                    <a:latin typeface="Tele-GroteskFet" pitchFamily="2" charset="0"/>
                    <a:cs typeface="Arial" pitchFamily="34" charset="0"/>
                  </a:rPr>
                  <a:t>(MUS)</a:t>
                </a:r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2995" y="2228"/>
              <a:ext cx="422" cy="568"/>
              <a:chOff x="2503" y="2047"/>
              <a:chExt cx="422" cy="568"/>
            </a:xfrm>
          </p:grpSpPr>
          <p:pic>
            <p:nvPicPr>
              <p:cNvPr id="272405" name="Abgerundetes Rechteck 104"/>
              <p:cNvPicPr>
                <a:picLocks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35" cstate="print"/>
              <a:srcRect/>
              <a:stretch>
                <a:fillRect/>
              </a:stretch>
            </p:blipFill>
            <p:spPr bwMode="auto">
              <a:xfrm>
                <a:off x="2503" y="2047"/>
                <a:ext cx="422" cy="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2406" name="Text Box 15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517" y="2100"/>
                <a:ext cx="367" cy="51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72000" tIns="0" rIns="72000" bIns="0"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DE" sz="1400" dirty="0">
                    <a:solidFill>
                      <a:schemeClr val="bg1"/>
                    </a:solidFill>
                    <a:latin typeface="Tele-GroteskFet" pitchFamily="2" charset="0"/>
                    <a:cs typeface="Arial" pitchFamily="34" charset="0"/>
                  </a:rPr>
                  <a:t>MDS</a:t>
                </a:r>
              </a:p>
            </p:txBody>
          </p:sp>
        </p:grpSp>
        <p:grpSp>
          <p:nvGrpSpPr>
            <p:cNvPr id="6" name="Wolke 111"/>
            <p:cNvGrpSpPr>
              <a:grpSpLocks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2283" y="2296"/>
              <a:ext cx="661" cy="530"/>
              <a:chOff x="1912" y="2127"/>
              <a:chExt cx="661" cy="530"/>
            </a:xfrm>
          </p:grpSpPr>
          <p:pic>
            <p:nvPicPr>
              <p:cNvPr id="272408" name="Wolke 111"/>
              <p:cNvPicPr>
                <a:picLocks noChangeArrowheads="1"/>
              </p:cNvPicPr>
              <p:nvPr/>
            </p:nvPicPr>
            <p:blipFill>
              <a:blip r:embed="rId36" cstate="print"/>
              <a:srcRect/>
              <a:stretch>
                <a:fillRect/>
              </a:stretch>
            </p:blipFill>
            <p:spPr bwMode="auto">
              <a:xfrm>
                <a:off x="1912" y="2127"/>
                <a:ext cx="661" cy="5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272409" name="Text Box 18"/>
              <p:cNvSpPr txBox="1">
                <a:spLocks noChangeArrowheads="1"/>
              </p:cNvSpPr>
              <p:nvPr/>
            </p:nvSpPr>
            <p:spPr bwMode="auto">
              <a:xfrm>
                <a:off x="1961" y="2219"/>
                <a:ext cx="558" cy="3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72000" tIns="0" rIns="72000" bIns="0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DE" sz="1400" dirty="0" smtClean="0">
                    <a:solidFill>
                      <a:schemeClr val="bg1"/>
                    </a:solidFill>
                    <a:latin typeface="Tele-GroteskFet" pitchFamily="2" charset="0"/>
                    <a:cs typeface="Arial" pitchFamily="34" charset="0"/>
                  </a:rPr>
                  <a:t>IP-Network</a:t>
                </a:r>
                <a:endParaRPr lang="de-DE" sz="1400" dirty="0">
                  <a:solidFill>
                    <a:schemeClr val="bg1"/>
                  </a:solidFill>
                  <a:latin typeface="Tele-GroteskFet" pitchFamily="2" charset="0"/>
                  <a:cs typeface="Arial" pitchFamily="34" charset="0"/>
                </a:endParaRPr>
              </a:p>
            </p:txBody>
          </p:sp>
        </p:grpSp>
        <p:sp>
          <p:nvSpPr>
            <p:cNvPr id="55" name="Auf der gleichen Seite des Rechtecks liegende Ecken abrunden 136"/>
            <p:cNvSpPr/>
            <p:nvPr>
              <p:custDataLst>
                <p:tags r:id="rId17"/>
              </p:custDataLst>
            </p:nvPr>
          </p:nvSpPr>
          <p:spPr>
            <a:xfrm>
              <a:off x="1648" y="2886"/>
              <a:ext cx="1815" cy="181"/>
            </a:xfrm>
            <a:prstGeom prst="round2SameRect">
              <a:avLst>
                <a:gd name="adj1" fmla="val 0"/>
                <a:gd name="adj2" fmla="val 18855"/>
              </a:avLst>
            </a:prstGeom>
            <a:gradFill>
              <a:gsLst>
                <a:gs pos="0">
                  <a:srgbClr val="FFCBE1"/>
                </a:gs>
                <a:gs pos="40000">
                  <a:schemeClr val="tx2"/>
                </a:gs>
                <a:gs pos="100000">
                  <a:srgbClr val="AC005A"/>
                </a:gs>
              </a:gsLst>
              <a:lin ang="5400000" scaled="0"/>
            </a:gra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de-DE" sz="1200" dirty="0" err="1" smtClean="0">
                  <a:solidFill>
                    <a:schemeClr val="bg1"/>
                  </a:solidFill>
                  <a:latin typeface="Tele-GroteskFet" pitchFamily="2" charset="0"/>
                </a:rPr>
                <a:t>DT‘s</a:t>
              </a:r>
              <a:r>
                <a:rPr lang="de-DE" sz="1200" dirty="0" smtClean="0">
                  <a:solidFill>
                    <a:schemeClr val="bg1"/>
                  </a:solidFill>
                  <a:latin typeface="Tele-GroteskFet" pitchFamily="2" charset="0"/>
                </a:rPr>
                <a:t> Smart </a:t>
              </a:r>
              <a:r>
                <a:rPr lang="de-DE" sz="1200" dirty="0">
                  <a:solidFill>
                    <a:schemeClr val="bg1"/>
                  </a:solidFill>
                  <a:latin typeface="Tele-GroteskFet" pitchFamily="2" charset="0"/>
                </a:rPr>
                <a:t>Metering </a:t>
              </a:r>
              <a:r>
                <a:rPr lang="de-DE" sz="1200" dirty="0" err="1" smtClean="0">
                  <a:solidFill>
                    <a:schemeClr val="bg1"/>
                  </a:solidFill>
                  <a:latin typeface="Tele-GroteskFet" pitchFamily="2" charset="0"/>
                </a:rPr>
                <a:t>Platform</a:t>
              </a:r>
              <a:endParaRPr lang="de-DE" sz="1200" dirty="0">
                <a:solidFill>
                  <a:schemeClr val="bg1"/>
                </a:solidFill>
                <a:latin typeface="Tele-GroteskFet" pitchFamily="2" charset="0"/>
              </a:endParaRPr>
            </a:p>
          </p:txBody>
        </p:sp>
      </p:grpSp>
      <p:grpSp>
        <p:nvGrpSpPr>
          <p:cNvPr id="7" name="Group 20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4929188" y="3800475"/>
            <a:ext cx="706437" cy="896938"/>
            <a:chOff x="280" y="2085"/>
            <a:chExt cx="572" cy="568"/>
          </a:xfrm>
        </p:grpSpPr>
        <p:pic>
          <p:nvPicPr>
            <p:cNvPr id="272412" name="Abgerundetes Rechteck 102"/>
            <p:cNvPicPr>
              <a:picLocks noChangeArrowheads="1"/>
            </p:cNvPicPr>
            <p:nvPr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280" y="2085"/>
              <a:ext cx="572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2413" name="Text Box 22"/>
            <p:cNvSpPr txBox="1">
              <a:spLocks noChangeArrowheads="1"/>
            </p:cNvSpPr>
            <p:nvPr/>
          </p:nvSpPr>
          <p:spPr bwMode="auto">
            <a:xfrm>
              <a:off x="295" y="2115"/>
              <a:ext cx="498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000" tIns="0" rIns="72000" bIns="0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sz="1200">
                  <a:solidFill>
                    <a:schemeClr val="bg1"/>
                  </a:solidFill>
                  <a:latin typeface="Tele-GroteskFet" pitchFamily="2" charset="0"/>
                  <a:cs typeface="Arial" pitchFamily="34" charset="0"/>
                </a:rPr>
                <a:t>MDM-System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6160&quot;&gt;&lt;version val=&quot;17971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agendatheme&gt;&lt;m_aagendaitemprops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/m_aagendaitemprops&gt;&lt;m_linestyleTopBottomLine&gt;&lt;m_bVisible val=&quot;0&quot;/&gt;&lt;/m_linestyleTopBottomLine&gt;&lt;/m_agendatheme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16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IETwXyYAsUy2M.Os852d5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ikisUe3_okSeW3wxuEpSU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DTxwN3IEWuYxNTPs91g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hQoJEuWQkCtIuiFFJ.5k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y22m.MmkW3zlai98hVa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pYfR3I00K9QAIZuv_1q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lDG.FcP_kSKc4qwImVne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UierTYy0qN_kqC_foaq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4Yuy8v1Zke0qVawVe1LP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vjn8lJT5EK5MC2PbkpL5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bE8e1wDkKXmu9LyiZNt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WxY3NwskKPaY0MBAg4L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TOnaBkT0OEu7_FoStGo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xtgiWaTTJk.LR40PC0TIB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8I9p71tUuDzSD29pjX_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tZLThEyLkeo_pFVW6xUd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d1SB0Mi0ug.OnEzdEcz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YzRWikekqtHTGzQ7Y3R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rvS_Q24.UeR4qb80Tx1F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4wkRLB_062uEkvsfvVc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E8kf_m7kmA0ko8s6MZb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Mm6kZsP0q2JUeWqHbc7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Q7jUJfTU.jffaeivLZp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fj5pktw3HkWRxaHKCWF48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aouGld8m02veuJfAOzYg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65ZLA0PkokqQUgYBS5ylK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1A6fr9xkOFDWLG2x0Ew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PQCg.xuH0yFprt4H0zuS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KFmcTJAXwUCEFEC8CxmM8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aZAzNwhEaGyldb0kTLg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XygYW1eOOEeHNM2OSCU_I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.rGYrKky0ES4hjMVPGcNf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PYRcrDG2REOtrZwTMgO_h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gZ8bJU4hUSHTUFpc1Etp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sefGlRTUiQbtOhT66u_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0gA1k9q0mbUH2eAJBE5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4Yuy8v1Zke0qVawVe1LP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vjn8lJT5EK5MC2PbkpL5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AZB2OuTL02DUZh.3sbgLA"/>
  <p:tag name="VCT-RADIUS" val="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H4ZBDALU6ivV9LsEjmrw"/>
  <p:tag name="VCT-RADIUS" val="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H4ZBDALU6ivV9LsEjmrw"/>
  <p:tag name="VCT-RADIUS" val="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H4ZBDALU6ivV9LsEjmrw"/>
  <p:tag name="VCT-RADIUS" val="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H4ZBDALU6ivV9LsEjmrw"/>
  <p:tag name="VCT-RADIUS" val="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Q7jUJfTU.jffaeivLZp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AZB2OuTL02DUZh.3sbgLA"/>
  <p:tag name="VCT-RADIUS" val="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npR3f310KM5rfVnoe9uQ"/>
  <p:tag name="VCT-RADIUS" val="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AZB2OuTL02DUZh.3sbgLA"/>
  <p:tag name="VCT-RADIUS" val="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npR3f310KM5rfVnoe9uQ"/>
  <p:tag name="VCT-RADIUS" val="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AZB2OuTL02DUZh.3sbgLA"/>
  <p:tag name="VCT-RADIUS" val="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npR3f310KM5rfVnoe9uQ"/>
  <p:tag name="VCT-RADIUS" val="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14ACx6ikO0Vq2c8m4Vx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nCfuyOgGU.WAvD7sTxlU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NpJfQ0DUa8i_wpQrEaY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e_TE_kleUOuZgpzzekfd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ZrOvhdvYqkuX5S3zuWZ9P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OkD5jfm_Uqduzuf0Z56a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Ay8g0CWU2nbqDifI1ko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izG3wJEEOKBBmIVdq04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1eWU7DKx0.BCxnb5Y4Nk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YELrNlYUasczUHugcPF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Yogjddo0mt9Zle6yC5X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PTYGPngESc5IETis.Lc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ubTOaDDEGhm55pZyxj5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KREpot2kG8EdQvsgzzI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FfL30HkkSGCCztKY5nx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KRV19cakyMBZLkenJ24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Q9waxD8XE.FWp1a1t2bS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gBc1EbCECtX7eAfslln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tpIhIyUE2LK1sJ6Zdx8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.qY_UUaoUaYs4q53ftZq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Y88dugWYkOwpooWJ3HaN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lapbERVCCkiL14C2aXfvT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idFNUtEECpJeoew5A7a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0KkUXr5OE2t8x0w99KPu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pm1e3EhEasacjlp_utT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3qadJax0CbekX0Uy9HN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asWnMIL9U6bHHjvtlRd7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G89HQlm4kms4i5SIAK7x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RQtbE8Ej0Ga5kYrSqsFA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gLgJp2AkmkpjW8KD4M4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MUOhZDgPUqZ_NVJ2xXa0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aDMBeEN0GhqwU.Bqfus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Bs4vgt_bCkGBtmlNggbWk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Co57jT2FUm2mxUvAVwmR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v.aHS25EWdtQV.m3j4Xw"/>
</p:tagLst>
</file>

<file path=ppt/theme/theme1.xml><?xml version="1.0" encoding="utf-8"?>
<a:theme xmlns:a="http://schemas.openxmlformats.org/drawingml/2006/main" name="T_PPT_Master_4_3_D">
  <a:themeElements>
    <a:clrScheme name="">
      <a:dk1>
        <a:srgbClr val="000000"/>
      </a:dk1>
      <a:lt1>
        <a:srgbClr val="FFFFFF"/>
      </a:lt1>
      <a:dk2>
        <a:srgbClr val="E20074"/>
      </a:dk2>
      <a:lt2>
        <a:srgbClr val="CCCCCC"/>
      </a:lt2>
      <a:accent1>
        <a:srgbClr val="427BAB"/>
      </a:accent1>
      <a:accent2>
        <a:srgbClr val="FDD167"/>
      </a:accent2>
      <a:accent3>
        <a:srgbClr val="FFFFFF"/>
      </a:accent3>
      <a:accent4>
        <a:srgbClr val="000000"/>
      </a:accent4>
      <a:accent5>
        <a:srgbClr val="B0BFD2"/>
      </a:accent5>
      <a:accent6>
        <a:srgbClr val="E5BD5D"/>
      </a:accent6>
      <a:hlink>
        <a:srgbClr val="E20074"/>
      </a:hlink>
      <a:folHlink>
        <a:srgbClr val="64B9E4"/>
      </a:folHlink>
    </a:clrScheme>
    <a:fontScheme name="DTE Master">
      <a:majorFont>
        <a:latin typeface="Tele-GroteskNor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220663" marR="0" indent="-220663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le-GroteskNo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220663" marR="0" indent="-220663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le-GroteskNor" pitchFamily="2" charset="0"/>
          </a:defRPr>
        </a:defPPr>
      </a:lstStyle>
    </a:lnDef>
  </a:objectDefaults>
  <a:extraClrSchemeLst>
    <a:extraClrScheme>
      <a:clrScheme name="DTE Master 1">
        <a:dk1>
          <a:srgbClr val="000000"/>
        </a:dk1>
        <a:lt1>
          <a:srgbClr val="FFFFFF"/>
        </a:lt1>
        <a:dk2>
          <a:srgbClr val="E20074"/>
        </a:dk2>
        <a:lt2>
          <a:srgbClr val="CCCCCC"/>
        </a:lt2>
        <a:accent1>
          <a:srgbClr val="3366CC"/>
        </a:accent1>
        <a:accent2>
          <a:srgbClr val="FDCD67"/>
        </a:accent2>
        <a:accent3>
          <a:srgbClr val="FFFFFF"/>
        </a:accent3>
        <a:accent4>
          <a:srgbClr val="000000"/>
        </a:accent4>
        <a:accent5>
          <a:srgbClr val="ADB8E2"/>
        </a:accent5>
        <a:accent6>
          <a:srgbClr val="E5BA5D"/>
        </a:accent6>
        <a:hlink>
          <a:srgbClr val="E20074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_PPT_Master_4_3_D">
  <a:themeElements>
    <a:clrScheme name="">
      <a:dk1>
        <a:srgbClr val="000000"/>
      </a:dk1>
      <a:lt1>
        <a:srgbClr val="FFFFFF"/>
      </a:lt1>
      <a:dk2>
        <a:srgbClr val="E20074"/>
      </a:dk2>
      <a:lt2>
        <a:srgbClr val="CCCCCC"/>
      </a:lt2>
      <a:accent1>
        <a:srgbClr val="427BAB"/>
      </a:accent1>
      <a:accent2>
        <a:srgbClr val="FDD167"/>
      </a:accent2>
      <a:accent3>
        <a:srgbClr val="FFFFFF"/>
      </a:accent3>
      <a:accent4>
        <a:srgbClr val="000000"/>
      </a:accent4>
      <a:accent5>
        <a:srgbClr val="B0BFD2"/>
      </a:accent5>
      <a:accent6>
        <a:srgbClr val="E5BD5D"/>
      </a:accent6>
      <a:hlink>
        <a:srgbClr val="E20074"/>
      </a:hlink>
      <a:folHlink>
        <a:srgbClr val="64B9E4"/>
      </a:folHlink>
    </a:clrScheme>
    <a:fontScheme name="2_T_PPT_Master_4_3_D">
      <a:majorFont>
        <a:latin typeface="Tele-GroteskNor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220663" marR="0" indent="-220663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le-GroteskNo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220663" marR="0" indent="-220663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le-GroteskNor" pitchFamily="2" charset="0"/>
          </a:defRPr>
        </a:defPPr>
      </a:lstStyle>
    </a:lnDef>
  </a:objectDefaults>
  <a:extraClrSchemeLst>
    <a:extraClrScheme>
      <a:clrScheme name="DTE Master 1">
        <a:dk1>
          <a:srgbClr val="000000"/>
        </a:dk1>
        <a:lt1>
          <a:srgbClr val="FFFFFF"/>
        </a:lt1>
        <a:dk2>
          <a:srgbClr val="E20074"/>
        </a:dk2>
        <a:lt2>
          <a:srgbClr val="CCCCCC"/>
        </a:lt2>
        <a:accent1>
          <a:srgbClr val="3366CC"/>
        </a:accent1>
        <a:accent2>
          <a:srgbClr val="FDCD67"/>
        </a:accent2>
        <a:accent3>
          <a:srgbClr val="FFFFFF"/>
        </a:accent3>
        <a:accent4>
          <a:srgbClr val="000000"/>
        </a:accent4>
        <a:accent5>
          <a:srgbClr val="ADB8E2"/>
        </a:accent5>
        <a:accent6>
          <a:srgbClr val="E5BA5D"/>
        </a:accent6>
        <a:hlink>
          <a:srgbClr val="E20074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E20074"/>
      </a:dk2>
      <a:lt2>
        <a:srgbClr val="CCCCCC"/>
      </a:lt2>
      <a:accent1>
        <a:srgbClr val="3366CC"/>
      </a:accent1>
      <a:accent2>
        <a:srgbClr val="FDCD67"/>
      </a:accent2>
      <a:accent3>
        <a:srgbClr val="FFFFFF"/>
      </a:accent3>
      <a:accent4>
        <a:srgbClr val="000000"/>
      </a:accent4>
      <a:accent5>
        <a:srgbClr val="ADB8E2"/>
      </a:accent5>
      <a:accent6>
        <a:srgbClr val="E5BA5D"/>
      </a:accent6>
      <a:hlink>
        <a:srgbClr val="E20074"/>
      </a:hlink>
      <a:folHlink>
        <a:srgbClr val="99CCF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T_PPT_Master_4_3_D</Template>
  <TotalTime>0</TotalTime>
  <Words>758</Words>
  <Application>Microsoft Office PowerPoint</Application>
  <PresentationFormat>Bildschirmpräsentation (4:3)</PresentationFormat>
  <Paragraphs>146</Paragraphs>
  <Slides>8</Slides>
  <Notes>3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T_PPT_Master_4_3_D</vt:lpstr>
      <vt:lpstr>2_T_PPT_Master_4_3_D</vt:lpstr>
      <vt:lpstr>think-cell Slide</vt:lpstr>
      <vt:lpstr>Strategy in Smart Technologies in Deutsche Telekom and T-City. Energy meets ICT.  </vt:lpstr>
      <vt:lpstr>Energy Sector is facing dramatic Changes. Which are the challenges today and tomorrow?  </vt:lpstr>
      <vt:lpstr>Folie 3</vt:lpstr>
      <vt:lpstr>Folie 4</vt:lpstr>
      <vt:lpstr>Deutsche Telekom’s Smart Energy unit acts as the leading ICT enabler for utilities.</vt:lpstr>
      <vt:lpstr>Deutsche Telekom’s Smart Energy offering enables utilities to master the upcoming challenges.</vt:lpstr>
      <vt:lpstr>T-City : The Future, Today. How to Create Values with Smart Energy Solutions for a City. </vt:lpstr>
      <vt:lpstr>Folie 8</vt:lpstr>
    </vt:vector>
  </TitlesOfParts>
  <Company>Deutsche Telekom AG.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KGF Energie</dc:creator>
  <cp:lastModifiedBy>Zitta Moncada</cp:lastModifiedBy>
  <cp:revision>1781</cp:revision>
  <cp:lastPrinted>2011-09-01T13:44:57Z</cp:lastPrinted>
  <dcterms:created xsi:type="dcterms:W3CDTF">2010-10-10T09:37:34Z</dcterms:created>
  <dcterms:modified xsi:type="dcterms:W3CDTF">2012-03-29T08:21:24Z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0008003618000000000001023720</vt:lpwstr>
  </property>
</Properties>
</file>