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61" r:id="rId2"/>
    <p:sldId id="262" r:id="rId3"/>
    <p:sldId id="279" r:id="rId4"/>
    <p:sldId id="280" r:id="rId5"/>
    <p:sldId id="281" r:id="rId6"/>
    <p:sldId id="263" r:id="rId7"/>
    <p:sldId id="264" r:id="rId8"/>
    <p:sldId id="265" r:id="rId9"/>
    <p:sldId id="306" r:id="rId10"/>
    <p:sldId id="266" r:id="rId11"/>
    <p:sldId id="267" r:id="rId12"/>
    <p:sldId id="286" r:id="rId13"/>
    <p:sldId id="285" r:id="rId14"/>
    <p:sldId id="282" r:id="rId15"/>
    <p:sldId id="305" r:id="rId16"/>
    <p:sldId id="289" r:id="rId17"/>
    <p:sldId id="290" r:id="rId18"/>
    <p:sldId id="291" r:id="rId19"/>
    <p:sldId id="292" r:id="rId20"/>
    <p:sldId id="268" r:id="rId21"/>
    <p:sldId id="269" r:id="rId22"/>
    <p:sldId id="270" r:id="rId23"/>
    <p:sldId id="271" r:id="rId24"/>
    <p:sldId id="272" r:id="rId25"/>
    <p:sldId id="273" r:id="rId26"/>
    <p:sldId id="274" r:id="rId27"/>
    <p:sldId id="287" r:id="rId28"/>
  </p:sldIdLst>
  <p:sldSz cx="9144000" cy="6858000" type="screen4x3"/>
  <p:notesSz cx="6797675" cy="9926638"/>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5494"/>
    <a:srgbClr val="FFD624"/>
    <a:srgbClr val="3166CF"/>
    <a:srgbClr val="3E6FD2"/>
    <a:srgbClr val="2D5EC1"/>
    <a:srgbClr val="BDDEFF"/>
    <a:srgbClr val="99CCFF"/>
    <a:srgbClr val="8080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36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4" d="100"/>
          <a:sy n="74" d="100"/>
        </p:scale>
        <p:origin x="-2172" y="-90"/>
      </p:cViewPr>
      <p:guideLst>
        <p:guide orient="horz" pos="3126"/>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BF914E61-2375-4819-A1D8-263196A2C96F}"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13316"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6A76170A-3804-4167-9074-634ACBA2CC6A}"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xfrm>
            <a:off x="954088" y="774700"/>
            <a:ext cx="4953000" cy="3714750"/>
          </a:xfrm>
          <a:ln/>
        </p:spPr>
      </p:sp>
      <p:sp>
        <p:nvSpPr>
          <p:cNvPr id="24578" name="Rectangle 3"/>
          <p:cNvSpPr>
            <a:spLocks noGrp="1" noChangeArrowheads="1"/>
          </p:cNvSpPr>
          <p:nvPr>
            <p:ph type="body" idx="1"/>
          </p:nvPr>
        </p:nvSpPr>
        <p:spPr>
          <a:xfrm>
            <a:off x="923925" y="4722813"/>
            <a:ext cx="4930775" cy="4489450"/>
          </a:xfrm>
          <a:noFill/>
          <a:ln/>
        </p:spPr>
        <p:txBody>
          <a:bodyPr/>
          <a:lstStyle/>
          <a:p>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xfrm>
            <a:off x="955675" y="774700"/>
            <a:ext cx="4953000" cy="3714750"/>
          </a:xfrm>
          <a:ln/>
        </p:spPr>
      </p:sp>
      <p:sp>
        <p:nvSpPr>
          <p:cNvPr id="28674" name="Rectangle 3"/>
          <p:cNvSpPr>
            <a:spLocks noGrp="1" noChangeArrowheads="1"/>
          </p:cNvSpPr>
          <p:nvPr>
            <p:ph type="body" idx="1"/>
          </p:nvPr>
        </p:nvSpPr>
        <p:spPr>
          <a:xfrm>
            <a:off x="923925" y="4721225"/>
            <a:ext cx="4930775" cy="4492625"/>
          </a:xfrm>
          <a:noFill/>
          <a:ln/>
        </p:spPr>
        <p:txBody>
          <a:bodyPr/>
          <a:lstStyle/>
          <a:p>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xfrm>
            <a:off x="955675" y="774700"/>
            <a:ext cx="4953000" cy="3714750"/>
          </a:xfrm>
          <a:ln/>
        </p:spPr>
      </p:sp>
      <p:sp>
        <p:nvSpPr>
          <p:cNvPr id="30722" name="Rectangle 3"/>
          <p:cNvSpPr>
            <a:spLocks noGrp="1" noChangeArrowheads="1"/>
          </p:cNvSpPr>
          <p:nvPr>
            <p:ph type="body" idx="1"/>
          </p:nvPr>
        </p:nvSpPr>
        <p:spPr>
          <a:xfrm>
            <a:off x="923925" y="4721225"/>
            <a:ext cx="4930775" cy="4492625"/>
          </a:xfrm>
          <a:noFill/>
          <a:ln/>
        </p:spPr>
        <p:txBody>
          <a:bodyPr/>
          <a:lstStyle/>
          <a:p>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xfrm>
            <a:off x="955675" y="774700"/>
            <a:ext cx="4953000" cy="3714750"/>
          </a:xfrm>
          <a:ln/>
        </p:spPr>
      </p:sp>
      <p:sp>
        <p:nvSpPr>
          <p:cNvPr id="32770" name="Rectangle 3"/>
          <p:cNvSpPr>
            <a:spLocks noGrp="1" noChangeArrowheads="1"/>
          </p:cNvSpPr>
          <p:nvPr>
            <p:ph type="body" idx="1"/>
          </p:nvPr>
        </p:nvSpPr>
        <p:spPr>
          <a:xfrm>
            <a:off x="923925" y="4721225"/>
            <a:ext cx="4930775" cy="4492625"/>
          </a:xfrm>
          <a:noFill/>
          <a:ln/>
        </p:spPr>
        <p:txBody>
          <a:bodyPr/>
          <a:lstStyle/>
          <a:p>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lIns="93470" tIns="46735" rIns="93470" bIns="46735" anchor="b"/>
          <a:lstStyle/>
          <a:p>
            <a:pPr algn="r" defTabSz="935038"/>
            <a:fld id="{CD7D3590-0E84-4347-9B28-130EB94327F9}" type="slidenum">
              <a:rPr lang="en-GB" sz="1200" b="0">
                <a:solidFill>
                  <a:schemeClr val="tx1"/>
                </a:solidFill>
                <a:latin typeface="Arial" charset="0"/>
              </a:rPr>
              <a:pPr algn="r" defTabSz="935038"/>
              <a:t>24</a:t>
            </a:fld>
            <a:endParaRPr lang="en-GB" sz="1200" b="0">
              <a:solidFill>
                <a:schemeClr val="tx1"/>
              </a:solidFill>
              <a:latin typeface="Arial" charset="0"/>
            </a:endParaRPr>
          </a:p>
        </p:txBody>
      </p:sp>
      <p:sp>
        <p:nvSpPr>
          <p:cNvPr id="44034" name="Rectangle 2"/>
          <p:cNvSpPr>
            <a:spLocks noGrp="1" noRot="1" noChangeArrowheads="1" noTextEdit="1"/>
          </p:cNvSpPr>
          <p:nvPr>
            <p:ph type="sldImg"/>
          </p:nvPr>
        </p:nvSpPr>
        <p:spPr>
          <a:xfrm>
            <a:off x="919163" y="744538"/>
            <a:ext cx="4960937" cy="3721100"/>
          </a:xfrm>
          <a:ln/>
        </p:spPr>
      </p:sp>
      <p:sp>
        <p:nvSpPr>
          <p:cNvPr id="44035" name="Rectangle 3"/>
          <p:cNvSpPr>
            <a:spLocks noGrp="1" noChangeArrowheads="1"/>
          </p:cNvSpPr>
          <p:nvPr>
            <p:ph type="body" idx="1"/>
          </p:nvPr>
        </p:nvSpPr>
        <p:spPr>
          <a:noFill/>
          <a:ln/>
        </p:spPr>
        <p:txBody>
          <a:bodyPr lIns="93470" tIns="46735" rIns="93470" bIns="46735"/>
          <a:lstStyle/>
          <a:p>
            <a:pPr eaLnBrk="1" hangingPunct="1"/>
            <a:r>
              <a:rPr lang="fr-BE" b="1" smtClean="0"/>
              <a:t>Slide 7 (Key Challenges proposed funding) </a:t>
            </a:r>
          </a:p>
          <a:p>
            <a:pPr eaLnBrk="1" hangingPunct="1"/>
            <a:endParaRPr lang="fr-BE" smtClean="0"/>
          </a:p>
          <a:p>
            <a:pPr eaLnBrk="1" hangingPunct="1"/>
            <a:r>
              <a:rPr lang="fr-BE" sz="1000" smtClean="0"/>
              <a:t> Out of the 6 challenges proposed, 4 are related with smart grids and we do expect the smart grids stakeholders to collaborate in reserach and innovation to address them.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lIns="93470" tIns="46735" rIns="93470" bIns="46735" anchor="b"/>
          <a:lstStyle/>
          <a:p>
            <a:pPr algn="r" defTabSz="935038"/>
            <a:fld id="{F520D6E5-5317-47EA-A654-8A7043B63B15}" type="slidenum">
              <a:rPr lang="en-GB" sz="1200" b="0">
                <a:solidFill>
                  <a:schemeClr val="tx1"/>
                </a:solidFill>
                <a:latin typeface="Arial" charset="0"/>
              </a:rPr>
              <a:pPr algn="r" defTabSz="935038"/>
              <a:t>25</a:t>
            </a:fld>
            <a:endParaRPr lang="en-GB" sz="1200" b="0">
              <a:solidFill>
                <a:schemeClr val="tx1"/>
              </a:solidFill>
              <a:latin typeface="Arial" charset="0"/>
            </a:endParaRPr>
          </a:p>
        </p:txBody>
      </p:sp>
      <p:sp>
        <p:nvSpPr>
          <p:cNvPr id="46082" name="Rectangle 2"/>
          <p:cNvSpPr>
            <a:spLocks noGrp="1" noRot="1" noChangeArrowheads="1" noTextEdit="1"/>
          </p:cNvSpPr>
          <p:nvPr>
            <p:ph type="sldImg"/>
          </p:nvPr>
        </p:nvSpPr>
        <p:spPr>
          <a:xfrm>
            <a:off x="922338" y="746125"/>
            <a:ext cx="4951412" cy="3713163"/>
          </a:xfrm>
          <a:ln/>
        </p:spPr>
      </p:sp>
      <p:sp>
        <p:nvSpPr>
          <p:cNvPr id="46083" name="Rectangle 3"/>
          <p:cNvSpPr>
            <a:spLocks noGrp="1" noChangeArrowheads="1"/>
          </p:cNvSpPr>
          <p:nvPr>
            <p:ph type="body" idx="1"/>
          </p:nvPr>
        </p:nvSpPr>
        <p:spPr>
          <a:xfrm>
            <a:off x="906463" y="4714875"/>
            <a:ext cx="4979987" cy="4459288"/>
          </a:xfrm>
          <a:noFill/>
          <a:ln/>
        </p:spPr>
        <p:txBody>
          <a:bodyPr lIns="93470" tIns="46735" rIns="93470" bIns="46735"/>
          <a:lstStyle/>
          <a:p>
            <a:pPr eaLnBrk="1" hangingPunct="1"/>
            <a:r>
              <a:rPr lang="fr-BE" b="1" smtClean="0"/>
              <a:t>Slide 8 (Energy challenge activities) </a:t>
            </a:r>
          </a:p>
          <a:p>
            <a:pPr eaLnBrk="1" hangingPunct="1"/>
            <a:endParaRPr lang="fr-BE" b="1" smtClean="0"/>
          </a:p>
          <a:p>
            <a:pPr eaLnBrk="1" hangingPunct="1">
              <a:buFontTx/>
              <a:buChar char="•"/>
            </a:pPr>
            <a:r>
              <a:rPr lang="fr-BE" sz="1000" smtClean="0"/>
              <a:t>The broad line of research and innovation activies on secure, clean and efficient energy which will be supported under Horizon 2020 spans from carbon footprint reduction of existing technolgies, for example via carbon capure storage technologies to be coupled with fossil fuel usage, to the development of new low carbon technologies, such as alternative fuels and mobile energy sources.</a:t>
            </a:r>
          </a:p>
          <a:p>
            <a:pPr eaLnBrk="1" hangingPunct="1">
              <a:buFontTx/>
              <a:buChar char="•"/>
            </a:pPr>
            <a:endParaRPr lang="fr-BE" sz="1000" smtClean="0"/>
          </a:p>
          <a:p>
            <a:pPr eaLnBrk="1" hangingPunct="1">
              <a:buFontTx/>
              <a:buChar char="•"/>
            </a:pPr>
            <a:r>
              <a:rPr lang="fr-BE" sz="1000" smtClean="0"/>
              <a:t>The research and innovation activities will also address  non technological barriers such as decision making processes and development of appropriate business models to allow market development of the energy innovation.</a:t>
            </a:r>
          </a:p>
          <a:p>
            <a:pPr eaLnBrk="1" hangingPunct="1">
              <a:buFontTx/>
              <a:buChar char="•"/>
            </a:pPr>
            <a:endParaRPr lang="fr-BE" sz="1000" smtClean="0"/>
          </a:p>
          <a:p>
            <a:pPr eaLnBrk="1" hangingPunct="1">
              <a:buFontTx/>
              <a:buChar char="•"/>
            </a:pPr>
            <a:endParaRPr lang="fr-BE" smtClean="0"/>
          </a:p>
          <a:p>
            <a:pPr eaLnBrk="1" hangingPunct="1">
              <a:buFontTx/>
              <a:buChar char="•"/>
            </a:pPr>
            <a:endParaRPr lang="fr-B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txBox="1">
            <a:spLocks noGrp="1" noChangeArrowheads="1"/>
          </p:cNvSpPr>
          <p:nvPr/>
        </p:nvSpPr>
        <p:spPr bwMode="auto">
          <a:xfrm>
            <a:off x="3849688" y="9428163"/>
            <a:ext cx="2946400" cy="496887"/>
          </a:xfrm>
          <a:prstGeom prst="rect">
            <a:avLst/>
          </a:prstGeom>
          <a:noFill/>
          <a:ln w="9525">
            <a:noFill/>
            <a:miter lim="800000"/>
            <a:headEnd/>
            <a:tailEnd/>
          </a:ln>
        </p:spPr>
        <p:txBody>
          <a:bodyPr lIns="93470" tIns="46735" rIns="93470" bIns="46735" anchor="b"/>
          <a:lstStyle/>
          <a:p>
            <a:pPr algn="r" defTabSz="935038"/>
            <a:fld id="{3BBAAB86-3414-4122-82EA-D11845DAF193}" type="slidenum">
              <a:rPr lang="en-GB" sz="1200" b="0">
                <a:solidFill>
                  <a:schemeClr val="tx1"/>
                </a:solidFill>
                <a:latin typeface="Arial" charset="0"/>
              </a:rPr>
              <a:pPr algn="r" defTabSz="935038"/>
              <a:t>26</a:t>
            </a:fld>
            <a:endParaRPr lang="en-GB" sz="1200" b="0">
              <a:solidFill>
                <a:schemeClr val="tx1"/>
              </a:solidFill>
              <a:latin typeface="Arial" charset="0"/>
            </a:endParaRPr>
          </a:p>
        </p:txBody>
      </p:sp>
      <p:sp>
        <p:nvSpPr>
          <p:cNvPr id="48130" name="Rectangle 2"/>
          <p:cNvSpPr>
            <a:spLocks noGrp="1" noRot="1" noChangeArrowheads="1" noTextEdit="1"/>
          </p:cNvSpPr>
          <p:nvPr>
            <p:ph type="sldImg"/>
          </p:nvPr>
        </p:nvSpPr>
        <p:spPr>
          <a:xfrm>
            <a:off x="922338" y="746125"/>
            <a:ext cx="4951412" cy="3713163"/>
          </a:xfrm>
          <a:ln/>
        </p:spPr>
      </p:sp>
      <p:sp>
        <p:nvSpPr>
          <p:cNvPr id="48131" name="Rectangle 3"/>
          <p:cNvSpPr>
            <a:spLocks noGrp="1" noChangeArrowheads="1"/>
          </p:cNvSpPr>
          <p:nvPr>
            <p:ph type="body" idx="1"/>
          </p:nvPr>
        </p:nvSpPr>
        <p:spPr>
          <a:xfrm>
            <a:off x="906463" y="4714875"/>
            <a:ext cx="4979987" cy="4459288"/>
          </a:xfrm>
          <a:noFill/>
          <a:ln/>
        </p:spPr>
        <p:txBody>
          <a:bodyPr lIns="93470" tIns="46735" rIns="93470" bIns="46735"/>
          <a:lstStyle/>
          <a:p>
            <a:pPr eaLnBrk="1" hangingPunct="1"/>
            <a:r>
              <a:rPr lang="fr-BE" b="1" smtClean="0"/>
              <a:t>Slide 9 (Energy challenge activities) </a:t>
            </a:r>
          </a:p>
          <a:p>
            <a:pPr eaLnBrk="1" hangingPunct="1"/>
            <a:endParaRPr lang="fr-BE" b="1" smtClean="0"/>
          </a:p>
          <a:p>
            <a:pPr eaLnBrk="1" hangingPunct="1">
              <a:buFontTx/>
              <a:buChar char="•"/>
            </a:pPr>
            <a:r>
              <a:rPr lang="fr-BE" sz="1000" b="1" smtClean="0"/>
              <a:t>Electricity grid activities have a central role to achieve a secure, clean and efficient energy and the achievement of a single and smart pan European electricity grid which will be pivotal to deliver the  European single interconnected electricity market.</a:t>
            </a:r>
          </a:p>
          <a:p>
            <a:pPr eaLnBrk="1" hangingPunct="1">
              <a:buFontTx/>
              <a:buChar char="•"/>
            </a:pPr>
            <a:endParaRPr lang="fr-BE" sz="1000" b="1" smtClean="0"/>
          </a:p>
          <a:p>
            <a:pPr eaLnBrk="1" hangingPunct="1">
              <a:buFontTx/>
              <a:buChar char="•"/>
            </a:pPr>
            <a:r>
              <a:rPr lang="fr-BE" sz="1000" b="1" smtClean="0"/>
              <a:t>The grid community can and should contribute to many of the energy challenge activities for example addressing energy consumption with demand side management reserach, allowing increase in low carbon supply via integration of renewable energy sources, developing new technologies and knowledge which will continue to make Europe competitive on a worldwide scale, supporting further the validation and demonstration of the advanced grids technologies and their market development.</a:t>
            </a:r>
            <a:r>
              <a:rPr lang="fr-BE" smtClean="0"/>
              <a:t> </a:t>
            </a:r>
          </a:p>
          <a:p>
            <a:pPr eaLnBrk="1" hangingPunct="1">
              <a:buFontTx/>
              <a:buChar char="•"/>
            </a:pPr>
            <a:endParaRPr lang="fr-BE"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r>
              <a:rPr lang="en-US" sz="1800" b="0" dirty="0">
                <a:solidFill>
                  <a:schemeClr val="lt1"/>
                </a:solidFill>
                <a:latin typeface="+mn-lt"/>
              </a:rPr>
              <a:t> </a:t>
            </a:r>
          </a:p>
        </p:txBody>
      </p:sp>
      <p:pic>
        <p:nvPicPr>
          <p:cNvPr id="5" name="Picture 6" descr="LOGO CE-EN-quadri.eps"/>
          <p:cNvPicPr>
            <a:picLocks noChangeAspect="1"/>
          </p:cNvPicPr>
          <p:nvPr userDrawn="1"/>
        </p:nvPicPr>
        <p:blipFill>
          <a:blip r:embed="rId2"/>
          <a:srcRect/>
          <a:stretch>
            <a:fillRect/>
          </a:stretch>
        </p:blipFill>
        <p:spPr bwMode="auto">
          <a:xfrm>
            <a:off x="3905250" y="311150"/>
            <a:ext cx="1584325" cy="1100138"/>
          </a:xfrm>
          <a:prstGeom prst="rect">
            <a:avLst/>
          </a:prstGeom>
          <a:noFill/>
          <a:ln w="9525">
            <a:noFill/>
            <a:miter lim="800000"/>
            <a:headEnd/>
            <a:tailEnd/>
          </a:ln>
        </p:spPr>
      </p:pic>
      <p:sp>
        <p:nvSpPr>
          <p:cNvPr id="6" name="Rectangle 9"/>
          <p:cNvSpPr>
            <a:spLocks noChangeArrowheads="1"/>
          </p:cNvSpPr>
          <p:nvPr userDrawn="1"/>
        </p:nvSpPr>
        <p:spPr bwMode="auto">
          <a:xfrm>
            <a:off x="4230688" y="6457950"/>
            <a:ext cx="682625" cy="431800"/>
          </a:xfrm>
          <a:prstGeom prst="rect">
            <a:avLst/>
          </a:prstGeom>
          <a:solidFill>
            <a:srgbClr val="00BEFF"/>
          </a:solidFill>
          <a:ln w="9525">
            <a:noFill/>
            <a:miter lim="800000"/>
            <a:headEnd/>
            <a:tailEnd/>
          </a:ln>
          <a:effectLst/>
        </p:spPr>
        <p:txBody>
          <a:bodyPr wrap="none" lIns="0" tIns="36000" rIns="54000"/>
          <a:lstStyle/>
          <a:p>
            <a:pPr defTabSz="457200">
              <a:defRPr/>
            </a:pPr>
            <a:r>
              <a:rPr lang="en-IE" sz="700" b="0" i="1" dirty="0">
                <a:solidFill>
                  <a:srgbClr val="FFFFFF"/>
                </a:solidFill>
              </a:rPr>
              <a:t> Research and</a:t>
            </a:r>
          </a:p>
          <a:p>
            <a:pPr defTabSz="457200">
              <a:defRPr/>
            </a:pPr>
            <a:r>
              <a:rPr lang="en-IE" sz="700" b="0" i="1" dirty="0">
                <a:solidFill>
                  <a:srgbClr val="FFFFFF"/>
                </a:solidFill>
              </a:rPr>
              <a:t> Innovation</a:t>
            </a:r>
            <a:endParaRPr lang="en-GB" sz="700" b="0" i="1" dirty="0">
              <a:solidFill>
                <a:srgbClr val="FFFFFF"/>
              </a:solidFill>
            </a:endParaRPr>
          </a:p>
        </p:txBody>
      </p:sp>
      <p:sp>
        <p:nvSpPr>
          <p:cNvPr id="7" name="Rectangle 23"/>
          <p:cNvSpPr>
            <a:spLocks noChangeArrowheads="1"/>
          </p:cNvSpPr>
          <p:nvPr userDrawn="1"/>
        </p:nvSpPr>
        <p:spPr bwMode="auto">
          <a:xfrm>
            <a:off x="4230688" y="1371600"/>
            <a:ext cx="682625" cy="42863"/>
          </a:xfrm>
          <a:prstGeom prst="rect">
            <a:avLst/>
          </a:prstGeom>
          <a:solidFill>
            <a:srgbClr val="00BEFF"/>
          </a:solidFill>
          <a:ln w="9525">
            <a:noFill/>
            <a:miter lim="800000"/>
            <a:headEnd/>
            <a:tailEnd/>
          </a:ln>
          <a:effectLst/>
        </p:spPr>
        <p:txBody>
          <a:bodyPr wrap="none" anchor="ctr"/>
          <a:lstStyle/>
          <a:p>
            <a:pPr>
              <a:defRPr/>
            </a:pPr>
            <a:endParaRPr lang="en-US"/>
          </a:p>
        </p:txBody>
      </p:sp>
      <p:sp>
        <p:nvSpPr>
          <p:cNvPr id="2" name="Title 1"/>
          <p:cNvSpPr>
            <a:spLocks noGrp="1"/>
          </p:cNvSpPr>
          <p:nvPr>
            <p:ph type="title"/>
          </p:nvPr>
        </p:nvSpPr>
        <p:spPr>
          <a:xfrm>
            <a:off x="4067944" y="2492896"/>
            <a:ext cx="3851920" cy="936625"/>
          </a:xfrm>
        </p:spPr>
        <p:txBody>
          <a:bodyPr/>
          <a:lstStyle>
            <a:lvl1pPr>
              <a:defRPr sz="7600">
                <a:solidFill>
                  <a:srgbClr val="FFD624"/>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67544" y="3933056"/>
            <a:ext cx="4104456" cy="792088"/>
          </a:xfrm>
        </p:spPr>
        <p:txBody>
          <a:bodyPr/>
          <a:lstStyle>
            <a:lvl1pPr>
              <a:buNone/>
              <a:defRPr sz="3000" b="1" i="0">
                <a:solidFill>
                  <a:schemeClr val="bg1"/>
                </a:solidFill>
              </a:defRPr>
            </a:lvl1pPr>
            <a:lvl3pPr marL="228600" indent="-228600" algn="l">
              <a:defRPr sz="3000" b="1">
                <a:solidFill>
                  <a:schemeClr val="bg1"/>
                </a:solidFill>
              </a:defRPr>
            </a:lvl3pPr>
          </a:lstStyle>
          <a:p>
            <a:pPr lvl="0"/>
            <a:r>
              <a:rPr lang="en-US" dirty="0" smtClean="0"/>
              <a:t>Click to edit Master text styles</a:t>
            </a:r>
          </a:p>
        </p:txBody>
      </p:sp>
      <p:sp>
        <p:nvSpPr>
          <p:cNvPr id="8" name="Rectangle 4"/>
          <p:cNvSpPr>
            <a:spLocks noGrp="1" noChangeArrowheads="1"/>
          </p:cNvSpPr>
          <p:nvPr>
            <p:ph type="dt" sz="half" idx="10"/>
          </p:nvPr>
        </p:nvSpPr>
        <p:spPr>
          <a:xfrm>
            <a:off x="457200" y="6245225"/>
            <a:ext cx="2133600" cy="476250"/>
          </a:xfrm>
        </p:spPr>
        <p:txBody>
          <a:bodyPr/>
          <a:lstStyle>
            <a:lvl1pPr>
              <a:defRPr>
                <a:solidFill>
                  <a:schemeClr val="bg1"/>
                </a:solidFill>
              </a:defRPr>
            </a:lvl1pPr>
          </a:lstStyle>
          <a:p>
            <a:pPr>
              <a:defRPr/>
            </a:pPr>
            <a:r>
              <a:rPr lang="en-GB"/>
              <a:t>Smart Grids conference CZ</a:t>
            </a:r>
          </a:p>
          <a:p>
            <a:pPr>
              <a:defRPr/>
            </a:pPr>
            <a:r>
              <a:rPr lang="en-GB"/>
              <a:t>Spindleruv Mlyn 18-19-4-12</a:t>
            </a:r>
          </a:p>
        </p:txBody>
      </p:sp>
      <p:sp>
        <p:nvSpPr>
          <p:cNvPr id="9" name="Rectangle 5"/>
          <p:cNvSpPr>
            <a:spLocks noGrp="1" noChangeArrowheads="1"/>
          </p:cNvSpPr>
          <p:nvPr>
            <p:ph type="ftr" sz="quarter" idx="11"/>
          </p:nvPr>
        </p:nvSpPr>
        <p:spPr/>
        <p:txBody>
          <a:bodyPr/>
          <a:lstStyle>
            <a:lvl1pPr>
              <a:defRPr>
                <a:solidFill>
                  <a:schemeClr val="bg1"/>
                </a:solidFill>
              </a:defRPr>
            </a:lvl1pPr>
          </a:lstStyle>
          <a:p>
            <a:pPr>
              <a:defRPr/>
            </a:pPr>
            <a:endParaRPr lang="en-GB"/>
          </a:p>
        </p:txBody>
      </p:sp>
      <p:sp>
        <p:nvSpPr>
          <p:cNvPr id="10" name="Rectangle 6"/>
          <p:cNvSpPr>
            <a:spLocks noGrp="1" noChangeArrowheads="1"/>
          </p:cNvSpPr>
          <p:nvPr>
            <p:ph type="sldNum" sz="quarter" idx="12"/>
          </p:nvPr>
        </p:nvSpPr>
        <p:spPr/>
        <p:txBody>
          <a:bodyPr/>
          <a:lstStyle>
            <a:lvl1pPr>
              <a:defRPr>
                <a:solidFill>
                  <a:schemeClr val="bg1"/>
                </a:solidFill>
              </a:defRPr>
            </a:lvl1pPr>
          </a:lstStyle>
          <a:p>
            <a:pPr>
              <a:defRPr/>
            </a:pPr>
            <a:fld id="{33F2D64E-ABC9-41DB-A34D-374C82FC87AB}" type="slidenum">
              <a:rPr lang="en-GB"/>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GB"/>
              <a:t>Smart Grids conference CZ</a:t>
            </a:r>
          </a:p>
          <a:p>
            <a:pPr>
              <a:defRPr/>
            </a:pPr>
            <a:r>
              <a:rPr lang="en-GB"/>
              <a:t>Spindleruv Mlyn 18-19-4-12</a:t>
            </a:r>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9F10C3B-BD0D-4CD0-AB15-F48C8209F9C2}"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GB"/>
              <a:t>Smart Grids conference CZ</a:t>
            </a:r>
          </a:p>
          <a:p>
            <a:pPr>
              <a:defRPr/>
            </a:pPr>
            <a:r>
              <a:rPr lang="en-GB"/>
              <a:t>Spindleruv Mlyn 18-19-4-12</a:t>
            </a:r>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57AD94B-63FC-4FEE-BDA0-7F12D3922D2B}"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5" name="Picture 5" descr="LOGO CE-EN-NEG-quadri.ai"/>
          <p:cNvPicPr>
            <a:picLocks noChangeAspect="1"/>
          </p:cNvPicPr>
          <p:nvPr userDrawn="1"/>
        </p:nvPicPr>
        <p:blipFill>
          <a:blip r:embed="rId2"/>
          <a:srcRect/>
          <a:stretch>
            <a:fillRect/>
          </a:stretch>
        </p:blipFill>
        <p:spPr bwMode="auto">
          <a:xfrm>
            <a:off x="3921125" y="0"/>
            <a:ext cx="1511300" cy="1511300"/>
          </a:xfrm>
          <a:prstGeom prst="rect">
            <a:avLst/>
          </a:prstGeom>
          <a:noFill/>
          <a:ln w="9525">
            <a:noFill/>
            <a:miter lim="800000"/>
            <a:headEnd/>
            <a:tailEnd/>
          </a:ln>
        </p:spPr>
      </p:pic>
      <p:sp>
        <p:nvSpPr>
          <p:cNvPr id="6" name="Rectangle 13"/>
          <p:cNvSpPr>
            <a:spLocks noChangeArrowheads="1"/>
          </p:cNvSpPr>
          <p:nvPr userDrawn="1"/>
        </p:nvSpPr>
        <p:spPr bwMode="auto">
          <a:xfrm>
            <a:off x="4251325" y="6497638"/>
            <a:ext cx="611188" cy="360362"/>
          </a:xfrm>
          <a:prstGeom prst="rect">
            <a:avLst/>
          </a:prstGeom>
          <a:solidFill>
            <a:srgbClr val="00BEFF"/>
          </a:solidFill>
          <a:ln w="9525">
            <a:solidFill>
              <a:srgbClr val="00BEFF"/>
            </a:solidFill>
            <a:miter lim="800000"/>
            <a:headEnd/>
            <a:tailEnd/>
          </a:ln>
          <a:effectLst/>
        </p:spPr>
        <p:txBody>
          <a:bodyPr lIns="0" tIns="36000" rIns="54000"/>
          <a:lstStyle/>
          <a:p>
            <a:pPr defTabSz="457200">
              <a:defRPr/>
            </a:pPr>
            <a:r>
              <a:rPr lang="en-IE" sz="600" b="0" i="1" dirty="0">
                <a:solidFill>
                  <a:srgbClr val="FFFFFF"/>
                </a:solidFill>
              </a:rPr>
              <a:t> Research and</a:t>
            </a:r>
          </a:p>
          <a:p>
            <a:pPr defTabSz="457200">
              <a:defRPr/>
            </a:pPr>
            <a:r>
              <a:rPr lang="en-IE" sz="600" b="0" i="1" dirty="0">
                <a:solidFill>
                  <a:srgbClr val="FFFFFF"/>
                </a:solidFill>
              </a:rPr>
              <a:t> Innovation</a:t>
            </a:r>
            <a:endParaRPr lang="en-GB" sz="600" b="0" i="1" dirty="0">
              <a:solidFill>
                <a:srgbClr val="FFFFFF"/>
              </a:solidFill>
            </a:endParaRPr>
          </a:p>
        </p:txBody>
      </p:sp>
      <p:sp>
        <p:nvSpPr>
          <p:cNvPr id="7" name="Rectangle 23"/>
          <p:cNvSpPr>
            <a:spLocks noChangeArrowheads="1"/>
          </p:cNvSpPr>
          <p:nvPr userDrawn="1"/>
        </p:nvSpPr>
        <p:spPr bwMode="auto">
          <a:xfrm>
            <a:off x="4257675" y="1241425"/>
            <a:ext cx="619125" cy="36513"/>
          </a:xfrm>
          <a:prstGeom prst="rect">
            <a:avLst/>
          </a:prstGeom>
          <a:solidFill>
            <a:srgbClr val="00BEFF"/>
          </a:solidFill>
          <a:ln w="9525">
            <a:noFill/>
            <a:miter lim="800000"/>
            <a:headEnd/>
            <a:tailEnd/>
          </a:ln>
          <a:effectLst/>
        </p:spPr>
        <p:txBody>
          <a:bodyPr wrap="none" anchor="ctr"/>
          <a:lstStyle/>
          <a:p>
            <a:pPr>
              <a:defRPr/>
            </a:pPr>
            <a:endParaRPr lang="en-US"/>
          </a:p>
        </p:txBody>
      </p:sp>
      <p:sp>
        <p:nvSpPr>
          <p:cNvPr id="2" name="Title 1"/>
          <p:cNvSpPr>
            <a:spLocks noGrp="1"/>
          </p:cNvSpPr>
          <p:nvPr>
            <p:ph type="title"/>
          </p:nvPr>
        </p:nvSpPr>
        <p:spPr/>
        <p:txBody>
          <a:bodyPr/>
          <a:lstStyle/>
          <a:p>
            <a:r>
              <a:rPr lang="en-US" dirty="0" smtClean="0"/>
              <a:t>Click to edit Master title style</a:t>
            </a:r>
            <a:endParaRPr lang="en-GB" dirty="0"/>
          </a:p>
        </p:txBody>
      </p:sp>
      <p:sp>
        <p:nvSpPr>
          <p:cNvPr id="11" name="Content Placeholder 2"/>
          <p:cNvSpPr>
            <a:spLocks noGrp="1"/>
          </p:cNvSpPr>
          <p:nvPr>
            <p:ph idx="1"/>
          </p:nvPr>
        </p:nvSpPr>
        <p:spPr>
          <a:xfrm>
            <a:off x="457200" y="2387600"/>
            <a:ext cx="8229600" cy="3633788"/>
          </a:xfrm>
        </p:spPr>
        <p:txBody>
          <a:bodyPr/>
          <a:lstStyle>
            <a:lvl1pPr marL="342900" indent="-342900">
              <a:buClr>
                <a:srgbClr val="0F5494"/>
              </a:buClr>
              <a:buFont typeface="Arial" pitchFamily="34" charset="0"/>
              <a:buChar char="•"/>
              <a:defRPr/>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Rectangle 4"/>
          <p:cNvSpPr>
            <a:spLocks noGrp="1" noChangeArrowheads="1"/>
          </p:cNvSpPr>
          <p:nvPr>
            <p:ph type="dt" sz="half" idx="10"/>
          </p:nvPr>
        </p:nvSpPr>
        <p:spPr>
          <a:xfrm>
            <a:off x="457200" y="6245225"/>
            <a:ext cx="2133600" cy="476250"/>
          </a:xfrm>
        </p:spPr>
        <p:txBody>
          <a:bodyPr/>
          <a:lstStyle>
            <a:lvl1pPr>
              <a:defRPr/>
            </a:lvl1pPr>
          </a:lstStyle>
          <a:p>
            <a:pPr>
              <a:defRPr/>
            </a:pPr>
            <a:r>
              <a:rPr lang="en-GB"/>
              <a:t>Smart Grids conference CZ</a:t>
            </a:r>
          </a:p>
          <a:p>
            <a:pPr>
              <a:defRPr/>
            </a:pPr>
            <a:r>
              <a:rPr lang="en-GB"/>
              <a:t>Spindleruv Mlyn 18-19-4-12</a:t>
            </a:r>
          </a:p>
        </p:txBody>
      </p:sp>
      <p:sp>
        <p:nvSpPr>
          <p:cNvPr id="9" name="Rectangle 5"/>
          <p:cNvSpPr>
            <a:spLocks noGrp="1" noChangeArrowheads="1"/>
          </p:cNvSpPr>
          <p:nvPr>
            <p:ph type="ftr" sz="quarter" idx="11"/>
          </p:nvPr>
        </p:nvSpPr>
        <p:spPr>
          <a:xfrm>
            <a:off x="3124200" y="6237288"/>
            <a:ext cx="2895600" cy="484187"/>
          </a:xfrm>
        </p:spPr>
        <p:txBody>
          <a:bodyPr/>
          <a:lstStyle>
            <a:lvl1pPr>
              <a:defRPr/>
            </a:lvl1pPr>
          </a:lstStyle>
          <a:p>
            <a:pPr>
              <a:defRPr/>
            </a:pPr>
            <a:r>
              <a:rPr lang="fr-BE"/>
              <a:t>Not legally binding</a:t>
            </a:r>
            <a:endParaRPr lang="en-GB"/>
          </a:p>
        </p:txBody>
      </p:sp>
      <p:sp>
        <p:nvSpPr>
          <p:cNvPr id="10" name="Rectangle 6"/>
          <p:cNvSpPr>
            <a:spLocks noGrp="1" noChangeArrowheads="1"/>
          </p:cNvSpPr>
          <p:nvPr>
            <p:ph type="sldNum" sz="quarter" idx="12"/>
          </p:nvPr>
        </p:nvSpPr>
        <p:spPr/>
        <p:txBody>
          <a:bodyPr/>
          <a:lstStyle>
            <a:lvl1pPr>
              <a:defRPr/>
            </a:lvl1pPr>
          </a:lstStyle>
          <a:p>
            <a:pPr>
              <a:defRPr/>
            </a:pPr>
            <a:fld id="{D77A273A-C1A7-4498-9529-151BEE18FCA8}"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GB"/>
              <a:t>Smart Grids conference CZ</a:t>
            </a:r>
          </a:p>
          <a:p>
            <a:pPr>
              <a:defRPr/>
            </a:pPr>
            <a:r>
              <a:rPr lang="en-GB"/>
              <a:t>Spindleruv Mlyn 18-19-4-12</a:t>
            </a:r>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A3A4361-72C1-4151-BDAE-04F1F02A49CC}"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r>
              <a:rPr lang="en-GB"/>
              <a:t>Smart Grids conference CZ</a:t>
            </a:r>
          </a:p>
          <a:p>
            <a:pPr>
              <a:defRPr/>
            </a:pPr>
            <a:r>
              <a:rPr lang="en-GB"/>
              <a:t>Spindleruv Mlyn 18-19-4-12</a:t>
            </a:r>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CEC1E69-AB6D-43FD-912D-5A38EB25F3BA}"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r>
              <a:rPr lang="en-GB"/>
              <a:t>Smart Grids conference CZ</a:t>
            </a:r>
          </a:p>
          <a:p>
            <a:pPr>
              <a:defRPr/>
            </a:pPr>
            <a:r>
              <a:rPr lang="en-GB"/>
              <a:t>Spindleruv Mlyn 18-19-4-12</a:t>
            </a:r>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E90EF06E-1869-4A28-B36F-7AED23DA898D}"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r>
              <a:rPr lang="en-GB"/>
              <a:t>Smart Grids conference CZ</a:t>
            </a:r>
          </a:p>
          <a:p>
            <a:pPr>
              <a:defRPr/>
            </a:pPr>
            <a:r>
              <a:rPr lang="en-GB"/>
              <a:t>Spindleruv Mlyn 18-19-4-12</a:t>
            </a:r>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58E78A1B-430C-4995-9F98-98D8187D72CB}"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GB"/>
              <a:t>Smart Grids conference CZ</a:t>
            </a:r>
          </a:p>
          <a:p>
            <a:pPr>
              <a:defRPr/>
            </a:pPr>
            <a:r>
              <a:rPr lang="en-GB"/>
              <a:t>Spindleruv Mlyn 18-19-4-12</a:t>
            </a:r>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A476B4E3-2F40-4416-B7B5-DF9F90A084DB}"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GB"/>
              <a:t>Smart Grids conference CZ</a:t>
            </a:r>
          </a:p>
          <a:p>
            <a:pPr>
              <a:defRPr/>
            </a:pPr>
            <a:r>
              <a:rPr lang="en-GB"/>
              <a:t>Spindleruv Mlyn 18-19-4-12</a:t>
            </a:r>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735EEA9-EF67-4B54-AEB0-D818A0F02D40}"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GB"/>
              <a:t>Smart Grids conference CZ</a:t>
            </a:r>
          </a:p>
          <a:p>
            <a:pPr>
              <a:defRPr/>
            </a:pPr>
            <a:r>
              <a:rPr lang="en-GB"/>
              <a:t>Spindleruv Mlyn 18-19-4-12</a:t>
            </a:r>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EF02C43-2571-4224-98A2-E971807DD79E}"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smtClean="0"/>
              <a:t>Et dolor fragum</a:t>
            </a:r>
            <a:endParaRPr lang="en-GB" smtClean="0"/>
          </a:p>
          <a:p>
            <a:pPr lvl="1"/>
            <a:r>
              <a:rPr lang="en-GB" smtClean="0"/>
              <a:t>Et dolor fragum</a:t>
            </a:r>
          </a:p>
          <a:p>
            <a:pPr lvl="2"/>
            <a:r>
              <a:rPr lang="en-GB" smtClean="0"/>
              <a:t>- Et dolor fragum</a:t>
            </a:r>
          </a:p>
        </p:txBody>
      </p:sp>
      <p:sp>
        <p:nvSpPr>
          <p:cNvPr id="1028" name="Rectangle 4"/>
          <p:cNvSpPr>
            <a:spLocks noGrp="1" noChangeArrowheads="1"/>
          </p:cNvSpPr>
          <p:nvPr>
            <p:ph type="dt" sz="half" idx="2"/>
          </p:nvPr>
        </p:nvSpPr>
        <p:spPr bwMode="auto">
          <a:xfrm>
            <a:off x="457200" y="6265863"/>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rgbClr val="0F5494"/>
                </a:solidFill>
                <a:latin typeface="Tahoma" pitchFamily="34" charset="0"/>
                <a:cs typeface="Tahoma" pitchFamily="34" charset="0"/>
              </a:defRPr>
            </a:lvl1pPr>
          </a:lstStyle>
          <a:p>
            <a:pPr>
              <a:defRPr/>
            </a:pPr>
            <a:r>
              <a:rPr lang="en-GB"/>
              <a:t>Smart Grids conference CZ</a:t>
            </a:r>
          </a:p>
          <a:p>
            <a:pPr>
              <a:defRPr/>
            </a:pPr>
            <a:r>
              <a:rPr lang="en-GB"/>
              <a:t>Spindleruv Mlyn 18-19-4-12</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tx1"/>
                </a:solidFill>
                <a:latin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E6BBB935-0FF5-4B3C-A34B-57BFC935AEDF}"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buChar char="•"/>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ec.europa.eu/research/energy/index_en.cfm" TargetMode="External"/><Relationship Id="rId2" Type="http://schemas.openxmlformats.org/officeDocument/2006/relationships/hyperlink" Target="mailto:Patrick.Van-Hove@ec.europa.eu" TargetMode="External"/><Relationship Id="rId1" Type="http://schemas.openxmlformats.org/officeDocument/2006/relationships/slideLayout" Target="../slideLayouts/slideLayout2.xml"/><Relationship Id="rId6" Type="http://schemas.openxmlformats.org/officeDocument/2006/relationships/hyperlink" Target="http://ec.europa.eu/energy/gas_electricity/smartgrids/smartgrids_en.htm" TargetMode="External"/><Relationship Id="rId5" Type="http://schemas.openxmlformats.org/officeDocument/2006/relationships/hyperlink" Target="http://www.gridplus.eu/" TargetMode="External"/><Relationship Id="rId4" Type="http://schemas.openxmlformats.org/officeDocument/2006/relationships/hyperlink" Target="http://www.smartgrids.e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4"/>
          <p:cNvSpPr>
            <a:spLocks noChangeArrowheads="1"/>
          </p:cNvSpPr>
          <p:nvPr/>
        </p:nvSpPr>
        <p:spPr bwMode="auto">
          <a:xfrm>
            <a:off x="4932363" y="1557338"/>
            <a:ext cx="3744912" cy="719137"/>
          </a:xfrm>
          <a:prstGeom prst="rect">
            <a:avLst/>
          </a:prstGeom>
          <a:noFill/>
          <a:ln w="9525">
            <a:noFill/>
            <a:miter lim="800000"/>
            <a:headEnd/>
            <a:tailEnd/>
          </a:ln>
        </p:spPr>
        <p:txBody>
          <a:bodyPr/>
          <a:lstStyle/>
          <a:p>
            <a:pPr marL="342900" indent="-342900" algn="r" eaLnBrk="0" hangingPunct="0">
              <a:spcBef>
                <a:spcPct val="20000"/>
              </a:spcBef>
              <a:buClr>
                <a:schemeClr val="bg1"/>
              </a:buClr>
            </a:pPr>
            <a:r>
              <a:rPr lang="fr-BE" sz="1700" b="0"/>
              <a:t>Patrick Van Hove</a:t>
            </a:r>
            <a:br>
              <a:rPr lang="fr-BE" sz="1700" b="0"/>
            </a:br>
            <a:r>
              <a:rPr lang="fr-BE" sz="1700" b="0">
                <a:solidFill>
                  <a:schemeClr val="bg1"/>
                </a:solidFill>
              </a:rPr>
              <a:t>DG Research &amp; Innovation</a:t>
            </a:r>
            <a:endParaRPr lang="en-GB" sz="1700" b="0">
              <a:solidFill>
                <a:schemeClr val="bg1"/>
              </a:solidFill>
            </a:endParaRPr>
          </a:p>
        </p:txBody>
      </p:sp>
      <p:sp>
        <p:nvSpPr>
          <p:cNvPr id="15362" name="Title 1"/>
          <p:cNvSpPr>
            <a:spLocks/>
          </p:cNvSpPr>
          <p:nvPr/>
        </p:nvSpPr>
        <p:spPr bwMode="auto">
          <a:xfrm>
            <a:off x="1042988" y="2997200"/>
            <a:ext cx="7632700" cy="2016125"/>
          </a:xfrm>
          <a:prstGeom prst="rect">
            <a:avLst/>
          </a:prstGeom>
          <a:noFill/>
          <a:ln w="9525">
            <a:noFill/>
            <a:miter lim="800000"/>
            <a:headEnd/>
            <a:tailEnd/>
          </a:ln>
        </p:spPr>
        <p:txBody>
          <a:bodyPr anchor="ctr"/>
          <a:lstStyle/>
          <a:p>
            <a:pPr marL="358775" eaLnBrk="0" hangingPunct="0"/>
            <a:r>
              <a:rPr lang="fr-FR" sz="4800"/>
              <a:t>Smart Grids </a:t>
            </a:r>
            <a:r>
              <a:rPr lang="fr-FR" sz="4800">
                <a:solidFill>
                  <a:schemeClr val="bg1"/>
                </a:solidFill>
              </a:rPr>
              <a:t>European RD&amp;D</a:t>
            </a:r>
          </a:p>
          <a:p>
            <a:pPr marL="358775" algn="ctr"/>
            <a:r>
              <a:rPr lang="en-GB" sz="2000" b="0">
                <a:solidFill>
                  <a:schemeClr val="bg1"/>
                </a:solidFill>
                <a:latin typeface="Tahoma" pitchFamily="34" charset="0"/>
                <a:cs typeface="Tahoma" pitchFamily="34" charset="0"/>
              </a:rPr>
              <a:t/>
            </a:r>
            <a:br>
              <a:rPr lang="en-GB" sz="2000" b="0">
                <a:solidFill>
                  <a:schemeClr val="bg1"/>
                </a:solidFill>
                <a:latin typeface="Tahoma" pitchFamily="34" charset="0"/>
                <a:cs typeface="Tahoma" pitchFamily="34" charset="0"/>
              </a:rPr>
            </a:br>
            <a:r>
              <a:rPr lang="en-GB" sz="2000" b="0">
                <a:solidFill>
                  <a:schemeClr val="bg1"/>
                </a:solidFill>
                <a:latin typeface="Tahoma" pitchFamily="34" charset="0"/>
                <a:cs typeface="Tahoma" pitchFamily="34" charset="0"/>
              </a:rPr>
              <a:t>Trends in power industry in the European context</a:t>
            </a:r>
            <a:br>
              <a:rPr lang="en-GB" sz="2000" b="0">
                <a:solidFill>
                  <a:schemeClr val="bg1"/>
                </a:solidFill>
                <a:latin typeface="Tahoma" pitchFamily="34" charset="0"/>
                <a:cs typeface="Tahoma" pitchFamily="34" charset="0"/>
              </a:rPr>
            </a:br>
            <a:r>
              <a:rPr lang="en-GB" sz="2000" b="0">
                <a:solidFill>
                  <a:schemeClr val="bg1"/>
                </a:solidFill>
                <a:latin typeface="Tahoma" pitchFamily="34" charset="0"/>
                <a:cs typeface="Tahoma" pitchFamily="34" charset="0"/>
              </a:rPr>
              <a:t>Spindleruv Mlyn, CZ, 18-19/4/12</a:t>
            </a:r>
            <a:endParaRPr lang="fr-FR" sz="2000" b="0">
              <a:solidFill>
                <a:schemeClr val="bg1"/>
              </a:solidFill>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idx="4294967295"/>
          </p:nvPr>
        </p:nvSpPr>
        <p:spPr/>
        <p:txBody>
          <a:bodyPr/>
          <a:lstStyle/>
          <a:p>
            <a:r>
              <a:rPr lang="en-GB" sz="2800" smtClean="0">
                <a:solidFill>
                  <a:srgbClr val="034EA2"/>
                </a:solidFill>
                <a:latin typeface="Arial Black" pitchFamily="34" charset="0"/>
                <a:cs typeface="Tahoma" pitchFamily="34" charset="0"/>
              </a:rPr>
              <a:t>EEGI Emphasis on system integration</a:t>
            </a:r>
          </a:p>
        </p:txBody>
      </p:sp>
      <p:sp>
        <p:nvSpPr>
          <p:cNvPr id="25602" name="Rectangle 3"/>
          <p:cNvSpPr>
            <a:spLocks noGrp="1" noChangeArrowheads="1"/>
          </p:cNvSpPr>
          <p:nvPr>
            <p:ph type="body" idx="4294967295"/>
          </p:nvPr>
        </p:nvSpPr>
        <p:spPr>
          <a:xfrm>
            <a:off x="457200" y="1882775"/>
            <a:ext cx="8229600" cy="3633788"/>
          </a:xfrm>
        </p:spPr>
        <p:txBody>
          <a:bodyPr/>
          <a:lstStyle/>
          <a:p>
            <a:pPr>
              <a:lnSpc>
                <a:spcPct val="90000"/>
              </a:lnSpc>
              <a:spcAft>
                <a:spcPct val="20000"/>
              </a:spcAft>
              <a:buClr>
                <a:srgbClr val="034EA2"/>
              </a:buClr>
              <a:buFont typeface="Monotype Sorts"/>
              <a:buNone/>
            </a:pPr>
            <a:r>
              <a:rPr lang="en-GB" sz="2000" b="1" i="0" smtClean="0">
                <a:latin typeface="Tahoma" pitchFamily="34" charset="0"/>
              </a:rPr>
              <a:t>Unlocking smart grids deployment in 2020 perspective</a:t>
            </a:r>
          </a:p>
          <a:p>
            <a:pPr lvl="1">
              <a:lnSpc>
                <a:spcPct val="90000"/>
              </a:lnSpc>
              <a:spcAft>
                <a:spcPct val="20000"/>
              </a:spcAft>
              <a:buFont typeface="Wingdings" pitchFamily="2" charset="2"/>
              <a:buChar char="ü"/>
            </a:pPr>
            <a:r>
              <a:rPr lang="en-GB" sz="1800" b="0" smtClean="0">
                <a:latin typeface="Tahoma" pitchFamily="34" charset="0"/>
              </a:rPr>
              <a:t>Many technology blocks available, demonstrated in pilots</a:t>
            </a:r>
          </a:p>
          <a:p>
            <a:pPr lvl="1">
              <a:lnSpc>
                <a:spcPct val="90000"/>
              </a:lnSpc>
              <a:spcAft>
                <a:spcPct val="20000"/>
              </a:spcAft>
              <a:buFont typeface="Wingdings" pitchFamily="2" charset="2"/>
              <a:buChar char="ü"/>
            </a:pPr>
            <a:r>
              <a:rPr lang="en-GB" sz="1800" b="0" smtClean="0">
                <a:latin typeface="Tahoma" pitchFamily="34" charset="0"/>
              </a:rPr>
              <a:t>Innovation in system integration</a:t>
            </a:r>
          </a:p>
          <a:p>
            <a:pPr lvl="1">
              <a:lnSpc>
                <a:spcPct val="90000"/>
              </a:lnSpc>
              <a:spcAft>
                <a:spcPct val="20000"/>
              </a:spcAft>
              <a:buFont typeface="Wingdings" pitchFamily="2" charset="2"/>
              <a:buChar char="ü"/>
            </a:pPr>
            <a:r>
              <a:rPr lang="en-GB" sz="1800" b="0" smtClean="0">
                <a:latin typeface="Tahoma" pitchFamily="34" charset="0"/>
              </a:rPr>
              <a:t>Large scale demonstration to reduce risks of technology deployment</a:t>
            </a:r>
          </a:p>
          <a:p>
            <a:pPr lvl="1">
              <a:lnSpc>
                <a:spcPct val="90000"/>
              </a:lnSpc>
              <a:spcAft>
                <a:spcPct val="20000"/>
              </a:spcAft>
              <a:buClr>
                <a:srgbClr val="034EA2"/>
              </a:buClr>
              <a:buFont typeface="Monotype Sorts"/>
              <a:buChar char="ü"/>
            </a:pPr>
            <a:endParaRPr lang="en-GB" sz="1800" b="0" smtClean="0">
              <a:latin typeface="Tahoma" pitchFamily="34" charset="0"/>
            </a:endParaRPr>
          </a:p>
          <a:p>
            <a:pPr lvl="1">
              <a:lnSpc>
                <a:spcPct val="90000"/>
              </a:lnSpc>
              <a:spcAft>
                <a:spcPct val="20000"/>
              </a:spcAft>
              <a:buClr>
                <a:srgbClr val="034EA2"/>
              </a:buClr>
              <a:buFont typeface="Monotype Sorts"/>
              <a:buChar char="ü"/>
            </a:pPr>
            <a:endParaRPr lang="en-GB" sz="1800" smtClean="0">
              <a:latin typeface="Tahoma" pitchFamily="34" charset="0"/>
            </a:endParaRPr>
          </a:p>
          <a:p>
            <a:pPr lvl="1">
              <a:lnSpc>
                <a:spcPct val="90000"/>
              </a:lnSpc>
              <a:spcAft>
                <a:spcPct val="20000"/>
              </a:spcAft>
              <a:buClr>
                <a:srgbClr val="034EA2"/>
              </a:buClr>
              <a:buFont typeface="Monotype Sorts"/>
              <a:buChar char="ü"/>
            </a:pPr>
            <a:endParaRPr lang="en-GB" sz="1800" smtClean="0">
              <a:latin typeface="Tahoma" pitchFamily="34" charset="0"/>
            </a:endParaRPr>
          </a:p>
          <a:p>
            <a:pPr lvl="1">
              <a:lnSpc>
                <a:spcPct val="90000"/>
              </a:lnSpc>
              <a:spcAft>
                <a:spcPct val="20000"/>
              </a:spcAft>
              <a:buClr>
                <a:srgbClr val="034EA2"/>
              </a:buClr>
              <a:buFont typeface="Monotype Sorts"/>
              <a:buChar char="ü"/>
            </a:pPr>
            <a:endParaRPr lang="en-GB" sz="1800" smtClean="0">
              <a:latin typeface="Tahoma" pitchFamily="34" charset="0"/>
            </a:endParaRPr>
          </a:p>
          <a:p>
            <a:pPr lvl="1">
              <a:lnSpc>
                <a:spcPct val="90000"/>
              </a:lnSpc>
              <a:spcAft>
                <a:spcPct val="20000"/>
              </a:spcAft>
              <a:buClr>
                <a:srgbClr val="034EA2"/>
              </a:buClr>
              <a:buFont typeface="Monotype Sorts"/>
              <a:buChar char="ü"/>
            </a:pPr>
            <a:endParaRPr lang="en-GB" sz="1800" smtClean="0">
              <a:latin typeface="Tahoma" pitchFamily="34" charset="0"/>
            </a:endParaRPr>
          </a:p>
          <a:p>
            <a:pPr lvl="1">
              <a:lnSpc>
                <a:spcPct val="90000"/>
              </a:lnSpc>
              <a:spcAft>
                <a:spcPct val="20000"/>
              </a:spcAft>
              <a:buClr>
                <a:srgbClr val="034EA2"/>
              </a:buClr>
              <a:buFont typeface="Monotype Sorts"/>
              <a:buChar char="ü"/>
            </a:pPr>
            <a:endParaRPr lang="en-GB" sz="1800" smtClean="0">
              <a:latin typeface="Tahoma" pitchFamily="34" charset="0"/>
            </a:endParaRPr>
          </a:p>
          <a:p>
            <a:pPr lvl="1">
              <a:lnSpc>
                <a:spcPct val="90000"/>
              </a:lnSpc>
              <a:spcAft>
                <a:spcPct val="20000"/>
              </a:spcAft>
              <a:buFont typeface="Wingdings" pitchFamily="2" charset="2"/>
              <a:buChar char="ü"/>
            </a:pPr>
            <a:r>
              <a:rPr lang="fr-BE" sz="1800" b="0" smtClean="0">
                <a:latin typeface="Tahoma" pitchFamily="34" charset="0"/>
              </a:rPr>
              <a:t>Business cases, replication and scaling up</a:t>
            </a:r>
          </a:p>
          <a:p>
            <a:pPr lvl="1">
              <a:lnSpc>
                <a:spcPct val="90000"/>
              </a:lnSpc>
              <a:spcAft>
                <a:spcPct val="20000"/>
              </a:spcAft>
              <a:buFont typeface="Wingdings" pitchFamily="2" charset="2"/>
              <a:buChar char="ü"/>
            </a:pPr>
            <a:r>
              <a:rPr lang="fr-BE" sz="1800" b="0" smtClean="0">
                <a:latin typeface="Tahoma" pitchFamily="34" charset="0"/>
              </a:rPr>
              <a:t>Knowledge sharing</a:t>
            </a:r>
            <a:endParaRPr lang="en-GB" sz="1800" b="0" smtClean="0">
              <a:latin typeface="Tahoma" pitchFamily="34" charset="0"/>
            </a:endParaRPr>
          </a:p>
          <a:p>
            <a:pPr>
              <a:lnSpc>
                <a:spcPct val="90000"/>
              </a:lnSpc>
            </a:pPr>
            <a:endParaRPr lang="en-GB" sz="1800" smtClean="0"/>
          </a:p>
        </p:txBody>
      </p:sp>
      <p:grpSp>
        <p:nvGrpSpPr>
          <p:cNvPr id="25603" name="Group 4"/>
          <p:cNvGrpSpPr>
            <a:grpSpLocks/>
          </p:cNvGrpSpPr>
          <p:nvPr/>
        </p:nvGrpSpPr>
        <p:grpSpPr bwMode="auto">
          <a:xfrm>
            <a:off x="2352675" y="3457575"/>
            <a:ext cx="3144838" cy="2058988"/>
            <a:chOff x="1558" y="2020"/>
            <a:chExt cx="1981" cy="1297"/>
          </a:xfrm>
        </p:grpSpPr>
        <p:sp>
          <p:nvSpPr>
            <p:cNvPr id="25604" name="Line 5"/>
            <p:cNvSpPr>
              <a:spLocks noChangeShapeType="1"/>
            </p:cNvSpPr>
            <p:nvPr/>
          </p:nvSpPr>
          <p:spPr bwMode="auto">
            <a:xfrm>
              <a:off x="1558" y="2090"/>
              <a:ext cx="0" cy="1186"/>
            </a:xfrm>
            <a:prstGeom prst="line">
              <a:avLst/>
            </a:prstGeom>
            <a:noFill/>
            <a:ln w="9525">
              <a:solidFill>
                <a:schemeClr val="tx1"/>
              </a:solidFill>
              <a:round/>
              <a:headEnd/>
              <a:tailEnd/>
            </a:ln>
          </p:spPr>
          <p:txBody>
            <a:bodyPr/>
            <a:lstStyle/>
            <a:p>
              <a:endParaRPr lang="fr-FR"/>
            </a:p>
          </p:txBody>
        </p:sp>
        <p:sp>
          <p:nvSpPr>
            <p:cNvPr id="25605" name="Freeform 12"/>
            <p:cNvSpPr>
              <a:spLocks/>
            </p:cNvSpPr>
            <p:nvPr/>
          </p:nvSpPr>
          <p:spPr bwMode="auto">
            <a:xfrm>
              <a:off x="1938" y="2508"/>
              <a:ext cx="830" cy="768"/>
            </a:xfrm>
            <a:custGeom>
              <a:avLst/>
              <a:gdLst>
                <a:gd name="T0" fmla="*/ 0 w 1588"/>
                <a:gd name="T1" fmla="*/ 3002 h 1497"/>
                <a:gd name="T2" fmla="*/ 1862 w 1588"/>
                <a:gd name="T3" fmla="*/ 0 h 1497"/>
                <a:gd name="T4" fmla="*/ 3835 w 1588"/>
                <a:gd name="T5" fmla="*/ 0 h 1497"/>
                <a:gd name="T6" fmla="*/ 3835 w 1588"/>
                <a:gd name="T7" fmla="*/ 3002 h 1497"/>
                <a:gd name="T8" fmla="*/ 0 60000 65536"/>
                <a:gd name="T9" fmla="*/ 0 60000 65536"/>
                <a:gd name="T10" fmla="*/ 0 60000 65536"/>
                <a:gd name="T11" fmla="*/ 0 60000 65536"/>
                <a:gd name="T12" fmla="*/ 0 w 1588"/>
                <a:gd name="T13" fmla="*/ 0 h 1497"/>
                <a:gd name="T14" fmla="*/ 1588 w 1588"/>
                <a:gd name="T15" fmla="*/ 1497 h 1497"/>
              </a:gdLst>
              <a:ahLst/>
              <a:cxnLst>
                <a:cxn ang="T8">
                  <a:pos x="T0" y="T1"/>
                </a:cxn>
                <a:cxn ang="T9">
                  <a:pos x="T2" y="T3"/>
                </a:cxn>
                <a:cxn ang="T10">
                  <a:pos x="T4" y="T5"/>
                </a:cxn>
                <a:cxn ang="T11">
                  <a:pos x="T6" y="T7"/>
                </a:cxn>
              </a:cxnLst>
              <a:rect l="T12" t="T13" r="T14" b="T15"/>
              <a:pathLst>
                <a:path w="1588" h="1497">
                  <a:moveTo>
                    <a:pt x="0" y="1497"/>
                  </a:moveTo>
                  <a:lnTo>
                    <a:pt x="771" y="0"/>
                  </a:lnTo>
                  <a:lnTo>
                    <a:pt x="1588" y="0"/>
                  </a:lnTo>
                  <a:lnTo>
                    <a:pt x="1588" y="1497"/>
                  </a:lnTo>
                </a:path>
              </a:pathLst>
            </a:custGeom>
            <a:solidFill>
              <a:srgbClr val="FFCC99"/>
            </a:solidFill>
            <a:ln w="9525">
              <a:solidFill>
                <a:schemeClr val="tx1"/>
              </a:solidFill>
              <a:round/>
              <a:headEnd/>
              <a:tailEnd/>
            </a:ln>
          </p:spPr>
          <p:txBody>
            <a:bodyPr/>
            <a:lstStyle/>
            <a:p>
              <a:endParaRPr lang="fr-FR"/>
            </a:p>
          </p:txBody>
        </p:sp>
        <p:sp>
          <p:nvSpPr>
            <p:cNvPr id="25606" name="Freeform 16"/>
            <p:cNvSpPr>
              <a:spLocks/>
            </p:cNvSpPr>
            <p:nvPr/>
          </p:nvSpPr>
          <p:spPr bwMode="auto">
            <a:xfrm>
              <a:off x="2768" y="2439"/>
              <a:ext cx="688" cy="837"/>
            </a:xfrm>
            <a:custGeom>
              <a:avLst/>
              <a:gdLst>
                <a:gd name="T0" fmla="*/ 0 w 1315"/>
                <a:gd name="T1" fmla="*/ 3244 h 1633"/>
                <a:gd name="T2" fmla="*/ 0 w 1315"/>
                <a:gd name="T3" fmla="*/ 89 h 1633"/>
                <a:gd name="T4" fmla="*/ 1549 w 1315"/>
                <a:gd name="T5" fmla="*/ 449 h 1633"/>
                <a:gd name="T6" fmla="*/ 1881 w 1315"/>
                <a:gd name="T7" fmla="*/ 0 h 1633"/>
                <a:gd name="T8" fmla="*/ 3208 w 1315"/>
                <a:gd name="T9" fmla="*/ 360 h 1633"/>
                <a:gd name="T10" fmla="*/ 3208 w 1315"/>
                <a:gd name="T11" fmla="*/ 3244 h 1633"/>
                <a:gd name="T12" fmla="*/ 0 w 1315"/>
                <a:gd name="T13" fmla="*/ 3244 h 1633"/>
                <a:gd name="T14" fmla="*/ 0 60000 65536"/>
                <a:gd name="T15" fmla="*/ 0 60000 65536"/>
                <a:gd name="T16" fmla="*/ 0 60000 65536"/>
                <a:gd name="T17" fmla="*/ 0 60000 65536"/>
                <a:gd name="T18" fmla="*/ 0 60000 65536"/>
                <a:gd name="T19" fmla="*/ 0 60000 65536"/>
                <a:gd name="T20" fmla="*/ 0 60000 65536"/>
                <a:gd name="T21" fmla="*/ 0 w 1315"/>
                <a:gd name="T22" fmla="*/ 0 h 1633"/>
                <a:gd name="T23" fmla="*/ 1315 w 1315"/>
                <a:gd name="T24" fmla="*/ 1633 h 16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15" h="1633">
                  <a:moveTo>
                    <a:pt x="0" y="1633"/>
                  </a:moveTo>
                  <a:lnTo>
                    <a:pt x="0" y="45"/>
                  </a:lnTo>
                  <a:lnTo>
                    <a:pt x="635" y="226"/>
                  </a:lnTo>
                  <a:lnTo>
                    <a:pt x="771" y="0"/>
                  </a:lnTo>
                  <a:lnTo>
                    <a:pt x="1315" y="181"/>
                  </a:lnTo>
                  <a:lnTo>
                    <a:pt x="1315" y="1633"/>
                  </a:lnTo>
                  <a:lnTo>
                    <a:pt x="0" y="1633"/>
                  </a:lnTo>
                  <a:close/>
                </a:path>
              </a:pathLst>
            </a:custGeom>
            <a:solidFill>
              <a:srgbClr val="FFFF99"/>
            </a:solidFill>
            <a:ln w="9525">
              <a:solidFill>
                <a:schemeClr val="tx1"/>
              </a:solidFill>
              <a:round/>
              <a:headEnd/>
              <a:tailEnd/>
            </a:ln>
          </p:spPr>
          <p:txBody>
            <a:bodyPr/>
            <a:lstStyle/>
            <a:p>
              <a:endParaRPr lang="fr-FR"/>
            </a:p>
          </p:txBody>
        </p:sp>
        <p:sp>
          <p:nvSpPr>
            <p:cNvPr id="25607" name="Freeform 17"/>
            <p:cNvSpPr>
              <a:spLocks/>
            </p:cNvSpPr>
            <p:nvPr/>
          </p:nvSpPr>
          <p:spPr bwMode="auto">
            <a:xfrm>
              <a:off x="2768" y="2020"/>
              <a:ext cx="688" cy="441"/>
            </a:xfrm>
            <a:custGeom>
              <a:avLst/>
              <a:gdLst>
                <a:gd name="T0" fmla="*/ 0 w 1315"/>
                <a:gd name="T1" fmla="*/ 1341 h 861"/>
                <a:gd name="T2" fmla="*/ 1549 w 1315"/>
                <a:gd name="T3" fmla="*/ 1698 h 861"/>
                <a:gd name="T4" fmla="*/ 1881 w 1315"/>
                <a:gd name="T5" fmla="*/ 1253 h 861"/>
                <a:gd name="T6" fmla="*/ 3208 w 1315"/>
                <a:gd name="T7" fmla="*/ 1610 h 861"/>
                <a:gd name="T8" fmla="*/ 3208 w 1315"/>
                <a:gd name="T9" fmla="*/ 0 h 861"/>
                <a:gd name="T10" fmla="*/ 0 w 1315"/>
                <a:gd name="T11" fmla="*/ 0 h 861"/>
                <a:gd name="T12" fmla="*/ 0 w 1315"/>
                <a:gd name="T13" fmla="*/ 1341 h 861"/>
                <a:gd name="T14" fmla="*/ 0 60000 65536"/>
                <a:gd name="T15" fmla="*/ 0 60000 65536"/>
                <a:gd name="T16" fmla="*/ 0 60000 65536"/>
                <a:gd name="T17" fmla="*/ 0 60000 65536"/>
                <a:gd name="T18" fmla="*/ 0 60000 65536"/>
                <a:gd name="T19" fmla="*/ 0 60000 65536"/>
                <a:gd name="T20" fmla="*/ 0 60000 65536"/>
                <a:gd name="T21" fmla="*/ 0 w 1315"/>
                <a:gd name="T22" fmla="*/ 0 h 861"/>
                <a:gd name="T23" fmla="*/ 1315 w 1315"/>
                <a:gd name="T24" fmla="*/ 861 h 8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15" h="861">
                  <a:moveTo>
                    <a:pt x="0" y="680"/>
                  </a:moveTo>
                  <a:lnTo>
                    <a:pt x="635" y="861"/>
                  </a:lnTo>
                  <a:lnTo>
                    <a:pt x="771" y="635"/>
                  </a:lnTo>
                  <a:lnTo>
                    <a:pt x="1315" y="816"/>
                  </a:lnTo>
                  <a:lnTo>
                    <a:pt x="1315" y="0"/>
                  </a:lnTo>
                  <a:lnTo>
                    <a:pt x="0" y="0"/>
                  </a:lnTo>
                  <a:lnTo>
                    <a:pt x="0" y="680"/>
                  </a:lnTo>
                  <a:close/>
                </a:path>
              </a:pathLst>
            </a:custGeom>
            <a:solidFill>
              <a:srgbClr val="FFFF99"/>
            </a:solidFill>
            <a:ln w="9525">
              <a:solidFill>
                <a:schemeClr val="tx1"/>
              </a:solidFill>
              <a:round/>
              <a:headEnd/>
              <a:tailEnd/>
            </a:ln>
          </p:spPr>
          <p:txBody>
            <a:bodyPr/>
            <a:lstStyle/>
            <a:p>
              <a:endParaRPr lang="fr-FR"/>
            </a:p>
          </p:txBody>
        </p:sp>
        <p:sp>
          <p:nvSpPr>
            <p:cNvPr id="25608" name="Freeform 10"/>
            <p:cNvSpPr>
              <a:spLocks/>
            </p:cNvSpPr>
            <p:nvPr/>
          </p:nvSpPr>
          <p:spPr bwMode="auto">
            <a:xfrm>
              <a:off x="1558" y="3090"/>
              <a:ext cx="759" cy="186"/>
            </a:xfrm>
            <a:custGeom>
              <a:avLst/>
              <a:gdLst>
                <a:gd name="T0" fmla="*/ 0 w 1452"/>
                <a:gd name="T1" fmla="*/ 719 h 363"/>
                <a:gd name="T2" fmla="*/ 0 w 1452"/>
                <a:gd name="T3" fmla="*/ 0 h 363"/>
                <a:gd name="T4" fmla="*/ 2084 w 1452"/>
                <a:gd name="T5" fmla="*/ 0 h 363"/>
                <a:gd name="T6" fmla="*/ 3511 w 1452"/>
                <a:gd name="T7" fmla="*/ 719 h 363"/>
                <a:gd name="T8" fmla="*/ 0 w 1452"/>
                <a:gd name="T9" fmla="*/ 719 h 363"/>
                <a:gd name="T10" fmla="*/ 0 60000 65536"/>
                <a:gd name="T11" fmla="*/ 0 60000 65536"/>
                <a:gd name="T12" fmla="*/ 0 60000 65536"/>
                <a:gd name="T13" fmla="*/ 0 60000 65536"/>
                <a:gd name="T14" fmla="*/ 0 60000 65536"/>
                <a:gd name="T15" fmla="*/ 0 w 1452"/>
                <a:gd name="T16" fmla="*/ 0 h 363"/>
                <a:gd name="T17" fmla="*/ 1452 w 1452"/>
                <a:gd name="T18" fmla="*/ 363 h 363"/>
              </a:gdLst>
              <a:ahLst/>
              <a:cxnLst>
                <a:cxn ang="T10">
                  <a:pos x="T0" y="T1"/>
                </a:cxn>
                <a:cxn ang="T11">
                  <a:pos x="T2" y="T3"/>
                </a:cxn>
                <a:cxn ang="T12">
                  <a:pos x="T4" y="T5"/>
                </a:cxn>
                <a:cxn ang="T13">
                  <a:pos x="T6" y="T7"/>
                </a:cxn>
                <a:cxn ang="T14">
                  <a:pos x="T8" y="T9"/>
                </a:cxn>
              </a:cxnLst>
              <a:rect l="T15" t="T16" r="T17" b="T18"/>
              <a:pathLst>
                <a:path w="1452" h="363">
                  <a:moveTo>
                    <a:pt x="0" y="363"/>
                  </a:moveTo>
                  <a:lnTo>
                    <a:pt x="0" y="0"/>
                  </a:lnTo>
                  <a:lnTo>
                    <a:pt x="862" y="0"/>
                  </a:lnTo>
                  <a:lnTo>
                    <a:pt x="1452" y="363"/>
                  </a:lnTo>
                  <a:lnTo>
                    <a:pt x="0" y="363"/>
                  </a:lnTo>
                  <a:close/>
                </a:path>
              </a:pathLst>
            </a:custGeom>
            <a:solidFill>
              <a:srgbClr val="FF9900"/>
            </a:solidFill>
            <a:ln w="9525">
              <a:solidFill>
                <a:schemeClr val="tx1"/>
              </a:solidFill>
              <a:round/>
              <a:headEnd/>
              <a:tailEnd/>
            </a:ln>
          </p:spPr>
          <p:txBody>
            <a:bodyPr/>
            <a:lstStyle/>
            <a:p>
              <a:endParaRPr lang="fr-FR"/>
            </a:p>
          </p:txBody>
        </p:sp>
        <p:sp>
          <p:nvSpPr>
            <p:cNvPr id="25609" name="Text Box 13"/>
            <p:cNvSpPr txBox="1">
              <a:spLocks noChangeArrowheads="1"/>
            </p:cNvSpPr>
            <p:nvPr/>
          </p:nvSpPr>
          <p:spPr bwMode="auto">
            <a:xfrm>
              <a:off x="1628" y="3105"/>
              <a:ext cx="432" cy="212"/>
            </a:xfrm>
            <a:prstGeom prst="rect">
              <a:avLst/>
            </a:prstGeom>
            <a:noFill/>
            <a:ln w="9525">
              <a:noFill/>
              <a:miter lim="800000"/>
              <a:headEnd/>
              <a:tailEnd/>
            </a:ln>
          </p:spPr>
          <p:txBody>
            <a:bodyPr wrap="none">
              <a:spAutoFit/>
            </a:bodyPr>
            <a:lstStyle/>
            <a:p>
              <a:r>
                <a:rPr lang="en-GB" sz="1600">
                  <a:solidFill>
                    <a:srgbClr val="005BAB"/>
                  </a:solidFill>
                </a:rPr>
                <a:t>R&amp;D</a:t>
              </a:r>
            </a:p>
          </p:txBody>
        </p:sp>
        <p:sp>
          <p:nvSpPr>
            <p:cNvPr id="25610" name="AutoShape 7"/>
            <p:cNvSpPr>
              <a:spLocks noChangeArrowheads="1"/>
            </p:cNvSpPr>
            <p:nvPr/>
          </p:nvSpPr>
          <p:spPr bwMode="auto">
            <a:xfrm rot="-2663072">
              <a:off x="1653" y="2392"/>
              <a:ext cx="1502" cy="302"/>
            </a:xfrm>
            <a:prstGeom prst="rightArrow">
              <a:avLst>
                <a:gd name="adj1" fmla="val 41019"/>
                <a:gd name="adj2" fmla="val 125167"/>
              </a:avLst>
            </a:prstGeom>
            <a:solidFill>
              <a:srgbClr val="CCFFCC"/>
            </a:solidFill>
            <a:ln w="9525">
              <a:solidFill>
                <a:schemeClr val="tx1"/>
              </a:solidFill>
              <a:miter lim="800000"/>
              <a:headEnd/>
              <a:tailEnd/>
            </a:ln>
          </p:spPr>
          <p:txBody>
            <a:bodyPr wrap="none" anchor="ctr"/>
            <a:lstStyle/>
            <a:p>
              <a:r>
                <a:rPr lang="en-GB" sz="1800" b="0">
                  <a:solidFill>
                    <a:schemeClr val="tx1"/>
                  </a:solidFill>
                  <a:latin typeface="Arial" charset="0"/>
                </a:rPr>
                <a:t>Costs                               </a:t>
              </a:r>
            </a:p>
          </p:txBody>
        </p:sp>
        <p:sp>
          <p:nvSpPr>
            <p:cNvPr id="25611" name="AutoShape 8"/>
            <p:cNvSpPr>
              <a:spLocks noChangeArrowheads="1"/>
            </p:cNvSpPr>
            <p:nvPr/>
          </p:nvSpPr>
          <p:spPr bwMode="auto">
            <a:xfrm rot="2113182">
              <a:off x="1677" y="2462"/>
              <a:ext cx="1708" cy="302"/>
            </a:xfrm>
            <a:prstGeom prst="rightArrow">
              <a:avLst>
                <a:gd name="adj1" fmla="val 41019"/>
                <a:gd name="adj2" fmla="val 142333"/>
              </a:avLst>
            </a:prstGeom>
            <a:solidFill>
              <a:schemeClr val="folHlink"/>
            </a:solidFill>
            <a:ln w="9525">
              <a:solidFill>
                <a:schemeClr val="tx1"/>
              </a:solidFill>
              <a:miter lim="800000"/>
              <a:headEnd/>
              <a:tailEnd/>
            </a:ln>
          </p:spPr>
          <p:txBody>
            <a:bodyPr wrap="none" anchor="ctr"/>
            <a:lstStyle/>
            <a:p>
              <a:pPr algn="ctr"/>
              <a:r>
                <a:rPr lang="en-GB" sz="1800" b="0">
                  <a:solidFill>
                    <a:schemeClr val="tx1"/>
                  </a:solidFill>
                  <a:latin typeface="Arial" charset="0"/>
                </a:rPr>
                <a:t>                    Risks</a:t>
              </a:r>
            </a:p>
          </p:txBody>
        </p:sp>
        <p:sp>
          <p:nvSpPr>
            <p:cNvPr id="25612" name="Text Box 18"/>
            <p:cNvSpPr txBox="1">
              <a:spLocks noChangeArrowheads="1"/>
            </p:cNvSpPr>
            <p:nvPr/>
          </p:nvSpPr>
          <p:spPr bwMode="auto">
            <a:xfrm>
              <a:off x="2849" y="2532"/>
              <a:ext cx="690" cy="212"/>
            </a:xfrm>
            <a:prstGeom prst="rect">
              <a:avLst/>
            </a:prstGeom>
            <a:noFill/>
            <a:ln w="9525">
              <a:noFill/>
              <a:miter lim="800000"/>
              <a:headEnd/>
              <a:tailEnd/>
            </a:ln>
          </p:spPr>
          <p:txBody>
            <a:bodyPr wrap="none">
              <a:spAutoFit/>
            </a:bodyPr>
            <a:lstStyle/>
            <a:p>
              <a:r>
                <a:rPr lang="en-GB" sz="1600">
                  <a:solidFill>
                    <a:srgbClr val="005BAB"/>
                  </a:solidFill>
                </a:rPr>
                <a:t>Roll-out</a:t>
              </a:r>
            </a:p>
          </p:txBody>
        </p:sp>
        <p:sp>
          <p:nvSpPr>
            <p:cNvPr id="25613" name="Text Box 14"/>
            <p:cNvSpPr txBox="1">
              <a:spLocks noChangeArrowheads="1"/>
            </p:cNvSpPr>
            <p:nvPr/>
          </p:nvSpPr>
          <p:spPr bwMode="auto">
            <a:xfrm>
              <a:off x="2032" y="2927"/>
              <a:ext cx="1186" cy="212"/>
            </a:xfrm>
            <a:prstGeom prst="rect">
              <a:avLst/>
            </a:prstGeom>
            <a:noFill/>
            <a:ln w="9525">
              <a:noFill/>
              <a:miter lim="800000"/>
              <a:headEnd/>
              <a:tailEnd/>
            </a:ln>
          </p:spPr>
          <p:txBody>
            <a:bodyPr wrap="none">
              <a:spAutoFit/>
            </a:bodyPr>
            <a:lstStyle/>
            <a:p>
              <a:r>
                <a:rPr lang="en-GB" sz="1600">
                  <a:solidFill>
                    <a:srgbClr val="005BAB"/>
                  </a:solidFill>
                </a:rPr>
                <a:t>Demonstration</a:t>
              </a: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idx="4294967295"/>
          </p:nvPr>
        </p:nvSpPr>
        <p:spPr/>
        <p:txBody>
          <a:bodyPr/>
          <a:lstStyle/>
          <a:p>
            <a:r>
              <a:rPr lang="en-GB" sz="2800" smtClean="0">
                <a:solidFill>
                  <a:srgbClr val="034EA2"/>
                </a:solidFill>
                <a:latin typeface="Arial Black" pitchFamily="34" charset="0"/>
                <a:cs typeface="Tahoma" pitchFamily="34" charset="0"/>
              </a:rPr>
              <a:t>EEGI actors and roles</a:t>
            </a:r>
          </a:p>
        </p:txBody>
      </p:sp>
      <p:sp>
        <p:nvSpPr>
          <p:cNvPr id="26626" name="Rectangle 4"/>
          <p:cNvSpPr>
            <a:spLocks noChangeArrowheads="1"/>
          </p:cNvSpPr>
          <p:nvPr/>
        </p:nvSpPr>
        <p:spPr bwMode="auto">
          <a:xfrm>
            <a:off x="1703388" y="3311525"/>
            <a:ext cx="4953000" cy="193675"/>
          </a:xfrm>
          <a:prstGeom prst="rect">
            <a:avLst/>
          </a:prstGeom>
          <a:solidFill>
            <a:schemeClr val="accent1">
              <a:alpha val="45097"/>
            </a:schemeClr>
          </a:solidFill>
          <a:ln w="9525">
            <a:noFill/>
            <a:miter lim="800000"/>
            <a:headEnd/>
            <a:tailEnd/>
          </a:ln>
        </p:spPr>
        <p:txBody>
          <a:bodyPr wrap="none" anchor="ctr"/>
          <a:lstStyle/>
          <a:p>
            <a:endParaRPr lang="fr-FR" sz="1600" b="0">
              <a:solidFill>
                <a:schemeClr val="tx1"/>
              </a:solidFill>
              <a:latin typeface="Arial" charset="0"/>
              <a:ea typeface="ヒラギノ角ゴ Pro W3"/>
              <a:cs typeface="ヒラギノ角ゴ Pro W3"/>
            </a:endParaRPr>
          </a:p>
        </p:txBody>
      </p:sp>
      <p:sp>
        <p:nvSpPr>
          <p:cNvPr id="26627" name="Rectangle 6"/>
          <p:cNvSpPr>
            <a:spLocks noChangeArrowheads="1"/>
          </p:cNvSpPr>
          <p:nvPr/>
        </p:nvSpPr>
        <p:spPr bwMode="auto">
          <a:xfrm>
            <a:off x="1677988" y="2619375"/>
            <a:ext cx="4718050" cy="182563"/>
          </a:xfrm>
          <a:prstGeom prst="rect">
            <a:avLst/>
          </a:prstGeom>
          <a:solidFill>
            <a:schemeClr val="accent1">
              <a:alpha val="45097"/>
            </a:schemeClr>
          </a:solidFill>
          <a:ln w="9525">
            <a:noFill/>
            <a:miter lim="800000"/>
            <a:headEnd/>
            <a:tailEnd/>
          </a:ln>
        </p:spPr>
        <p:txBody>
          <a:bodyPr wrap="none" anchor="ctr"/>
          <a:lstStyle/>
          <a:p>
            <a:endParaRPr lang="fr-FR" sz="1600" b="0">
              <a:solidFill>
                <a:schemeClr val="tx1"/>
              </a:solidFill>
              <a:latin typeface="Arial" charset="0"/>
              <a:ea typeface="ヒラギノ角ゴ Pro W3"/>
              <a:cs typeface="ヒラギノ角ゴ Pro W3"/>
            </a:endParaRPr>
          </a:p>
        </p:txBody>
      </p:sp>
      <p:sp>
        <p:nvSpPr>
          <p:cNvPr id="26628" name="Rectangle 7"/>
          <p:cNvSpPr>
            <a:spLocks noChangeArrowheads="1"/>
          </p:cNvSpPr>
          <p:nvPr/>
        </p:nvSpPr>
        <p:spPr bwMode="auto">
          <a:xfrm>
            <a:off x="1681163" y="1958975"/>
            <a:ext cx="4452937" cy="204788"/>
          </a:xfrm>
          <a:prstGeom prst="rect">
            <a:avLst/>
          </a:prstGeom>
          <a:solidFill>
            <a:schemeClr val="accent1">
              <a:alpha val="45097"/>
            </a:schemeClr>
          </a:solidFill>
          <a:ln w="9525">
            <a:noFill/>
            <a:miter lim="800000"/>
            <a:headEnd/>
            <a:tailEnd/>
          </a:ln>
        </p:spPr>
        <p:txBody>
          <a:bodyPr wrap="none" anchor="ctr"/>
          <a:lstStyle/>
          <a:p>
            <a:endParaRPr lang="fr-FR" sz="1600" b="0">
              <a:solidFill>
                <a:schemeClr val="tx1"/>
              </a:solidFill>
              <a:latin typeface="Arial" charset="0"/>
              <a:ea typeface="ヒラギノ角ゴ Pro W3"/>
              <a:cs typeface="ヒラギノ角ゴ Pro W3"/>
            </a:endParaRPr>
          </a:p>
        </p:txBody>
      </p:sp>
      <p:sp>
        <p:nvSpPr>
          <p:cNvPr id="26629" name="AutoShape 22"/>
          <p:cNvSpPr>
            <a:spLocks noChangeArrowheads="1"/>
          </p:cNvSpPr>
          <p:nvPr/>
        </p:nvSpPr>
        <p:spPr bwMode="auto">
          <a:xfrm rot="10800000">
            <a:off x="6003925" y="1971675"/>
            <a:ext cx="2284413" cy="3000375"/>
          </a:xfrm>
          <a:prstGeom prst="flowChartExtract">
            <a:avLst/>
          </a:prstGeom>
          <a:gradFill rotWithShape="1">
            <a:gsLst>
              <a:gs pos="0">
                <a:srgbClr val="CCECFF"/>
              </a:gs>
              <a:gs pos="100000">
                <a:srgbClr val="A9B6EB"/>
              </a:gs>
            </a:gsLst>
            <a:lin ang="5400000" scaled="1"/>
          </a:gradFill>
          <a:ln w="6350" algn="ctr">
            <a:solidFill>
              <a:srgbClr val="16235C"/>
            </a:solidFill>
            <a:miter lim="800000"/>
            <a:headEnd/>
            <a:tailEnd/>
          </a:ln>
        </p:spPr>
        <p:txBody>
          <a:bodyPr rot="10800000" lIns="0" tIns="0" rIns="0" bIns="0" anchor="ctr"/>
          <a:lstStyle/>
          <a:p>
            <a:endParaRPr lang="fr-FR" sz="1800" b="0">
              <a:solidFill>
                <a:schemeClr val="tx1"/>
              </a:solidFill>
              <a:latin typeface="Arial" charset="0"/>
              <a:ea typeface="ヒラギノ角ゴ Pro W3"/>
              <a:cs typeface="ヒラギノ角ゴ Pro W3"/>
            </a:endParaRPr>
          </a:p>
        </p:txBody>
      </p:sp>
      <p:sp>
        <p:nvSpPr>
          <p:cNvPr id="26630" name="Rectangle 2"/>
          <p:cNvSpPr>
            <a:spLocks noChangeArrowheads="1"/>
          </p:cNvSpPr>
          <p:nvPr/>
        </p:nvSpPr>
        <p:spPr bwMode="auto">
          <a:xfrm>
            <a:off x="1725613" y="5876925"/>
            <a:ext cx="5070475" cy="215900"/>
          </a:xfrm>
          <a:prstGeom prst="rect">
            <a:avLst/>
          </a:prstGeom>
          <a:solidFill>
            <a:schemeClr val="accent1">
              <a:alpha val="45097"/>
            </a:schemeClr>
          </a:solidFill>
          <a:ln w="9525">
            <a:noFill/>
            <a:miter lim="800000"/>
            <a:headEnd/>
            <a:tailEnd/>
          </a:ln>
        </p:spPr>
        <p:txBody>
          <a:bodyPr wrap="none" anchor="ctr"/>
          <a:lstStyle/>
          <a:p>
            <a:endParaRPr lang="fr-FR" sz="1800" b="0">
              <a:solidFill>
                <a:schemeClr val="tx1"/>
              </a:solidFill>
              <a:latin typeface="Arial" charset="0"/>
              <a:ea typeface="ヒラギノ角ゴ Pro W3"/>
              <a:cs typeface="ヒラギノ角ゴ Pro W3"/>
            </a:endParaRPr>
          </a:p>
        </p:txBody>
      </p:sp>
      <p:sp>
        <p:nvSpPr>
          <p:cNvPr id="26631" name="Rectangle 3"/>
          <p:cNvSpPr>
            <a:spLocks noChangeArrowheads="1"/>
          </p:cNvSpPr>
          <p:nvPr/>
        </p:nvSpPr>
        <p:spPr bwMode="auto">
          <a:xfrm>
            <a:off x="1744663" y="5076825"/>
            <a:ext cx="5532437" cy="190500"/>
          </a:xfrm>
          <a:prstGeom prst="rect">
            <a:avLst/>
          </a:prstGeom>
          <a:solidFill>
            <a:schemeClr val="accent1">
              <a:alpha val="45097"/>
            </a:schemeClr>
          </a:solidFill>
          <a:ln w="9525">
            <a:noFill/>
            <a:miter lim="800000"/>
            <a:headEnd/>
            <a:tailEnd/>
          </a:ln>
        </p:spPr>
        <p:txBody>
          <a:bodyPr wrap="none" anchor="ctr"/>
          <a:lstStyle/>
          <a:p>
            <a:endParaRPr lang="fr-FR" sz="1800" b="0">
              <a:solidFill>
                <a:schemeClr val="tx1"/>
              </a:solidFill>
              <a:latin typeface="Arial" charset="0"/>
              <a:ea typeface="ヒラギノ角ゴ Pro W3"/>
              <a:cs typeface="ヒラギノ角ゴ Pro W3"/>
            </a:endParaRPr>
          </a:p>
        </p:txBody>
      </p:sp>
      <p:sp>
        <p:nvSpPr>
          <p:cNvPr id="26632" name="Rectangle 5"/>
          <p:cNvSpPr>
            <a:spLocks noChangeArrowheads="1"/>
          </p:cNvSpPr>
          <p:nvPr/>
        </p:nvSpPr>
        <p:spPr bwMode="auto">
          <a:xfrm>
            <a:off x="1722438" y="4035425"/>
            <a:ext cx="5140325" cy="215900"/>
          </a:xfrm>
          <a:prstGeom prst="rect">
            <a:avLst/>
          </a:prstGeom>
          <a:solidFill>
            <a:schemeClr val="accent1">
              <a:alpha val="45097"/>
            </a:schemeClr>
          </a:solidFill>
          <a:ln w="9525">
            <a:noFill/>
            <a:miter lim="800000"/>
            <a:headEnd/>
            <a:tailEnd/>
          </a:ln>
        </p:spPr>
        <p:txBody>
          <a:bodyPr wrap="none" anchor="ctr"/>
          <a:lstStyle/>
          <a:p>
            <a:endParaRPr lang="fr-FR" sz="1800" b="0">
              <a:solidFill>
                <a:schemeClr val="tx1"/>
              </a:solidFill>
              <a:latin typeface="Arial" charset="0"/>
              <a:ea typeface="ヒラギノ角ゴ Pro W3"/>
              <a:cs typeface="ヒラギノ角ゴ Pro W3"/>
            </a:endParaRPr>
          </a:p>
        </p:txBody>
      </p:sp>
      <p:sp>
        <p:nvSpPr>
          <p:cNvPr id="26633" name="AutoShape 20"/>
          <p:cNvSpPr>
            <a:spLocks noChangeArrowheads="1"/>
          </p:cNvSpPr>
          <p:nvPr/>
        </p:nvSpPr>
        <p:spPr bwMode="auto">
          <a:xfrm>
            <a:off x="1681163" y="4073525"/>
            <a:ext cx="4391025" cy="173038"/>
          </a:xfrm>
          <a:prstGeom prst="flowChartAlternateProcess">
            <a:avLst/>
          </a:prstGeom>
          <a:noFill/>
          <a:ln w="15875" algn="ctr">
            <a:noFill/>
            <a:miter lim="800000"/>
            <a:headEnd/>
            <a:tailEnd/>
          </a:ln>
        </p:spPr>
        <p:txBody>
          <a:bodyPr anchor="ctr"/>
          <a:lstStyle/>
          <a:p>
            <a:pPr eaLnBrk="0" hangingPunct="0"/>
            <a:r>
              <a:rPr lang="en-GB" sz="1600" i="1">
                <a:solidFill>
                  <a:srgbClr val="0F5494"/>
                </a:solidFill>
                <a:ea typeface="ヒラギノ角ゴ Pro W3"/>
                <a:cs typeface="ヒラギノ角ゴ Pro W3"/>
              </a:rPr>
              <a:t>Level 2: Smart distribution network and processes</a:t>
            </a:r>
          </a:p>
        </p:txBody>
      </p:sp>
      <p:sp>
        <p:nvSpPr>
          <p:cNvPr id="26634" name="AutoShape 21"/>
          <p:cNvSpPr>
            <a:spLocks noChangeArrowheads="1"/>
          </p:cNvSpPr>
          <p:nvPr/>
        </p:nvSpPr>
        <p:spPr bwMode="auto">
          <a:xfrm>
            <a:off x="1692275" y="3295650"/>
            <a:ext cx="4097338" cy="195263"/>
          </a:xfrm>
          <a:prstGeom prst="flowChartAlternateProcess">
            <a:avLst/>
          </a:prstGeom>
          <a:noFill/>
          <a:ln w="15875" algn="ctr">
            <a:noFill/>
            <a:miter lim="800000"/>
            <a:headEnd/>
            <a:tailEnd/>
          </a:ln>
        </p:spPr>
        <p:txBody>
          <a:bodyPr anchor="ctr"/>
          <a:lstStyle/>
          <a:p>
            <a:pPr eaLnBrk="0" hangingPunct="0"/>
            <a:r>
              <a:rPr lang="en-GB" sz="1600" i="1">
                <a:solidFill>
                  <a:srgbClr val="0F5494"/>
                </a:solidFill>
                <a:ea typeface="ヒラギノ角ゴ Pro W3"/>
                <a:cs typeface="ヒラギノ角ゴ Pro W3"/>
              </a:rPr>
              <a:t>Level 3: Smart Integration</a:t>
            </a:r>
          </a:p>
        </p:txBody>
      </p:sp>
      <p:sp>
        <p:nvSpPr>
          <p:cNvPr id="26635" name="AutoShape 22"/>
          <p:cNvSpPr>
            <a:spLocks noChangeArrowheads="1"/>
          </p:cNvSpPr>
          <p:nvPr/>
        </p:nvSpPr>
        <p:spPr bwMode="auto">
          <a:xfrm>
            <a:off x="1684338" y="2611438"/>
            <a:ext cx="4097337" cy="193675"/>
          </a:xfrm>
          <a:prstGeom prst="flowChartAlternateProcess">
            <a:avLst/>
          </a:prstGeom>
          <a:noFill/>
          <a:ln w="15875" algn="ctr">
            <a:noFill/>
            <a:miter lim="800000"/>
            <a:headEnd/>
            <a:tailEnd/>
          </a:ln>
        </p:spPr>
        <p:txBody>
          <a:bodyPr anchor="ctr"/>
          <a:lstStyle/>
          <a:p>
            <a:pPr eaLnBrk="0" hangingPunct="0"/>
            <a:r>
              <a:rPr lang="en-GB" sz="1600" i="1">
                <a:solidFill>
                  <a:srgbClr val="0F5494"/>
                </a:solidFill>
                <a:ea typeface="ヒラギノ角ゴ Pro W3"/>
                <a:cs typeface="ヒラギノ角ゴ Pro W3"/>
              </a:rPr>
              <a:t>Level 4: Smart Energy Management</a:t>
            </a:r>
          </a:p>
        </p:txBody>
      </p:sp>
      <p:sp>
        <p:nvSpPr>
          <p:cNvPr id="26636" name="AutoShape 23"/>
          <p:cNvSpPr>
            <a:spLocks noChangeArrowheads="1"/>
          </p:cNvSpPr>
          <p:nvPr/>
        </p:nvSpPr>
        <p:spPr bwMode="auto">
          <a:xfrm rot="-5400000">
            <a:off x="-890587" y="3824287"/>
            <a:ext cx="4279900" cy="555625"/>
          </a:xfrm>
          <a:prstGeom prst="flowChartAlternateProcess">
            <a:avLst/>
          </a:prstGeom>
          <a:solidFill>
            <a:schemeClr val="accent1">
              <a:alpha val="20000"/>
            </a:schemeClr>
          </a:solidFill>
          <a:ln w="15875" algn="ctr">
            <a:solidFill>
              <a:schemeClr val="accent1"/>
            </a:solidFill>
            <a:miter lim="800000"/>
            <a:headEnd/>
            <a:tailEnd/>
          </a:ln>
        </p:spPr>
        <p:txBody>
          <a:bodyPr anchor="ctr"/>
          <a:lstStyle/>
          <a:p>
            <a:pPr algn="ctr" eaLnBrk="0" hangingPunct="0"/>
            <a:r>
              <a:rPr lang="en-GB" sz="1800" i="1">
                <a:solidFill>
                  <a:srgbClr val="0F5494"/>
                </a:solidFill>
                <a:ea typeface="ヒラギノ角ゴ Pro W3"/>
                <a:cs typeface="ヒラギノ角ゴ Pro W3"/>
              </a:rPr>
              <a:t>SMART GRIDS</a:t>
            </a:r>
            <a:br>
              <a:rPr lang="en-GB" sz="1800" i="1">
                <a:solidFill>
                  <a:srgbClr val="0F5494"/>
                </a:solidFill>
                <a:ea typeface="ヒラギノ角ゴ Pro W3"/>
                <a:cs typeface="ヒラギノ角ゴ Pro W3"/>
              </a:rPr>
            </a:br>
            <a:r>
              <a:rPr lang="en-GB" sz="1400" i="1">
                <a:solidFill>
                  <a:srgbClr val="0F5494"/>
                </a:solidFill>
                <a:ea typeface="ヒラギノ角ゴ Pro W3"/>
                <a:cs typeface="ヒラギノ角ゴ Pro W3"/>
              </a:rPr>
              <a:t>Functional level</a:t>
            </a:r>
            <a:endParaRPr lang="en-GB" sz="1200" i="1">
              <a:solidFill>
                <a:srgbClr val="0F5494"/>
              </a:solidFill>
              <a:ea typeface="ヒラギノ角ゴ Pro W3"/>
              <a:cs typeface="ヒラギノ角ゴ Pro W3"/>
            </a:endParaRPr>
          </a:p>
        </p:txBody>
      </p:sp>
      <p:sp>
        <p:nvSpPr>
          <p:cNvPr id="26637" name="AutoShape 24"/>
          <p:cNvSpPr>
            <a:spLocks noChangeArrowheads="1"/>
          </p:cNvSpPr>
          <p:nvPr/>
        </p:nvSpPr>
        <p:spPr bwMode="auto">
          <a:xfrm>
            <a:off x="1703388" y="4981575"/>
            <a:ext cx="4400550" cy="387350"/>
          </a:xfrm>
          <a:prstGeom prst="flowChartAlternateProcess">
            <a:avLst/>
          </a:prstGeom>
          <a:noFill/>
          <a:ln w="15875" algn="ctr">
            <a:noFill/>
            <a:miter lim="800000"/>
            <a:headEnd/>
            <a:tailEnd/>
          </a:ln>
        </p:spPr>
        <p:txBody>
          <a:bodyPr anchor="ctr"/>
          <a:lstStyle/>
          <a:p>
            <a:pPr eaLnBrk="0" hangingPunct="0"/>
            <a:r>
              <a:rPr lang="en-GB" sz="1600" i="1">
                <a:solidFill>
                  <a:srgbClr val="0F5494"/>
                </a:solidFill>
                <a:ea typeface="ヒラギノ角ゴ Pro W3"/>
                <a:cs typeface="ヒラギノ角ゴ Pro W3"/>
              </a:rPr>
              <a:t>Level 1: Smart Pan-European Transmission network</a:t>
            </a:r>
          </a:p>
        </p:txBody>
      </p:sp>
      <p:sp>
        <p:nvSpPr>
          <p:cNvPr id="26638" name="AutoShape 30"/>
          <p:cNvSpPr>
            <a:spLocks noChangeArrowheads="1"/>
          </p:cNvSpPr>
          <p:nvPr/>
        </p:nvSpPr>
        <p:spPr bwMode="auto">
          <a:xfrm>
            <a:off x="1755775" y="5805488"/>
            <a:ext cx="4781550" cy="388937"/>
          </a:xfrm>
          <a:prstGeom prst="flowChartAlternateProcess">
            <a:avLst/>
          </a:prstGeom>
          <a:noFill/>
          <a:ln w="15875" algn="ctr">
            <a:noFill/>
            <a:miter lim="800000"/>
            <a:headEnd/>
            <a:tailEnd/>
          </a:ln>
        </p:spPr>
        <p:txBody>
          <a:bodyPr anchor="ctr"/>
          <a:lstStyle/>
          <a:p>
            <a:pPr eaLnBrk="0" hangingPunct="0"/>
            <a:r>
              <a:rPr lang="en-GB" sz="1600" i="1">
                <a:solidFill>
                  <a:srgbClr val="0F5494"/>
                </a:solidFill>
                <a:ea typeface="ヒラギノ角ゴ Pro W3"/>
                <a:cs typeface="ヒラギノ角ゴ Pro W3"/>
              </a:rPr>
              <a:t>Level 0: New generation technologies</a:t>
            </a:r>
          </a:p>
        </p:txBody>
      </p:sp>
      <p:sp>
        <p:nvSpPr>
          <p:cNvPr id="26639" name="AutoShape 32"/>
          <p:cNvSpPr>
            <a:spLocks noChangeArrowheads="1"/>
          </p:cNvSpPr>
          <p:nvPr/>
        </p:nvSpPr>
        <p:spPr bwMode="auto">
          <a:xfrm>
            <a:off x="1690688" y="1968500"/>
            <a:ext cx="4097337" cy="195263"/>
          </a:xfrm>
          <a:prstGeom prst="flowChartAlternateProcess">
            <a:avLst/>
          </a:prstGeom>
          <a:noFill/>
          <a:ln w="15875" algn="ctr">
            <a:noFill/>
            <a:miter lim="800000"/>
            <a:headEnd/>
            <a:tailEnd/>
          </a:ln>
        </p:spPr>
        <p:txBody>
          <a:bodyPr anchor="ctr"/>
          <a:lstStyle/>
          <a:p>
            <a:pPr eaLnBrk="0" hangingPunct="0"/>
            <a:r>
              <a:rPr lang="en-GB" sz="1600" i="1">
                <a:solidFill>
                  <a:srgbClr val="0F5494"/>
                </a:solidFill>
                <a:ea typeface="ヒラギノ角ゴ Pro W3"/>
                <a:cs typeface="ヒラギノ角ゴ Pro W3"/>
              </a:rPr>
              <a:t>Level 5: Smart Customers</a:t>
            </a:r>
          </a:p>
        </p:txBody>
      </p:sp>
      <p:sp>
        <p:nvSpPr>
          <p:cNvPr id="598037" name="AutoShape 21"/>
          <p:cNvSpPr>
            <a:spLocks noChangeArrowheads="1"/>
          </p:cNvSpPr>
          <p:nvPr/>
        </p:nvSpPr>
        <p:spPr bwMode="auto">
          <a:xfrm rot="10800000">
            <a:off x="6513513" y="5886450"/>
            <a:ext cx="1309687" cy="425450"/>
          </a:xfrm>
          <a:custGeom>
            <a:avLst/>
            <a:gdLst>
              <a:gd name="G0" fmla="+- 3203 0 0"/>
              <a:gd name="G1" fmla="+- 21600 0 3203"/>
              <a:gd name="G2" fmla="*/ 3203 1 2"/>
              <a:gd name="G3" fmla="+- 21600 0 G2"/>
              <a:gd name="G4" fmla="+/ 3203 21600 2"/>
              <a:gd name="G5" fmla="+/ G1 0 2"/>
              <a:gd name="G6" fmla="*/ 21600 21600 3203"/>
              <a:gd name="G7" fmla="*/ G6 1 2"/>
              <a:gd name="G8" fmla="+- 21600 0 G7"/>
              <a:gd name="G9" fmla="*/ 21600 1 2"/>
              <a:gd name="G10" fmla="+- 3203 0 G9"/>
              <a:gd name="G11" fmla="?: G10 G8 0"/>
              <a:gd name="G12" fmla="?: G10 G7 21600"/>
              <a:gd name="T0" fmla="*/ 19998 w 21600"/>
              <a:gd name="T1" fmla="*/ 10800 h 21600"/>
              <a:gd name="T2" fmla="*/ 10800 w 21600"/>
              <a:gd name="T3" fmla="*/ 21600 h 21600"/>
              <a:gd name="T4" fmla="*/ 1602 w 21600"/>
              <a:gd name="T5" fmla="*/ 10800 h 21600"/>
              <a:gd name="T6" fmla="*/ 10800 w 21600"/>
              <a:gd name="T7" fmla="*/ 0 h 21600"/>
              <a:gd name="T8" fmla="*/ 3402 w 21600"/>
              <a:gd name="T9" fmla="*/ 3402 h 21600"/>
              <a:gd name="T10" fmla="*/ 18198 w 21600"/>
              <a:gd name="T11" fmla="*/ 18198 h 21600"/>
            </a:gdLst>
            <a:ahLst/>
            <a:cxnLst>
              <a:cxn ang="0">
                <a:pos x="T0" y="T1"/>
              </a:cxn>
              <a:cxn ang="0">
                <a:pos x="T2" y="T3"/>
              </a:cxn>
              <a:cxn ang="0">
                <a:pos x="T4" y="T5"/>
              </a:cxn>
              <a:cxn ang="0">
                <a:pos x="T6" y="T7"/>
              </a:cxn>
            </a:cxnLst>
            <a:rect l="T8" t="T9" r="T10" b="T11"/>
            <a:pathLst>
              <a:path w="21600" h="21600">
                <a:moveTo>
                  <a:pt x="0" y="0"/>
                </a:moveTo>
                <a:lnTo>
                  <a:pt x="3203" y="21600"/>
                </a:lnTo>
                <a:lnTo>
                  <a:pt x="18397" y="21600"/>
                </a:lnTo>
                <a:lnTo>
                  <a:pt x="21600" y="0"/>
                </a:lnTo>
                <a:close/>
              </a:path>
            </a:pathLst>
          </a:custGeom>
          <a:solidFill>
            <a:schemeClr val="accent1"/>
          </a:solidFill>
          <a:ln w="9525">
            <a:solidFill>
              <a:schemeClr val="tx1"/>
            </a:solidFill>
            <a:miter lim="800000"/>
            <a:headEnd/>
            <a:tailEnd/>
          </a:ln>
          <a:effectLst>
            <a:outerShdw dist="35921" dir="2700000" algn="ctr" rotWithShape="0">
              <a:schemeClr val="bg2"/>
            </a:outerShdw>
          </a:effectLst>
        </p:spPr>
        <p:txBody>
          <a:bodyPr wrap="none" anchor="ctr"/>
          <a:lstStyle/>
          <a:p>
            <a:pPr>
              <a:defRPr/>
            </a:pPr>
            <a:endParaRPr lang="fr-FR" sz="1800" b="0">
              <a:solidFill>
                <a:schemeClr val="tx1"/>
              </a:solidFill>
              <a:latin typeface="Arial" charset="0"/>
              <a:ea typeface="ヒラギノ角ゴ Pro W3" pitchFamily="1" charset="-128"/>
              <a:cs typeface="Arial" charset="0"/>
            </a:endParaRPr>
          </a:p>
        </p:txBody>
      </p:sp>
      <p:sp>
        <p:nvSpPr>
          <p:cNvPr id="26641" name="Line 23"/>
          <p:cNvSpPr>
            <a:spLocks noChangeShapeType="1"/>
          </p:cNvSpPr>
          <p:nvPr/>
        </p:nvSpPr>
        <p:spPr bwMode="auto">
          <a:xfrm flipV="1">
            <a:off x="6732588" y="4297363"/>
            <a:ext cx="781050" cy="3175"/>
          </a:xfrm>
          <a:prstGeom prst="line">
            <a:avLst/>
          </a:prstGeom>
          <a:noFill/>
          <a:ln w="6350">
            <a:solidFill>
              <a:srgbClr val="16235C"/>
            </a:solidFill>
            <a:round/>
            <a:headEnd/>
            <a:tailEnd/>
          </a:ln>
        </p:spPr>
        <p:txBody>
          <a:bodyPr lIns="0" tIns="0" rIns="0" bIns="0">
            <a:spAutoFit/>
          </a:bodyPr>
          <a:lstStyle/>
          <a:p>
            <a:endParaRPr lang="fr-FR"/>
          </a:p>
        </p:txBody>
      </p:sp>
      <p:sp>
        <p:nvSpPr>
          <p:cNvPr id="26642" name="Oval 24"/>
          <p:cNvSpPr>
            <a:spLocks noChangeArrowheads="1"/>
          </p:cNvSpPr>
          <p:nvPr/>
        </p:nvSpPr>
        <p:spPr bwMode="auto">
          <a:xfrm>
            <a:off x="5991225" y="2136775"/>
            <a:ext cx="2376488" cy="393700"/>
          </a:xfrm>
          <a:prstGeom prst="ellipse">
            <a:avLst/>
          </a:prstGeom>
          <a:solidFill>
            <a:srgbClr val="0099CC"/>
          </a:solidFill>
          <a:ln w="9525" algn="ctr">
            <a:solidFill>
              <a:schemeClr val="tx1"/>
            </a:solidFill>
            <a:round/>
            <a:headEnd/>
            <a:tailEnd/>
          </a:ln>
        </p:spPr>
        <p:txBody>
          <a:bodyPr wrap="none" anchor="ctr"/>
          <a:lstStyle/>
          <a:p>
            <a:pPr algn="ctr" eaLnBrk="0" hangingPunct="0"/>
            <a:r>
              <a:rPr lang="en-GB" sz="1600" i="1">
                <a:solidFill>
                  <a:schemeClr val="bg1"/>
                </a:solidFill>
                <a:ea typeface="ヒラギノ角ゴ Pro W3"/>
                <a:cs typeface="ヒラギノ角ゴ Pro W3"/>
              </a:rPr>
              <a:t>Customers</a:t>
            </a:r>
          </a:p>
        </p:txBody>
      </p:sp>
      <p:sp>
        <p:nvSpPr>
          <p:cNvPr id="26643" name="Oval 25"/>
          <p:cNvSpPr>
            <a:spLocks noChangeArrowheads="1"/>
          </p:cNvSpPr>
          <p:nvPr/>
        </p:nvSpPr>
        <p:spPr bwMode="auto">
          <a:xfrm>
            <a:off x="6556375" y="3729038"/>
            <a:ext cx="1239838" cy="1054100"/>
          </a:xfrm>
          <a:prstGeom prst="ellipse">
            <a:avLst/>
          </a:prstGeom>
          <a:solidFill>
            <a:srgbClr val="FF9900"/>
          </a:solidFill>
          <a:ln w="9525" algn="ctr">
            <a:solidFill>
              <a:schemeClr val="tx1"/>
            </a:solidFill>
            <a:round/>
            <a:headEnd/>
            <a:tailEnd/>
          </a:ln>
        </p:spPr>
        <p:txBody>
          <a:bodyPr wrap="none" anchor="ctr"/>
          <a:lstStyle/>
          <a:p>
            <a:pPr algn="ctr" eaLnBrk="0" hangingPunct="0"/>
            <a:r>
              <a:rPr lang="en-GB" sz="1400" i="1">
                <a:solidFill>
                  <a:schemeClr val="tx1"/>
                </a:solidFill>
                <a:ea typeface="ヒラギノ角ゴ Pro W3"/>
                <a:cs typeface="ヒラギノ角ゴ Pro W3"/>
              </a:rPr>
              <a:t>Distribution</a:t>
            </a:r>
          </a:p>
          <a:p>
            <a:pPr algn="ctr" eaLnBrk="0" hangingPunct="0"/>
            <a:r>
              <a:rPr lang="en-GB" sz="1400" i="1">
                <a:solidFill>
                  <a:schemeClr val="tx1"/>
                </a:solidFill>
                <a:ea typeface="ヒラギノ角ゴ Pro W3"/>
                <a:cs typeface="ヒラギノ角ゴ Pro W3"/>
              </a:rPr>
              <a:t>Network</a:t>
            </a:r>
          </a:p>
        </p:txBody>
      </p:sp>
      <p:sp>
        <p:nvSpPr>
          <p:cNvPr id="598042" name="AutoShape 26"/>
          <p:cNvSpPr>
            <a:spLocks noChangeArrowheads="1"/>
          </p:cNvSpPr>
          <p:nvPr/>
        </p:nvSpPr>
        <p:spPr bwMode="auto">
          <a:xfrm>
            <a:off x="7273925" y="2582863"/>
            <a:ext cx="190500" cy="1079500"/>
          </a:xfrm>
          <a:prstGeom prst="upArrow">
            <a:avLst>
              <a:gd name="adj1" fmla="val 50000"/>
              <a:gd name="adj2" fmla="val 145265"/>
            </a:avLst>
          </a:prstGeom>
          <a:solidFill>
            <a:schemeClr val="folHlink"/>
          </a:solidFill>
          <a:ln w="9525" algn="ctr">
            <a:solidFill>
              <a:schemeClr val="tx1"/>
            </a:solidFill>
            <a:miter lim="800000"/>
            <a:headEnd/>
            <a:tailEnd/>
          </a:ln>
          <a:effectLst>
            <a:outerShdw dist="71842" dir="8100000" algn="ctr" rotWithShape="0">
              <a:schemeClr val="bg2"/>
            </a:outerShdw>
          </a:effectLst>
        </p:spPr>
        <p:txBody>
          <a:bodyPr wrap="none" anchor="ctr"/>
          <a:lstStyle/>
          <a:p>
            <a:pPr>
              <a:defRPr/>
            </a:pPr>
            <a:endParaRPr lang="fr-FR" sz="1800" b="0">
              <a:solidFill>
                <a:schemeClr val="tx1"/>
              </a:solidFill>
              <a:latin typeface="Arial" charset="0"/>
              <a:ea typeface="ヒラギノ角ゴ Pro W3" pitchFamily="1" charset="-128"/>
              <a:cs typeface="Arial" charset="0"/>
            </a:endParaRPr>
          </a:p>
        </p:txBody>
      </p:sp>
      <p:sp>
        <p:nvSpPr>
          <p:cNvPr id="598043" name="AutoShape 27"/>
          <p:cNvSpPr>
            <a:spLocks noChangeArrowheads="1"/>
          </p:cNvSpPr>
          <p:nvPr/>
        </p:nvSpPr>
        <p:spPr bwMode="auto">
          <a:xfrm rot="10679895">
            <a:off x="6783388" y="2614613"/>
            <a:ext cx="188912" cy="1081087"/>
          </a:xfrm>
          <a:prstGeom prst="upArrow">
            <a:avLst>
              <a:gd name="adj1" fmla="val 50000"/>
              <a:gd name="adj2" fmla="val 145455"/>
            </a:avLst>
          </a:prstGeom>
          <a:solidFill>
            <a:schemeClr val="folHlink"/>
          </a:solidFill>
          <a:ln w="9525" algn="ctr">
            <a:solidFill>
              <a:schemeClr val="tx1"/>
            </a:solidFill>
            <a:miter lim="800000"/>
            <a:headEnd/>
            <a:tailEnd/>
          </a:ln>
          <a:effectLst>
            <a:outerShdw dist="71842" dir="8100000" algn="ctr" rotWithShape="0">
              <a:schemeClr val="bg2"/>
            </a:outerShdw>
          </a:effectLst>
        </p:spPr>
        <p:txBody>
          <a:bodyPr rot="10800000" wrap="none" anchor="ctr"/>
          <a:lstStyle/>
          <a:p>
            <a:pPr>
              <a:defRPr/>
            </a:pPr>
            <a:endParaRPr lang="fr-FR" sz="1800" b="0">
              <a:solidFill>
                <a:schemeClr val="tx1"/>
              </a:solidFill>
              <a:latin typeface="Arial" charset="0"/>
              <a:ea typeface="ヒラギノ角ゴ Pro W3" pitchFamily="1" charset="-128"/>
              <a:cs typeface="Arial" charset="0"/>
            </a:endParaRPr>
          </a:p>
        </p:txBody>
      </p:sp>
      <p:sp>
        <p:nvSpPr>
          <p:cNvPr id="598044" name="AutoShape 28"/>
          <p:cNvSpPr>
            <a:spLocks noChangeArrowheads="1"/>
          </p:cNvSpPr>
          <p:nvPr/>
        </p:nvSpPr>
        <p:spPr bwMode="auto">
          <a:xfrm>
            <a:off x="6740525" y="4997450"/>
            <a:ext cx="873125" cy="811213"/>
          </a:xfrm>
          <a:prstGeom prst="triangle">
            <a:avLst>
              <a:gd name="adj" fmla="val 50000"/>
            </a:avLst>
          </a:prstGeom>
          <a:solidFill>
            <a:schemeClr val="accent1"/>
          </a:solidFill>
          <a:ln w="9525" algn="ctr">
            <a:solidFill>
              <a:schemeClr val="tx1"/>
            </a:solidFill>
            <a:miter lim="800000"/>
            <a:headEnd/>
            <a:tailEnd/>
          </a:ln>
          <a:effectLst>
            <a:outerShdw dist="71842" dir="8100000" algn="ctr" rotWithShape="0">
              <a:schemeClr val="bg2"/>
            </a:outerShdw>
          </a:effectLst>
        </p:spPr>
        <p:txBody>
          <a:bodyPr wrap="none" anchor="ctr"/>
          <a:lstStyle/>
          <a:p>
            <a:pPr>
              <a:defRPr/>
            </a:pPr>
            <a:endParaRPr lang="fr-FR" sz="1800" b="0">
              <a:solidFill>
                <a:schemeClr val="tx1"/>
              </a:solidFill>
              <a:latin typeface="Arial" charset="0"/>
              <a:ea typeface="ヒラギノ角ゴ Pro W3" pitchFamily="1" charset="-128"/>
              <a:cs typeface="Arial" charset="0"/>
            </a:endParaRPr>
          </a:p>
        </p:txBody>
      </p:sp>
      <p:sp>
        <p:nvSpPr>
          <p:cNvPr id="26647" name="Oval 29"/>
          <p:cNvSpPr>
            <a:spLocks noChangeArrowheads="1"/>
          </p:cNvSpPr>
          <p:nvPr/>
        </p:nvSpPr>
        <p:spPr bwMode="auto">
          <a:xfrm>
            <a:off x="6508750" y="5160963"/>
            <a:ext cx="1317625" cy="630237"/>
          </a:xfrm>
          <a:prstGeom prst="ellipse">
            <a:avLst/>
          </a:prstGeom>
          <a:solidFill>
            <a:srgbClr val="FF9900"/>
          </a:solidFill>
          <a:ln w="9525" algn="ctr">
            <a:solidFill>
              <a:schemeClr val="tx1"/>
            </a:solidFill>
            <a:round/>
            <a:headEnd/>
            <a:tailEnd/>
          </a:ln>
        </p:spPr>
        <p:txBody>
          <a:bodyPr wrap="none" anchor="ctr"/>
          <a:lstStyle/>
          <a:p>
            <a:pPr algn="ctr" eaLnBrk="0" hangingPunct="0"/>
            <a:r>
              <a:rPr lang="en-GB" sz="1200" i="1">
                <a:solidFill>
                  <a:schemeClr val="bg1"/>
                </a:solidFill>
                <a:ea typeface="ヒラギノ角ゴ Pro W3"/>
                <a:cs typeface="ヒラギノ角ゴ Pro W3"/>
              </a:rPr>
              <a:t>Transmission</a:t>
            </a:r>
          </a:p>
          <a:p>
            <a:pPr algn="ctr" eaLnBrk="0" hangingPunct="0"/>
            <a:r>
              <a:rPr lang="en-GB" sz="1200" i="1">
                <a:solidFill>
                  <a:schemeClr val="bg1"/>
                </a:solidFill>
                <a:ea typeface="ヒラギノ角ゴ Pro W3"/>
                <a:cs typeface="ヒラギノ角ゴ Pro W3"/>
              </a:rPr>
              <a:t>Network</a:t>
            </a:r>
          </a:p>
        </p:txBody>
      </p:sp>
      <p:sp>
        <p:nvSpPr>
          <p:cNvPr id="598046" name="Oval 30"/>
          <p:cNvSpPr>
            <a:spLocks noChangeArrowheads="1"/>
          </p:cNvSpPr>
          <p:nvPr/>
        </p:nvSpPr>
        <p:spPr bwMode="auto">
          <a:xfrm>
            <a:off x="6524625" y="3344863"/>
            <a:ext cx="1344613" cy="1609725"/>
          </a:xfrm>
          <a:prstGeom prst="ellipse">
            <a:avLst/>
          </a:prstGeom>
          <a:noFill/>
          <a:ln w="9525" algn="ctr">
            <a:solidFill>
              <a:schemeClr val="bg1"/>
            </a:solidFill>
            <a:round/>
            <a:headEnd/>
            <a:tailEnd/>
          </a:ln>
          <a:effectLst>
            <a:outerShdw dist="71842" dir="8100000" algn="ctr" rotWithShape="0">
              <a:schemeClr val="bg2"/>
            </a:outerShdw>
          </a:effectLst>
        </p:spPr>
        <p:txBody>
          <a:bodyPr wrap="none" anchor="ctr"/>
          <a:lstStyle/>
          <a:p>
            <a:pPr>
              <a:defRPr/>
            </a:pPr>
            <a:endParaRPr lang="fr-FR" sz="1800" b="0">
              <a:solidFill>
                <a:schemeClr val="tx1"/>
              </a:solidFill>
              <a:latin typeface="Arial" charset="0"/>
              <a:ea typeface="ヒラギノ角ゴ Pro W3" pitchFamily="1" charset="-128"/>
              <a:cs typeface="Arial" charset="0"/>
            </a:endParaRPr>
          </a:p>
        </p:txBody>
      </p:sp>
      <p:sp>
        <p:nvSpPr>
          <p:cNvPr id="598047" name="Oval 31"/>
          <p:cNvSpPr>
            <a:spLocks noChangeArrowheads="1"/>
          </p:cNvSpPr>
          <p:nvPr/>
        </p:nvSpPr>
        <p:spPr bwMode="auto">
          <a:xfrm>
            <a:off x="6302375" y="2185988"/>
            <a:ext cx="1836738" cy="2913062"/>
          </a:xfrm>
          <a:prstGeom prst="ellipse">
            <a:avLst/>
          </a:prstGeom>
          <a:noFill/>
          <a:ln w="9525" algn="ctr">
            <a:solidFill>
              <a:schemeClr val="bg1"/>
            </a:solidFill>
            <a:round/>
            <a:headEnd/>
            <a:tailEnd/>
          </a:ln>
          <a:effectLst>
            <a:outerShdw dist="71842" dir="8100000" algn="ctr" rotWithShape="0">
              <a:schemeClr val="bg2"/>
            </a:outerShdw>
          </a:effectLst>
        </p:spPr>
        <p:txBody>
          <a:bodyPr wrap="none" anchor="ctr"/>
          <a:lstStyle/>
          <a:p>
            <a:pPr>
              <a:defRPr/>
            </a:pPr>
            <a:endParaRPr lang="fr-FR" sz="1800" b="0">
              <a:solidFill>
                <a:schemeClr val="tx1"/>
              </a:solidFill>
              <a:latin typeface="Arial" charset="0"/>
              <a:ea typeface="ヒラギノ角ゴ Pro W3" pitchFamily="1" charset="-128"/>
              <a:cs typeface="Arial" charset="0"/>
            </a:endParaRPr>
          </a:p>
        </p:txBody>
      </p:sp>
      <p:sp>
        <p:nvSpPr>
          <p:cNvPr id="598048" name="Oval 32"/>
          <p:cNvSpPr>
            <a:spLocks noChangeArrowheads="1"/>
          </p:cNvSpPr>
          <p:nvPr/>
        </p:nvSpPr>
        <p:spPr bwMode="auto">
          <a:xfrm>
            <a:off x="6057900" y="1916113"/>
            <a:ext cx="2271713" cy="4044950"/>
          </a:xfrm>
          <a:prstGeom prst="ellipse">
            <a:avLst/>
          </a:prstGeom>
          <a:noFill/>
          <a:ln w="9525" algn="ctr">
            <a:solidFill>
              <a:schemeClr val="bg1"/>
            </a:solidFill>
            <a:round/>
            <a:headEnd/>
            <a:tailEnd/>
          </a:ln>
          <a:effectLst>
            <a:outerShdw dist="71842" dir="8100000" algn="ctr" rotWithShape="0">
              <a:schemeClr val="bg2"/>
            </a:outerShdw>
          </a:effectLst>
        </p:spPr>
        <p:txBody>
          <a:bodyPr wrap="none" anchor="ctr"/>
          <a:lstStyle/>
          <a:p>
            <a:pPr>
              <a:defRPr/>
            </a:pPr>
            <a:endParaRPr lang="fr-FR" sz="1800" b="0">
              <a:solidFill>
                <a:schemeClr val="tx1"/>
              </a:solidFill>
              <a:latin typeface="Arial" charset="0"/>
              <a:ea typeface="ヒラギノ角ゴ Pro W3" pitchFamily="1" charset="-128"/>
              <a:cs typeface="Arial" charset="0"/>
            </a:endParaRPr>
          </a:p>
        </p:txBody>
      </p:sp>
      <p:sp>
        <p:nvSpPr>
          <p:cNvPr id="26651" name="Rectangle 33"/>
          <p:cNvSpPr>
            <a:spLocks noChangeArrowheads="1"/>
          </p:cNvSpPr>
          <p:nvPr/>
        </p:nvSpPr>
        <p:spPr bwMode="auto">
          <a:xfrm>
            <a:off x="6256338" y="5945188"/>
            <a:ext cx="1846262" cy="292100"/>
          </a:xfrm>
          <a:prstGeom prst="rect">
            <a:avLst/>
          </a:prstGeom>
          <a:noFill/>
          <a:ln w="12700">
            <a:noFill/>
            <a:miter lim="800000"/>
            <a:headEnd/>
            <a:tailEnd/>
          </a:ln>
        </p:spPr>
        <p:txBody>
          <a:bodyPr lIns="0" tIns="0" rIns="0" bIns="0">
            <a:spAutoFit/>
          </a:bodyPr>
          <a:lstStyle/>
          <a:p>
            <a:pPr algn="ctr" defTabSz="7607300" eaLnBrk="0" hangingPunct="0">
              <a:lnSpc>
                <a:spcPct val="80000"/>
              </a:lnSpc>
              <a:tabLst>
                <a:tab pos="2289175" algn="l"/>
              </a:tabLst>
            </a:pPr>
            <a:r>
              <a:rPr lang="en-GB" sz="1200">
                <a:solidFill>
                  <a:srgbClr val="0F5494"/>
                </a:solidFill>
                <a:ea typeface="ヒラギノ角ゴ Pro W3"/>
                <a:cs typeface="Times New Roman" pitchFamily="18" charset="0"/>
              </a:rPr>
              <a:t>Electricity </a:t>
            </a:r>
            <a:br>
              <a:rPr lang="en-GB" sz="1200">
                <a:solidFill>
                  <a:srgbClr val="0F5494"/>
                </a:solidFill>
                <a:ea typeface="ヒラギノ角ゴ Pro W3"/>
                <a:cs typeface="Times New Roman" pitchFamily="18" charset="0"/>
              </a:rPr>
            </a:br>
            <a:r>
              <a:rPr lang="en-GB" sz="1200">
                <a:solidFill>
                  <a:srgbClr val="0F5494"/>
                </a:solidFill>
                <a:ea typeface="ヒラギノ角ゴ Pro W3"/>
                <a:cs typeface="Times New Roman" pitchFamily="18" charset="0"/>
              </a:rPr>
              <a:t>generation</a:t>
            </a:r>
          </a:p>
        </p:txBody>
      </p:sp>
      <p:sp>
        <p:nvSpPr>
          <p:cNvPr id="26652" name="Line 34"/>
          <p:cNvSpPr>
            <a:spLocks noChangeShapeType="1"/>
          </p:cNvSpPr>
          <p:nvPr/>
        </p:nvSpPr>
        <p:spPr bwMode="auto">
          <a:xfrm>
            <a:off x="6530975" y="3657600"/>
            <a:ext cx="1292225" cy="0"/>
          </a:xfrm>
          <a:prstGeom prst="line">
            <a:avLst/>
          </a:prstGeom>
          <a:noFill/>
          <a:ln w="9525">
            <a:solidFill>
              <a:schemeClr val="accent1"/>
            </a:solidFill>
            <a:prstDash val="dash"/>
            <a:round/>
            <a:headEnd/>
            <a:tailEnd/>
          </a:ln>
        </p:spPr>
        <p:txBody>
          <a:bodyPr/>
          <a:lstStyle/>
          <a:p>
            <a:endParaRPr lang="fr-FR"/>
          </a:p>
        </p:txBody>
      </p:sp>
      <p:sp>
        <p:nvSpPr>
          <p:cNvPr id="26653" name="Line 35"/>
          <p:cNvSpPr>
            <a:spLocks noChangeShapeType="1"/>
          </p:cNvSpPr>
          <p:nvPr/>
        </p:nvSpPr>
        <p:spPr bwMode="auto">
          <a:xfrm>
            <a:off x="6253163" y="2951163"/>
            <a:ext cx="1890712" cy="0"/>
          </a:xfrm>
          <a:prstGeom prst="line">
            <a:avLst/>
          </a:prstGeom>
          <a:noFill/>
          <a:ln w="9525">
            <a:solidFill>
              <a:schemeClr val="accent1"/>
            </a:solidFill>
            <a:prstDash val="dash"/>
            <a:round/>
            <a:headEnd/>
            <a:tailEnd/>
          </a:ln>
        </p:spPr>
        <p:txBody>
          <a:bodyPr/>
          <a:lstStyle/>
          <a:p>
            <a:endParaRPr lang="fr-FR"/>
          </a:p>
        </p:txBody>
      </p:sp>
      <p:sp>
        <p:nvSpPr>
          <p:cNvPr id="26654" name="Oval 38"/>
          <p:cNvSpPr>
            <a:spLocks noChangeArrowheads="1"/>
          </p:cNvSpPr>
          <p:nvPr/>
        </p:nvSpPr>
        <p:spPr bwMode="auto">
          <a:xfrm>
            <a:off x="6472238" y="2890838"/>
            <a:ext cx="1466850" cy="552450"/>
          </a:xfrm>
          <a:prstGeom prst="ellipse">
            <a:avLst/>
          </a:prstGeom>
          <a:solidFill>
            <a:srgbClr val="0099CC"/>
          </a:solidFill>
          <a:ln w="9525" algn="ctr">
            <a:solidFill>
              <a:schemeClr val="tx1"/>
            </a:solidFill>
            <a:round/>
            <a:headEnd/>
            <a:tailEnd/>
          </a:ln>
        </p:spPr>
        <p:txBody>
          <a:bodyPr wrap="none" anchor="ctr"/>
          <a:lstStyle/>
          <a:p>
            <a:pPr algn="ctr" eaLnBrk="0" hangingPunct="0"/>
            <a:r>
              <a:rPr lang="en-GB" sz="1200" i="1">
                <a:solidFill>
                  <a:schemeClr val="bg1"/>
                </a:solidFill>
                <a:ea typeface="ヒラギノ角ゴ Pro W3"/>
                <a:cs typeface="ヒラギノ角ゴ Pro W3"/>
              </a:rPr>
              <a:t>ESCOs</a:t>
            </a:r>
          </a:p>
          <a:p>
            <a:pPr algn="ctr" eaLnBrk="0" hangingPunct="0"/>
            <a:r>
              <a:rPr lang="en-GB" sz="1200" i="1">
                <a:solidFill>
                  <a:schemeClr val="bg1"/>
                </a:solidFill>
                <a:ea typeface="ヒラギノ角ゴ Pro W3"/>
                <a:cs typeface="ヒラギノ角ゴ Pro W3"/>
              </a:rPr>
              <a:t>Retailers</a:t>
            </a:r>
          </a:p>
          <a:p>
            <a:pPr algn="ctr" eaLnBrk="0" hangingPunct="0"/>
            <a:r>
              <a:rPr lang="en-GB" sz="1200" i="1">
                <a:solidFill>
                  <a:schemeClr val="bg1"/>
                </a:solidFill>
                <a:ea typeface="ヒラギノ角ゴ Pro W3"/>
                <a:cs typeface="ヒラギノ角ゴ Pro W3"/>
              </a:rPr>
              <a:t>Aggregators</a:t>
            </a:r>
          </a:p>
        </p:txBody>
      </p:sp>
      <p:sp>
        <p:nvSpPr>
          <p:cNvPr id="26655" name="Text Box 32"/>
          <p:cNvSpPr txBox="1">
            <a:spLocks noChangeArrowheads="1"/>
          </p:cNvSpPr>
          <p:nvPr/>
        </p:nvSpPr>
        <p:spPr bwMode="auto">
          <a:xfrm>
            <a:off x="7019925" y="6381750"/>
            <a:ext cx="1093788" cy="274638"/>
          </a:xfrm>
          <a:prstGeom prst="rect">
            <a:avLst/>
          </a:prstGeom>
          <a:noFill/>
          <a:ln w="9525">
            <a:noFill/>
            <a:miter lim="800000"/>
            <a:headEnd/>
            <a:tailEnd/>
          </a:ln>
        </p:spPr>
        <p:txBody>
          <a:bodyPr wrap="none">
            <a:spAutoFit/>
          </a:bodyPr>
          <a:lstStyle/>
          <a:p>
            <a:r>
              <a:rPr lang="fr-BE" sz="1200">
                <a:solidFill>
                  <a:srgbClr val="0F5494"/>
                </a:solidFill>
              </a:rPr>
              <a:t>From EEGI</a:t>
            </a:r>
            <a:endParaRPr lang="en-GB" sz="1200">
              <a:solidFill>
                <a:srgbClr val="0F5494"/>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idx="4294967295"/>
          </p:nvPr>
        </p:nvSpPr>
        <p:spPr>
          <a:xfrm>
            <a:off x="179388" y="1341438"/>
            <a:ext cx="8856662" cy="598487"/>
          </a:xfrm>
        </p:spPr>
        <p:txBody>
          <a:bodyPr/>
          <a:lstStyle/>
          <a:p>
            <a:r>
              <a:rPr lang="en-GB" sz="2900" smtClean="0">
                <a:solidFill>
                  <a:srgbClr val="034EA2"/>
                </a:solidFill>
                <a:latin typeface="Arial Black" pitchFamily="34" charset="0"/>
              </a:rPr>
              <a:t>European R&amp;D support to grids: 2007-2011</a:t>
            </a:r>
          </a:p>
        </p:txBody>
      </p:sp>
      <p:sp>
        <p:nvSpPr>
          <p:cNvPr id="27650" name="Rectangle 3"/>
          <p:cNvSpPr>
            <a:spLocks noChangeArrowheads="1"/>
          </p:cNvSpPr>
          <p:nvPr/>
        </p:nvSpPr>
        <p:spPr bwMode="auto">
          <a:xfrm>
            <a:off x="250825" y="1916113"/>
            <a:ext cx="8893175" cy="2879725"/>
          </a:xfrm>
          <a:prstGeom prst="rect">
            <a:avLst/>
          </a:prstGeom>
          <a:noFill/>
          <a:ln w="9525">
            <a:noFill/>
            <a:miter lim="800000"/>
            <a:headEnd/>
            <a:tailEnd/>
          </a:ln>
        </p:spPr>
        <p:txBody>
          <a:bodyPr/>
          <a:lstStyle/>
          <a:p>
            <a:pPr marL="342900" indent="-342900" eaLnBrk="0" hangingPunct="0">
              <a:spcAft>
                <a:spcPct val="20000"/>
              </a:spcAft>
              <a:buClr>
                <a:schemeClr val="tx1"/>
              </a:buClr>
            </a:pPr>
            <a:r>
              <a:rPr lang="en-GB" sz="2000">
                <a:solidFill>
                  <a:srgbClr val="0F5494"/>
                </a:solidFill>
                <a:latin typeface="Tahoma" pitchFamily="34" charset="0"/>
              </a:rPr>
              <a:t>Transmission:</a:t>
            </a:r>
          </a:p>
          <a:p>
            <a:pPr marL="742950" lvl="1" indent="-285750" eaLnBrk="0" hangingPunct="0">
              <a:spcAft>
                <a:spcPct val="20000"/>
              </a:spcAft>
              <a:buClr>
                <a:srgbClr val="009FBA"/>
              </a:buClr>
              <a:buFont typeface="Wingdings" pitchFamily="2" charset="2"/>
              <a:buChar char="ü"/>
            </a:pPr>
            <a:r>
              <a:rPr lang="fr-BE" sz="1800">
                <a:solidFill>
                  <a:srgbClr val="0F5494"/>
                </a:solidFill>
                <a:latin typeface="Tahoma" pitchFamily="34" charset="0"/>
              </a:rPr>
              <a:t>PEGASE, ICOEUR, UMBRELLA, ITESLA</a:t>
            </a:r>
            <a:r>
              <a:rPr lang="fr-BE" sz="1800" b="0">
                <a:solidFill>
                  <a:srgbClr val="0F5494"/>
                </a:solidFill>
                <a:latin typeface="Tahoma" pitchFamily="34" charset="0"/>
              </a:rPr>
              <a:t>: Management, control </a:t>
            </a:r>
            <a:br>
              <a:rPr lang="fr-BE" sz="1800" b="0">
                <a:solidFill>
                  <a:srgbClr val="0F5494"/>
                </a:solidFill>
                <a:latin typeface="Tahoma" pitchFamily="34" charset="0"/>
              </a:rPr>
            </a:br>
            <a:r>
              <a:rPr lang="fr-BE" sz="1800" b="0">
                <a:solidFill>
                  <a:srgbClr val="0F5494"/>
                </a:solidFill>
                <a:latin typeface="Tahoma" pitchFamily="34" charset="0"/>
              </a:rPr>
              <a:t>and coordination of pan-European transmission network</a:t>
            </a:r>
            <a:endParaRPr lang="en-GB" sz="1800" b="0">
              <a:solidFill>
                <a:srgbClr val="0F5494"/>
              </a:solidFill>
              <a:latin typeface="Tahoma" pitchFamily="34" charset="0"/>
            </a:endParaRPr>
          </a:p>
          <a:p>
            <a:pPr marL="742950" lvl="1" indent="-285750" eaLnBrk="0" hangingPunct="0">
              <a:spcAft>
                <a:spcPct val="20000"/>
              </a:spcAft>
              <a:buClr>
                <a:srgbClr val="009FBA"/>
              </a:buClr>
              <a:buFont typeface="Wingdings" pitchFamily="2" charset="2"/>
              <a:buChar char="ü"/>
            </a:pPr>
            <a:r>
              <a:rPr lang="en-GB" sz="1800">
                <a:solidFill>
                  <a:srgbClr val="0F5494"/>
                </a:solidFill>
                <a:latin typeface="Tahoma" pitchFamily="34" charset="0"/>
              </a:rPr>
              <a:t>TWENTIES</a:t>
            </a:r>
            <a:r>
              <a:rPr lang="en-GB" sz="1800" b="0">
                <a:solidFill>
                  <a:srgbClr val="0F5494"/>
                </a:solidFill>
                <a:latin typeface="Tahoma" pitchFamily="34" charset="0"/>
              </a:rPr>
              <a:t>: Demonstration and validation of new technologies</a:t>
            </a:r>
          </a:p>
          <a:p>
            <a:pPr marL="742950" lvl="1" indent="-285750" eaLnBrk="0" hangingPunct="0">
              <a:spcAft>
                <a:spcPct val="20000"/>
              </a:spcAft>
              <a:buClr>
                <a:srgbClr val="009FBA"/>
              </a:buClr>
              <a:buFont typeface="Wingdings" pitchFamily="2" charset="2"/>
              <a:buChar char="ü"/>
            </a:pPr>
            <a:r>
              <a:rPr lang="fr-BE" sz="1800">
                <a:solidFill>
                  <a:srgbClr val="0F5494"/>
                </a:solidFill>
                <a:latin typeface="Tahoma" pitchFamily="34" charset="0"/>
              </a:rPr>
              <a:t>REALISEGRID, SUSPLAN</a:t>
            </a:r>
            <a:r>
              <a:rPr lang="fr-BE" sz="1800" b="0">
                <a:solidFill>
                  <a:srgbClr val="0F5494"/>
                </a:solidFill>
                <a:latin typeface="Tahoma" pitchFamily="34" charset="0"/>
              </a:rPr>
              <a:t>: Coordinated grid planning</a:t>
            </a:r>
          </a:p>
          <a:p>
            <a:pPr marL="742950" lvl="1" indent="-285750" eaLnBrk="0" hangingPunct="0">
              <a:spcAft>
                <a:spcPct val="20000"/>
              </a:spcAft>
              <a:buClr>
                <a:srgbClr val="009FBA"/>
              </a:buClr>
              <a:buFont typeface="Wingdings" pitchFamily="2" charset="2"/>
              <a:buChar char="ü"/>
            </a:pPr>
            <a:r>
              <a:rPr lang="fr-BE" sz="1800">
                <a:solidFill>
                  <a:srgbClr val="0F5494"/>
                </a:solidFill>
                <a:latin typeface="Tahoma" pitchFamily="34" charset="0"/>
              </a:rPr>
              <a:t>OPTIMATE</a:t>
            </a:r>
            <a:r>
              <a:rPr lang="fr-BE" sz="1800" b="0">
                <a:solidFill>
                  <a:srgbClr val="0F5494"/>
                </a:solidFill>
                <a:latin typeface="Tahoma" pitchFamily="34" charset="0"/>
              </a:rPr>
              <a:t>: Market models and architectures</a:t>
            </a:r>
          </a:p>
          <a:p>
            <a:pPr marL="742950" lvl="1" indent="-285750" eaLnBrk="0" hangingPunct="0">
              <a:spcAft>
                <a:spcPct val="20000"/>
              </a:spcAft>
              <a:buClr>
                <a:srgbClr val="009FBA"/>
              </a:buClr>
              <a:buFont typeface="Wingdings" pitchFamily="2" charset="2"/>
              <a:buChar char="ü"/>
            </a:pPr>
            <a:r>
              <a:rPr lang="fr-BE" sz="1800" b="0">
                <a:solidFill>
                  <a:srgbClr val="0F5494"/>
                </a:solidFill>
                <a:latin typeface="Tahoma" pitchFamily="34" charset="0"/>
              </a:rPr>
              <a:t>(in negotiation): Demonstrations of grid-scale storage</a:t>
            </a:r>
          </a:p>
          <a:p>
            <a:pPr marL="342900" indent="-342900" eaLnBrk="0" hangingPunct="0">
              <a:spcAft>
                <a:spcPct val="20000"/>
              </a:spcAft>
              <a:buClr>
                <a:schemeClr val="tx1"/>
              </a:buClr>
            </a:pPr>
            <a:r>
              <a:rPr lang="en-GB" sz="2000">
                <a:solidFill>
                  <a:srgbClr val="0F5494"/>
                </a:solidFill>
                <a:latin typeface="Tahoma" pitchFamily="34" charset="0"/>
              </a:rPr>
              <a:t>Distribution:</a:t>
            </a:r>
          </a:p>
          <a:p>
            <a:pPr marL="742950" lvl="1" indent="-285750" eaLnBrk="0" hangingPunct="0">
              <a:spcAft>
                <a:spcPct val="20000"/>
              </a:spcAft>
              <a:buClr>
                <a:srgbClr val="009FBA"/>
              </a:buClr>
              <a:buFont typeface="Wingdings" pitchFamily="2" charset="2"/>
              <a:buChar char="ü"/>
            </a:pPr>
            <a:r>
              <a:rPr lang="en-GB" sz="1800">
                <a:solidFill>
                  <a:srgbClr val="0F5494"/>
                </a:solidFill>
                <a:latin typeface="Tahoma" pitchFamily="34" charset="0"/>
              </a:rPr>
              <a:t>ADDRESS</a:t>
            </a:r>
            <a:r>
              <a:rPr lang="en-GB" sz="1800" b="0">
                <a:solidFill>
                  <a:srgbClr val="0F5494"/>
                </a:solidFill>
                <a:latin typeface="Tahoma" pitchFamily="34" charset="0"/>
              </a:rPr>
              <a:t>: Activate demand</a:t>
            </a:r>
          </a:p>
          <a:p>
            <a:pPr marL="742950" lvl="1" indent="-285750" eaLnBrk="0" hangingPunct="0">
              <a:spcAft>
                <a:spcPct val="20000"/>
              </a:spcAft>
              <a:buClr>
                <a:srgbClr val="009FBA"/>
              </a:buClr>
              <a:buFont typeface="Wingdings" pitchFamily="2" charset="2"/>
              <a:buChar char="ü"/>
            </a:pPr>
            <a:r>
              <a:rPr lang="en-GB" sz="1800">
                <a:solidFill>
                  <a:srgbClr val="0F5494"/>
                </a:solidFill>
                <a:latin typeface="Tahoma" pitchFamily="34" charset="0"/>
              </a:rPr>
              <a:t>ECOGRID-EU, GRID4EU</a:t>
            </a:r>
            <a:r>
              <a:rPr lang="en-GB" sz="1800" b="0">
                <a:solidFill>
                  <a:srgbClr val="0F5494"/>
                </a:solidFill>
                <a:latin typeface="Tahoma" pitchFamily="34" charset="0"/>
              </a:rPr>
              <a:t>: Large smart grids demonstrations</a:t>
            </a:r>
            <a:endParaRPr lang="en-US" sz="1800" b="0">
              <a:solidFill>
                <a:srgbClr val="0F5494"/>
              </a:solidFill>
              <a:latin typeface="Tahoma" pitchFamily="34" charset="0"/>
            </a:endParaRPr>
          </a:p>
          <a:p>
            <a:pPr marL="742950" lvl="1" indent="-285750" eaLnBrk="0" hangingPunct="0">
              <a:spcAft>
                <a:spcPct val="20000"/>
              </a:spcAft>
              <a:buClr>
                <a:srgbClr val="009FBA"/>
              </a:buClr>
              <a:buFont typeface="Wingdings" pitchFamily="2" charset="2"/>
              <a:buChar char="ü"/>
            </a:pPr>
            <a:r>
              <a:rPr lang="en-US" sz="1800">
                <a:solidFill>
                  <a:srgbClr val="0F5494"/>
                </a:solidFill>
                <a:latin typeface="Tahoma" pitchFamily="34" charset="0"/>
              </a:rPr>
              <a:t>MERGE, G4V</a:t>
            </a:r>
            <a:r>
              <a:rPr lang="en-US" sz="1800" b="0">
                <a:solidFill>
                  <a:srgbClr val="0F5494"/>
                </a:solidFill>
                <a:latin typeface="Tahoma" pitchFamily="34" charset="0"/>
              </a:rPr>
              <a:t>: Impact of electric vehicles</a:t>
            </a:r>
          </a:p>
          <a:p>
            <a:pPr marL="742950" lvl="1" indent="-285750" eaLnBrk="0" hangingPunct="0">
              <a:spcAft>
                <a:spcPct val="20000"/>
              </a:spcAft>
              <a:buClr>
                <a:srgbClr val="009FBA"/>
              </a:buClr>
              <a:buFont typeface="Wingdings" pitchFamily="2" charset="2"/>
              <a:buChar char="ü"/>
            </a:pPr>
            <a:r>
              <a:rPr lang="en-US" sz="1800">
                <a:solidFill>
                  <a:srgbClr val="0F5494"/>
                </a:solidFill>
                <a:latin typeface="Tahoma" pitchFamily="34" charset="0"/>
              </a:rPr>
              <a:t>OPEN METER, DERLAB</a:t>
            </a:r>
            <a:r>
              <a:rPr lang="en-US" sz="1800" b="0">
                <a:solidFill>
                  <a:srgbClr val="0F5494"/>
                </a:solidFill>
                <a:latin typeface="Tahoma" pitchFamily="34" charset="0"/>
              </a:rPr>
              <a:t> (FP6): Standardisation</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idx="4294967295"/>
          </p:nvPr>
        </p:nvSpPr>
        <p:spPr>
          <a:xfrm>
            <a:off x="179388" y="1341438"/>
            <a:ext cx="8856662" cy="598487"/>
          </a:xfrm>
        </p:spPr>
        <p:txBody>
          <a:bodyPr/>
          <a:lstStyle/>
          <a:p>
            <a:r>
              <a:rPr lang="en-GB" sz="2900" smtClean="0">
                <a:solidFill>
                  <a:srgbClr val="034EA2"/>
                </a:solidFill>
                <a:latin typeface="Arial Black" pitchFamily="34" charset="0"/>
              </a:rPr>
              <a:t>European R&amp;D support to grids: 2007-2011</a:t>
            </a:r>
          </a:p>
        </p:txBody>
      </p:sp>
      <p:sp>
        <p:nvSpPr>
          <p:cNvPr id="29698" name="Rectangle 3"/>
          <p:cNvSpPr>
            <a:spLocks noChangeArrowheads="1"/>
          </p:cNvSpPr>
          <p:nvPr/>
        </p:nvSpPr>
        <p:spPr bwMode="auto">
          <a:xfrm>
            <a:off x="250825" y="2420938"/>
            <a:ext cx="8893175" cy="2879725"/>
          </a:xfrm>
          <a:prstGeom prst="rect">
            <a:avLst/>
          </a:prstGeom>
          <a:noFill/>
          <a:ln w="9525">
            <a:noFill/>
            <a:miter lim="800000"/>
            <a:headEnd/>
            <a:tailEnd/>
          </a:ln>
        </p:spPr>
        <p:txBody>
          <a:bodyPr/>
          <a:lstStyle/>
          <a:p>
            <a:pPr marL="342900" indent="-342900" eaLnBrk="0" hangingPunct="0">
              <a:spcAft>
                <a:spcPct val="20000"/>
              </a:spcAft>
              <a:buClr>
                <a:schemeClr val="tx1"/>
              </a:buClr>
            </a:pPr>
            <a:r>
              <a:rPr lang="en-GB" sz="2000">
                <a:solidFill>
                  <a:srgbClr val="0F5494"/>
                </a:solidFill>
                <a:latin typeface="Tahoma" pitchFamily="34" charset="0"/>
              </a:rPr>
              <a:t>ICT infrastructure:</a:t>
            </a:r>
          </a:p>
          <a:p>
            <a:pPr marL="742950" lvl="1" indent="-285750" eaLnBrk="0" hangingPunct="0">
              <a:spcAft>
                <a:spcPct val="20000"/>
              </a:spcAft>
              <a:buClr>
                <a:srgbClr val="009FBA"/>
              </a:buClr>
              <a:buFont typeface="Wingdings" pitchFamily="2" charset="2"/>
              <a:buChar char="ü"/>
            </a:pPr>
            <a:r>
              <a:rPr lang="en-US" sz="1800">
                <a:solidFill>
                  <a:srgbClr val="034EA2"/>
                </a:solidFill>
                <a:latin typeface="Tahoma" pitchFamily="34" charset="0"/>
              </a:rPr>
              <a:t>INTEGRIS, DLCVIT4IP, MIRABEL , W2E, HIPERDNO, OPENNODE</a:t>
            </a:r>
            <a:r>
              <a:rPr lang="fr-BE" sz="1800" b="0">
                <a:solidFill>
                  <a:srgbClr val="0F5494"/>
                </a:solidFill>
                <a:latin typeface="Tahoma" pitchFamily="34" charset="0"/>
              </a:rPr>
              <a:t>:</a:t>
            </a:r>
            <a:br>
              <a:rPr lang="fr-BE" sz="1800" b="0">
                <a:solidFill>
                  <a:srgbClr val="0F5494"/>
                </a:solidFill>
                <a:latin typeface="Tahoma" pitchFamily="34" charset="0"/>
              </a:rPr>
            </a:br>
            <a:r>
              <a:rPr lang="fr-BE" sz="1800" b="0">
                <a:solidFill>
                  <a:srgbClr val="0F5494"/>
                </a:solidFill>
                <a:latin typeface="Tahoma" pitchFamily="34" charset="0"/>
              </a:rPr>
              <a:t>Telecommunications, secondary substations, high-performance computing</a:t>
            </a:r>
          </a:p>
          <a:p>
            <a:pPr marL="342900" indent="-342900" eaLnBrk="0" hangingPunct="0">
              <a:spcAft>
                <a:spcPct val="20000"/>
              </a:spcAft>
              <a:buClr>
                <a:schemeClr val="tx1"/>
              </a:buClr>
            </a:pPr>
            <a:r>
              <a:rPr lang="en-GB" sz="2000">
                <a:solidFill>
                  <a:srgbClr val="0F5494"/>
                </a:solidFill>
                <a:latin typeface="Tahoma" pitchFamily="34" charset="0"/>
              </a:rPr>
              <a:t>Security:</a:t>
            </a:r>
          </a:p>
          <a:p>
            <a:pPr marL="742950" lvl="1" indent="-285750" eaLnBrk="0" hangingPunct="0">
              <a:spcAft>
                <a:spcPct val="20000"/>
              </a:spcAft>
              <a:buClr>
                <a:srgbClr val="009FBA"/>
              </a:buClr>
              <a:buFont typeface="Wingdings" pitchFamily="2" charset="2"/>
              <a:buChar char="ü"/>
            </a:pPr>
            <a:r>
              <a:rPr lang="en-US" sz="1800">
                <a:solidFill>
                  <a:srgbClr val="034EA2"/>
                </a:solidFill>
                <a:latin typeface="Tahoma" pitchFamily="34" charset="0"/>
              </a:rPr>
              <a:t>AFTER, SESAME, EURACOM, ESCORTS, NI2S3</a:t>
            </a:r>
            <a:r>
              <a:rPr lang="en-GB" sz="1800" b="0">
                <a:solidFill>
                  <a:srgbClr val="0F5494"/>
                </a:solidFill>
                <a:latin typeface="Tahoma" pitchFamily="34" charset="0"/>
              </a:rPr>
              <a:t>:</a:t>
            </a:r>
            <a:br>
              <a:rPr lang="en-GB" sz="1800" b="0">
                <a:solidFill>
                  <a:srgbClr val="0F5494"/>
                </a:solidFill>
                <a:latin typeface="Tahoma" pitchFamily="34" charset="0"/>
              </a:rPr>
            </a:br>
            <a:r>
              <a:rPr lang="en-US" sz="1800" b="0">
                <a:solidFill>
                  <a:srgbClr val="034EA2"/>
                </a:solidFill>
                <a:latin typeface="Tahoma" pitchFamily="34" charset="0"/>
              </a:rPr>
              <a:t>Security of electricity supply against malicious and accidental threats</a:t>
            </a:r>
            <a:endParaRPr lang="en-GB" sz="1800" b="0">
              <a:solidFill>
                <a:srgbClr val="0F5494"/>
              </a:solidFill>
              <a:latin typeface="Tahoma" pitchFamily="34" charset="0"/>
            </a:endParaRPr>
          </a:p>
          <a:p>
            <a:pPr marL="342900" indent="-342900" eaLnBrk="0" hangingPunct="0">
              <a:spcAft>
                <a:spcPct val="20000"/>
              </a:spcAft>
              <a:buClr>
                <a:schemeClr val="tx1"/>
              </a:buClr>
            </a:pPr>
            <a:r>
              <a:rPr lang="en-GB" sz="2000">
                <a:solidFill>
                  <a:srgbClr val="0F5494"/>
                </a:solidFill>
                <a:latin typeface="Tahoma" pitchFamily="34" charset="0"/>
              </a:rPr>
              <a:t>Support:</a:t>
            </a:r>
          </a:p>
          <a:p>
            <a:pPr marL="742950" lvl="1" indent="-285750" eaLnBrk="0" hangingPunct="0">
              <a:spcAft>
                <a:spcPct val="20000"/>
              </a:spcAft>
              <a:buClr>
                <a:srgbClr val="009FBA"/>
              </a:buClr>
              <a:buFont typeface="Wingdings" pitchFamily="2" charset="2"/>
              <a:buChar char="ü"/>
            </a:pPr>
            <a:r>
              <a:rPr lang="en-US" sz="1800">
                <a:solidFill>
                  <a:srgbClr val="034EA2"/>
                </a:solidFill>
                <a:latin typeface="Tahoma" pitchFamily="34" charset="0"/>
              </a:rPr>
              <a:t>GRID+</a:t>
            </a:r>
            <a:r>
              <a:rPr lang="en-GB" sz="1800" b="0">
                <a:solidFill>
                  <a:srgbClr val="0F5494"/>
                </a:solidFill>
                <a:latin typeface="Tahoma" pitchFamily="34" charset="0"/>
              </a:rPr>
              <a:t>: Cooperation and networking of demonstration projects</a:t>
            </a:r>
            <a:br>
              <a:rPr lang="en-GB" sz="1800" b="0">
                <a:solidFill>
                  <a:srgbClr val="0F5494"/>
                </a:solidFill>
                <a:latin typeface="Tahoma" pitchFamily="34" charset="0"/>
              </a:rPr>
            </a:br>
            <a:endParaRPr lang="en-GB" sz="1800" b="0">
              <a:solidFill>
                <a:srgbClr val="0F5494"/>
              </a:solidFill>
              <a:latin typeface="Tahoma" pitchFamily="34" charset="0"/>
            </a:endParaRPr>
          </a:p>
          <a:p>
            <a:pPr marL="742950" lvl="1" indent="-285750" eaLnBrk="0" hangingPunct="0">
              <a:spcAft>
                <a:spcPct val="20000"/>
              </a:spcAft>
              <a:buClr>
                <a:srgbClr val="009FBA"/>
              </a:buClr>
              <a:buFont typeface="Wingdings" pitchFamily="2" charset="2"/>
              <a:buChar char="ü"/>
            </a:pPr>
            <a:endParaRPr lang="en-US" sz="1800" b="0">
              <a:solidFill>
                <a:srgbClr val="0F5494"/>
              </a:solidFill>
              <a:latin typeface="Tahoma" pitchFamily="34"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idx="4294967295"/>
          </p:nvPr>
        </p:nvSpPr>
        <p:spPr>
          <a:xfrm>
            <a:off x="179388" y="1196975"/>
            <a:ext cx="8856662" cy="598488"/>
          </a:xfrm>
        </p:spPr>
        <p:txBody>
          <a:bodyPr/>
          <a:lstStyle/>
          <a:p>
            <a:r>
              <a:rPr lang="en-GB" sz="2900" smtClean="0">
                <a:solidFill>
                  <a:srgbClr val="034EA2"/>
                </a:solidFill>
                <a:latin typeface="Arial Black" pitchFamily="34" charset="0"/>
              </a:rPr>
              <a:t>European R&amp;D support to grids: 2012-2013</a:t>
            </a:r>
          </a:p>
        </p:txBody>
      </p:sp>
      <p:sp>
        <p:nvSpPr>
          <p:cNvPr id="31746" name="Rectangle 3"/>
          <p:cNvSpPr>
            <a:spLocks noChangeArrowheads="1"/>
          </p:cNvSpPr>
          <p:nvPr/>
        </p:nvSpPr>
        <p:spPr bwMode="auto">
          <a:xfrm>
            <a:off x="250825" y="1773238"/>
            <a:ext cx="8893175" cy="2879725"/>
          </a:xfrm>
          <a:prstGeom prst="rect">
            <a:avLst/>
          </a:prstGeom>
          <a:noFill/>
          <a:ln w="9525">
            <a:noFill/>
            <a:miter lim="800000"/>
            <a:headEnd/>
            <a:tailEnd/>
          </a:ln>
        </p:spPr>
        <p:txBody>
          <a:bodyPr/>
          <a:lstStyle/>
          <a:p>
            <a:pPr marL="342900" indent="-342900" eaLnBrk="0" hangingPunct="0">
              <a:spcAft>
                <a:spcPct val="10000"/>
              </a:spcAft>
              <a:buClr>
                <a:schemeClr val="tx1"/>
              </a:buClr>
            </a:pPr>
            <a:r>
              <a:rPr lang="en-GB" sz="2000">
                <a:solidFill>
                  <a:srgbClr val="0F5494"/>
                </a:solidFill>
                <a:latin typeface="Tahoma" pitchFamily="34" charset="0"/>
              </a:rPr>
              <a:t>Transmission:</a:t>
            </a:r>
          </a:p>
          <a:p>
            <a:pPr marL="742950" lvl="1" indent="-285750" eaLnBrk="0" hangingPunct="0">
              <a:spcAft>
                <a:spcPct val="10000"/>
              </a:spcAft>
              <a:buClr>
                <a:srgbClr val="009FBA"/>
              </a:buClr>
              <a:buFont typeface="Wingdings" pitchFamily="2" charset="2"/>
              <a:buChar char="ü"/>
            </a:pPr>
            <a:r>
              <a:rPr lang="fr-BE" sz="1800" b="0">
                <a:solidFill>
                  <a:srgbClr val="0F5494"/>
                </a:solidFill>
                <a:latin typeface="Tahoma" pitchFamily="34" charset="0"/>
              </a:rPr>
              <a:t>(in WP2012): Planning for future </a:t>
            </a:r>
            <a:r>
              <a:rPr lang="fr-BE" sz="1800">
                <a:solidFill>
                  <a:srgbClr val="0F5494"/>
                </a:solidFill>
                <a:latin typeface="Tahoma" pitchFamily="34" charset="0"/>
              </a:rPr>
              <a:t>European electricity highways</a:t>
            </a:r>
          </a:p>
          <a:p>
            <a:pPr marL="742950" lvl="1" indent="-285750" eaLnBrk="0" hangingPunct="0">
              <a:spcAft>
                <a:spcPct val="10000"/>
              </a:spcAft>
              <a:buClr>
                <a:srgbClr val="009FBA"/>
              </a:buClr>
              <a:buFont typeface="Wingdings" pitchFamily="2" charset="2"/>
              <a:buChar char="ü"/>
            </a:pPr>
            <a:r>
              <a:rPr lang="fr-BE" sz="1800" b="0">
                <a:solidFill>
                  <a:srgbClr val="0F5494"/>
                </a:solidFill>
                <a:latin typeface="Tahoma" pitchFamily="34" charset="0"/>
              </a:rPr>
              <a:t>Topics for WP2013 (tentative): reliability, </a:t>
            </a:r>
            <a:r>
              <a:rPr lang="fr-BE" sz="1800" b="0">
                <a:solidFill>
                  <a:srgbClr val="0F5494"/>
                </a:solidFill>
                <a:latin typeface="Tahoma" pitchFamily="34" charset="0"/>
                <a:cs typeface="Tahoma" pitchFamily="34" charset="0"/>
              </a:rPr>
              <a:t>capacity allocation,</a:t>
            </a:r>
            <a:br>
              <a:rPr lang="fr-BE" sz="1800" b="0">
                <a:solidFill>
                  <a:srgbClr val="0F5494"/>
                </a:solidFill>
                <a:latin typeface="Tahoma" pitchFamily="34" charset="0"/>
                <a:cs typeface="Tahoma" pitchFamily="34" charset="0"/>
              </a:rPr>
            </a:br>
            <a:r>
              <a:rPr lang="fr-BE" sz="1800">
                <a:latin typeface="Tahoma" pitchFamily="34" charset="0"/>
                <a:cs typeface="Tahoma" pitchFamily="34" charset="0"/>
              </a:rPr>
              <a:t> </a:t>
            </a:r>
            <a:r>
              <a:rPr lang="fr-BE" sz="1800" b="0">
                <a:solidFill>
                  <a:srgbClr val="0F5494"/>
                </a:solidFill>
                <a:latin typeface="Tahoma" pitchFamily="34" charset="0"/>
              </a:rPr>
              <a:t>interconnection technology demonstration, public acceptance</a:t>
            </a:r>
            <a:endParaRPr lang="en-GB" sz="1800" b="0">
              <a:solidFill>
                <a:srgbClr val="0F5494"/>
              </a:solidFill>
              <a:latin typeface="Tahoma" pitchFamily="34" charset="0"/>
            </a:endParaRPr>
          </a:p>
          <a:p>
            <a:pPr marL="342900" indent="-342900" eaLnBrk="0" hangingPunct="0">
              <a:spcAft>
                <a:spcPct val="10000"/>
              </a:spcAft>
              <a:buClr>
                <a:schemeClr val="tx1"/>
              </a:buClr>
            </a:pPr>
            <a:r>
              <a:rPr lang="en-GB" sz="2000">
                <a:solidFill>
                  <a:srgbClr val="0F5494"/>
                </a:solidFill>
                <a:latin typeface="Tahoma" pitchFamily="34" charset="0"/>
              </a:rPr>
              <a:t>Distribution:</a:t>
            </a:r>
          </a:p>
          <a:p>
            <a:pPr marL="742950" lvl="1" indent="-285750" eaLnBrk="0" hangingPunct="0">
              <a:spcAft>
                <a:spcPct val="10000"/>
              </a:spcAft>
              <a:buClr>
                <a:srgbClr val="009FBA"/>
              </a:buClr>
              <a:buFont typeface="Wingdings" pitchFamily="2" charset="2"/>
              <a:buChar char="ü"/>
            </a:pPr>
            <a:r>
              <a:rPr lang="en-US" sz="1800">
                <a:solidFill>
                  <a:srgbClr val="0F5494"/>
                </a:solidFill>
                <a:latin typeface="Tahoma" pitchFamily="34" charset="0"/>
                <a:cs typeface="Tahoma" pitchFamily="34" charset="0"/>
              </a:rPr>
              <a:t>METER-ON</a:t>
            </a:r>
            <a:r>
              <a:rPr lang="en-US" sz="1800" b="0">
                <a:solidFill>
                  <a:srgbClr val="0F5494"/>
                </a:solidFill>
                <a:latin typeface="Tahoma" pitchFamily="34" charset="0"/>
                <a:cs typeface="Tahoma" pitchFamily="34" charset="0"/>
              </a:rPr>
              <a:t>: Sharing best practice in smart metering</a:t>
            </a:r>
            <a:endParaRPr lang="en-GB" sz="1800" b="0">
              <a:solidFill>
                <a:srgbClr val="0F5494"/>
              </a:solidFill>
              <a:latin typeface="Tahoma" pitchFamily="34" charset="0"/>
              <a:cs typeface="Tahoma" pitchFamily="34" charset="0"/>
            </a:endParaRPr>
          </a:p>
          <a:p>
            <a:pPr marL="742950" lvl="1" indent="-285750" eaLnBrk="0" hangingPunct="0">
              <a:spcAft>
                <a:spcPct val="10000"/>
              </a:spcAft>
              <a:buClr>
                <a:srgbClr val="009FBA"/>
              </a:buClr>
              <a:buFont typeface="Wingdings" pitchFamily="2" charset="2"/>
              <a:buChar char="ü"/>
            </a:pPr>
            <a:r>
              <a:rPr lang="en-GB" sz="1800" b="0">
                <a:solidFill>
                  <a:srgbClr val="0F5494"/>
                </a:solidFill>
                <a:latin typeface="Tahoma" pitchFamily="34" charset="0"/>
              </a:rPr>
              <a:t>(in WP2012)</a:t>
            </a:r>
            <a:r>
              <a:rPr lang="fr-BE" sz="1800" b="0">
                <a:solidFill>
                  <a:srgbClr val="0F5494"/>
                </a:solidFill>
                <a:latin typeface="Tahoma" pitchFamily="34" charset="0"/>
              </a:rPr>
              <a:t>: </a:t>
            </a:r>
            <a:r>
              <a:rPr lang="fr-BE" sz="1800">
                <a:solidFill>
                  <a:srgbClr val="0F5494"/>
                </a:solidFill>
                <a:latin typeface="Tahoma" pitchFamily="34" charset="0"/>
              </a:rPr>
              <a:t>Families of projects</a:t>
            </a:r>
            <a:r>
              <a:rPr lang="fr-BE" sz="1800" b="0">
                <a:solidFill>
                  <a:srgbClr val="0F5494"/>
                </a:solidFill>
                <a:latin typeface="Tahoma" pitchFamily="34" charset="0"/>
              </a:rPr>
              <a:t> for </a:t>
            </a:r>
            <a:r>
              <a:rPr lang="en-GB" sz="1800" b="0">
                <a:solidFill>
                  <a:srgbClr val="0F5494"/>
                </a:solidFill>
                <a:latin typeface="Tahoma" pitchFamily="34" charset="0"/>
              </a:rPr>
              <a:t>DER integration, </a:t>
            </a:r>
            <a:br>
              <a:rPr lang="en-GB" sz="1800" b="0">
                <a:solidFill>
                  <a:srgbClr val="0F5494"/>
                </a:solidFill>
                <a:latin typeface="Tahoma" pitchFamily="34" charset="0"/>
              </a:rPr>
            </a:br>
            <a:r>
              <a:rPr lang="en-GB" sz="1800" b="0">
                <a:solidFill>
                  <a:srgbClr val="0F5494"/>
                </a:solidFill>
                <a:latin typeface="Tahoma" pitchFamily="34" charset="0"/>
              </a:rPr>
              <a:t>distributed intelligence, smart customers</a:t>
            </a:r>
          </a:p>
          <a:p>
            <a:pPr marL="742950" lvl="1" indent="-285750" eaLnBrk="0" hangingPunct="0">
              <a:spcAft>
                <a:spcPct val="10000"/>
              </a:spcAft>
              <a:buClr>
                <a:srgbClr val="009FBA"/>
              </a:buClr>
              <a:buFont typeface="Wingdings" pitchFamily="2" charset="2"/>
              <a:buChar char="ü"/>
            </a:pPr>
            <a:r>
              <a:rPr lang="fr-BE" sz="1800" b="0">
                <a:solidFill>
                  <a:srgbClr val="0F5494"/>
                </a:solidFill>
                <a:latin typeface="Tahoma" pitchFamily="34" charset="0"/>
              </a:rPr>
              <a:t>Topics for WP2013 (tentative): Tools for DSO, integration of electric vehicles</a:t>
            </a:r>
          </a:p>
          <a:p>
            <a:pPr marL="342900" indent="-342900">
              <a:spcAft>
                <a:spcPct val="10000"/>
              </a:spcAft>
            </a:pPr>
            <a:r>
              <a:rPr lang="en-GB" sz="1800">
                <a:solidFill>
                  <a:srgbClr val="0F5494"/>
                </a:solidFill>
                <a:latin typeface="Tahoma" pitchFamily="34" charset="0"/>
                <a:cs typeface="Tahoma" pitchFamily="34" charset="0"/>
              </a:rPr>
              <a:t>Integrated Research Programmes </a:t>
            </a:r>
            <a:r>
              <a:rPr lang="en-GB" sz="1800" b="0">
                <a:solidFill>
                  <a:srgbClr val="0F5494"/>
                </a:solidFill>
                <a:latin typeface="Tahoma" pitchFamily="34" charset="0"/>
                <a:cs typeface="Tahoma" pitchFamily="34" charset="0"/>
              </a:rPr>
              <a:t>smart grids, storage: </a:t>
            </a:r>
            <a:r>
              <a:rPr lang="fr-BE" sz="1800" b="0">
                <a:solidFill>
                  <a:srgbClr val="0F5494"/>
                </a:solidFill>
                <a:latin typeface="Tahoma" pitchFamily="34" charset="0"/>
                <a:cs typeface="Tahoma" pitchFamily="34" charset="0"/>
              </a:rPr>
              <a:t>WP2013 (tentative)</a:t>
            </a:r>
            <a:endParaRPr lang="en-GB" sz="1800">
              <a:solidFill>
                <a:srgbClr val="0F5494"/>
              </a:solidFill>
              <a:latin typeface="Tahoma" pitchFamily="34" charset="0"/>
              <a:cs typeface="Tahoma" pitchFamily="34" charset="0"/>
            </a:endParaRPr>
          </a:p>
          <a:p>
            <a:pPr marL="342900" indent="-342900">
              <a:spcAft>
                <a:spcPct val="10000"/>
              </a:spcAft>
            </a:pPr>
            <a:r>
              <a:rPr lang="en-GB" sz="1800">
                <a:solidFill>
                  <a:srgbClr val="0F5494"/>
                </a:solidFill>
                <a:latin typeface="Tahoma" pitchFamily="34" charset="0"/>
                <a:cs typeface="Tahoma" pitchFamily="34" charset="0"/>
              </a:rPr>
              <a:t>ICT support to smart grids:</a:t>
            </a:r>
          </a:p>
          <a:p>
            <a:pPr marL="742950" lvl="1" indent="-285750" eaLnBrk="0" hangingPunct="0">
              <a:spcAft>
                <a:spcPct val="10000"/>
              </a:spcAft>
              <a:buClr>
                <a:srgbClr val="009FBA"/>
              </a:buClr>
              <a:buFont typeface="Wingdings" pitchFamily="2" charset="2"/>
              <a:buChar char="ü"/>
            </a:pPr>
            <a:r>
              <a:rPr lang="en-GB" sz="1800" b="0">
                <a:solidFill>
                  <a:srgbClr val="0F5494"/>
                </a:solidFill>
                <a:latin typeface="Tahoma" pitchFamily="34" charset="0"/>
                <a:cs typeface="Tahoma" pitchFamily="34" charset="0"/>
              </a:rPr>
              <a:t>(in WP2012)</a:t>
            </a:r>
            <a:r>
              <a:rPr lang="fr-BE" sz="1800" b="0">
                <a:solidFill>
                  <a:srgbClr val="0F5494"/>
                </a:solidFill>
                <a:latin typeface="Tahoma" pitchFamily="34" charset="0"/>
                <a:cs typeface="Tahoma" pitchFamily="34" charset="0"/>
              </a:rPr>
              <a:t>: Decision support tools, metering infrastructure, power electronics, home systems, standardisation</a:t>
            </a:r>
          </a:p>
          <a:p>
            <a:pPr marL="742950" lvl="1" indent="-285750" eaLnBrk="0" hangingPunct="0">
              <a:spcAft>
                <a:spcPct val="10000"/>
              </a:spcAft>
              <a:buClr>
                <a:srgbClr val="009FBA"/>
              </a:buClr>
              <a:buFont typeface="Wingdings" pitchFamily="2" charset="2"/>
              <a:buChar char="ü"/>
            </a:pPr>
            <a:r>
              <a:rPr lang="fr-BE" sz="1800" b="0">
                <a:solidFill>
                  <a:srgbClr val="0F5494"/>
                </a:solidFill>
                <a:latin typeface="Tahoma" pitchFamily="34" charset="0"/>
                <a:cs typeface="Tahoma" pitchFamily="34" charset="0"/>
              </a:rPr>
              <a:t>Topics for WP2013 (tentative): Telecommunication infrastructure </a:t>
            </a:r>
            <a:br>
              <a:rPr lang="fr-BE" sz="1800" b="0">
                <a:solidFill>
                  <a:srgbClr val="0F5494"/>
                </a:solidFill>
                <a:latin typeface="Tahoma" pitchFamily="34" charset="0"/>
                <a:cs typeface="Tahoma" pitchFamily="34" charset="0"/>
              </a:rPr>
            </a:br>
            <a:r>
              <a:rPr lang="fr-BE" sz="1800" b="0">
                <a:solidFill>
                  <a:srgbClr val="0F5494"/>
                </a:solidFill>
                <a:latin typeface="Tahoma" pitchFamily="34" charset="0"/>
                <a:cs typeface="Tahoma" pitchFamily="34" charset="0"/>
              </a:rPr>
              <a:t>for smart grids</a:t>
            </a:r>
          </a:p>
          <a:p>
            <a:pPr marL="342900" indent="-342900" eaLnBrk="0" hangingPunct="0">
              <a:spcAft>
                <a:spcPct val="10000"/>
              </a:spcAft>
              <a:buClr>
                <a:srgbClr val="009FBA"/>
              </a:buClr>
              <a:buFont typeface="Wingdings" pitchFamily="2" charset="2"/>
              <a:buChar char="ü"/>
            </a:pPr>
            <a:r>
              <a:rPr lang="en-GB" sz="1800">
                <a:solidFill>
                  <a:srgbClr val="0F5494"/>
                </a:solidFill>
                <a:latin typeface="Tahoma" pitchFamily="34" charset="0"/>
                <a:cs typeface="Tahoma" pitchFamily="34" charset="0"/>
              </a:rPr>
              <a:t>EC support for electricity grids ± 400M€ (FP7: 2007 – 2013)</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Immagine 6"/>
          <p:cNvPicPr>
            <a:picLocks noChangeAspect="1" noChangeArrowheads="1"/>
          </p:cNvPicPr>
          <p:nvPr/>
        </p:nvPicPr>
        <p:blipFill>
          <a:blip r:embed="rId2"/>
          <a:srcRect/>
          <a:stretch>
            <a:fillRect/>
          </a:stretch>
        </p:blipFill>
        <p:spPr bwMode="auto">
          <a:xfrm>
            <a:off x="1811338" y="66675"/>
            <a:ext cx="7694612" cy="5040313"/>
          </a:xfrm>
          <a:prstGeom prst="rect">
            <a:avLst/>
          </a:prstGeom>
          <a:noFill/>
          <a:ln w="9525">
            <a:noFill/>
            <a:miter lim="800000"/>
            <a:headEnd/>
            <a:tailEnd/>
          </a:ln>
        </p:spPr>
      </p:pic>
      <p:sp>
        <p:nvSpPr>
          <p:cNvPr id="22533" name="Text Box 5"/>
          <p:cNvSpPr txBox="1">
            <a:spLocks noChangeArrowheads="1"/>
          </p:cNvSpPr>
          <p:nvPr/>
        </p:nvSpPr>
        <p:spPr bwMode="auto">
          <a:xfrm>
            <a:off x="139700" y="3573463"/>
            <a:ext cx="4295775" cy="2108200"/>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lIns="91433" tIns="45717" rIns="91433" bIns="45717">
            <a:spAutoFit/>
          </a:bodyPr>
          <a:lstStyle/>
          <a:p>
            <a:pPr>
              <a:spcBef>
                <a:spcPts val="300"/>
              </a:spcBef>
              <a:defRPr/>
            </a:pPr>
            <a:r>
              <a:rPr lang="en-US" sz="1800" dirty="0">
                <a:solidFill>
                  <a:srgbClr val="074487"/>
                </a:solidFill>
                <a:latin typeface="+mj-lt"/>
              </a:rPr>
              <a:t>Supporting the implementation of smart metering solutions </a:t>
            </a:r>
          </a:p>
          <a:p>
            <a:pPr marL="285728" indent="-285728">
              <a:spcBef>
                <a:spcPts val="300"/>
              </a:spcBef>
              <a:buFont typeface="Arial" pitchFamily="34" charset="0"/>
              <a:buChar char="•"/>
              <a:defRPr/>
            </a:pPr>
            <a:r>
              <a:rPr lang="en-US" sz="1800" b="0" dirty="0">
                <a:solidFill>
                  <a:srgbClr val="074487"/>
                </a:solidFill>
                <a:latin typeface="+mj-lt"/>
              </a:rPr>
              <a:t>collecting the most successful experiences in the field to draw lessons learned and </a:t>
            </a:r>
          </a:p>
          <a:p>
            <a:pPr marL="285728" indent="-285728">
              <a:spcBef>
                <a:spcPts val="300"/>
              </a:spcBef>
              <a:buFont typeface="Arial" pitchFamily="34" charset="0"/>
              <a:buChar char="•"/>
              <a:defRPr/>
            </a:pPr>
            <a:r>
              <a:rPr lang="en-US" sz="1800" b="0" dirty="0">
                <a:solidFill>
                  <a:srgbClr val="074487"/>
                </a:solidFill>
                <a:latin typeface="+mj-lt"/>
              </a:rPr>
              <a:t>highlight the conditions that enabled their development</a:t>
            </a:r>
          </a:p>
        </p:txBody>
      </p:sp>
      <p:sp>
        <p:nvSpPr>
          <p:cNvPr id="22532" name="Segnaposto testo 1"/>
          <p:cNvSpPr>
            <a:spLocks/>
          </p:cNvSpPr>
          <p:nvPr/>
        </p:nvSpPr>
        <p:spPr bwMode="auto">
          <a:xfrm>
            <a:off x="4572000" y="152400"/>
            <a:ext cx="4248150" cy="503238"/>
          </a:xfrm>
          <a:prstGeom prst="rect">
            <a:avLst/>
          </a:prstGeom>
          <a:noFill/>
          <a:ln w="9525">
            <a:noFill/>
            <a:miter lim="800000"/>
            <a:headEnd/>
            <a:tailEnd/>
          </a:ln>
        </p:spPr>
        <p:txBody>
          <a:bodyPr lIns="91433" tIns="45717" rIns="91433" bIns="45717"/>
          <a:lstStyle/>
          <a:p>
            <a:pPr marL="342874" indent="-342874" eaLnBrk="0" hangingPunct="0">
              <a:spcBef>
                <a:spcPct val="20000"/>
              </a:spcBef>
              <a:defRPr/>
            </a:pPr>
            <a:r>
              <a:rPr lang="en-US" sz="2400" b="0" dirty="0">
                <a:solidFill>
                  <a:srgbClr val="074487"/>
                </a:solidFill>
                <a:latin typeface="+mj-lt"/>
              </a:rPr>
              <a:t>Meter-ON</a:t>
            </a:r>
          </a:p>
        </p:txBody>
      </p:sp>
      <p:sp>
        <p:nvSpPr>
          <p:cNvPr id="2" name="Rektangel 1"/>
          <p:cNvSpPr/>
          <p:nvPr/>
        </p:nvSpPr>
        <p:spPr>
          <a:xfrm>
            <a:off x="123825" y="6048375"/>
            <a:ext cx="8896350" cy="376238"/>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lIns="91433" tIns="45717" rIns="91433" bIns="45717">
            <a:spAutoFit/>
          </a:bodyPr>
          <a:lstStyle/>
          <a:p>
            <a:pPr marL="284163" indent="-284163">
              <a:spcBef>
                <a:spcPts val="300"/>
              </a:spcBef>
              <a:buFont typeface="Arial" charset="0"/>
              <a:buChar char="•"/>
              <a:defRPr/>
            </a:pPr>
            <a:r>
              <a:rPr lang="en-US" sz="1800" b="0">
                <a:solidFill>
                  <a:srgbClr val="074487"/>
                </a:solidFill>
                <a:latin typeface="Arial" charset="0"/>
              </a:rPr>
              <a:t>On-going negotiation, project start expected 1 May</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idx="4294967295"/>
          </p:nvPr>
        </p:nvSpPr>
        <p:spPr>
          <a:xfrm>
            <a:off x="468313" y="1123950"/>
            <a:ext cx="8496300" cy="936625"/>
          </a:xfrm>
        </p:spPr>
        <p:txBody>
          <a:bodyPr/>
          <a:lstStyle/>
          <a:p>
            <a:r>
              <a:rPr lang="en-GB" sz="2800" smtClean="0">
                <a:latin typeface="Arial Black" pitchFamily="34" charset="0"/>
              </a:rPr>
              <a:t>Smart electricity grids: recent EU Policies</a:t>
            </a:r>
          </a:p>
        </p:txBody>
      </p:sp>
      <p:sp>
        <p:nvSpPr>
          <p:cNvPr id="34818" name="Rectangle 3"/>
          <p:cNvSpPr>
            <a:spLocks noGrp="1" noChangeArrowheads="1"/>
          </p:cNvSpPr>
          <p:nvPr>
            <p:ph type="body" idx="4294967295"/>
          </p:nvPr>
        </p:nvSpPr>
        <p:spPr>
          <a:xfrm>
            <a:off x="468313" y="1844675"/>
            <a:ext cx="8229600" cy="4608513"/>
          </a:xfrm>
        </p:spPr>
        <p:txBody>
          <a:bodyPr/>
          <a:lstStyle/>
          <a:p>
            <a:pPr>
              <a:spcBef>
                <a:spcPct val="10000"/>
              </a:spcBef>
              <a:spcAft>
                <a:spcPct val="20000"/>
              </a:spcAft>
              <a:buClr>
                <a:srgbClr val="034EA2"/>
              </a:buClr>
              <a:buFont typeface="Monotype Sorts"/>
              <a:buNone/>
            </a:pPr>
            <a:r>
              <a:rPr lang="en-US" sz="2000" b="1" i="0" smtClean="0">
                <a:latin typeface="Tahoma" pitchFamily="34" charset="0"/>
              </a:rPr>
              <a:t>3</a:t>
            </a:r>
            <a:r>
              <a:rPr lang="en-US" sz="2000" b="1" i="0" baseline="30000" smtClean="0">
                <a:latin typeface="Tahoma" pitchFamily="34" charset="0"/>
              </a:rPr>
              <a:t>rd</a:t>
            </a:r>
            <a:r>
              <a:rPr lang="en-US" sz="2000" b="1" i="0" smtClean="0">
                <a:latin typeface="Tahoma" pitchFamily="34" charset="0"/>
              </a:rPr>
              <a:t> Internal Energy Market Package</a:t>
            </a:r>
          </a:p>
          <a:p>
            <a:pPr lvl="1">
              <a:spcBef>
                <a:spcPct val="10000"/>
              </a:spcBef>
              <a:spcAft>
                <a:spcPct val="20000"/>
              </a:spcAft>
              <a:buFont typeface="Wingdings" pitchFamily="2" charset="2"/>
              <a:buChar char="ü"/>
            </a:pPr>
            <a:r>
              <a:rPr lang="en-GB" sz="1800" b="0" smtClean="0">
                <a:latin typeface="Tahoma" pitchFamily="34" charset="0"/>
              </a:rPr>
              <a:t>Consumer choice of electricity supplier, relevant consumption data;</a:t>
            </a:r>
          </a:p>
          <a:p>
            <a:pPr lvl="1">
              <a:spcBef>
                <a:spcPct val="10000"/>
              </a:spcBef>
              <a:spcAft>
                <a:spcPct val="20000"/>
              </a:spcAft>
              <a:buFont typeface="Wingdings" pitchFamily="2" charset="2"/>
              <a:buChar char="ü"/>
            </a:pPr>
            <a:r>
              <a:rPr lang="fr-BE" sz="1800" b="0" smtClean="0">
                <a:latin typeface="Tahoma" pitchFamily="34" charset="0"/>
              </a:rPr>
              <a:t>Unbundling of transmission &amp; generation, 3</a:t>
            </a:r>
            <a:r>
              <a:rPr lang="fr-BE" sz="1800" b="0" baseline="30000" smtClean="0">
                <a:latin typeface="Tahoma" pitchFamily="34" charset="0"/>
              </a:rPr>
              <a:t>rd</a:t>
            </a:r>
            <a:r>
              <a:rPr lang="fr-BE" sz="1800" b="0" smtClean="0">
                <a:latin typeface="Tahoma" pitchFamily="34" charset="0"/>
              </a:rPr>
              <a:t> party access; responsibilities of transmission &amp; distribution network operators;</a:t>
            </a:r>
          </a:p>
          <a:p>
            <a:pPr lvl="1">
              <a:spcBef>
                <a:spcPct val="10000"/>
              </a:spcBef>
              <a:spcAft>
                <a:spcPct val="20000"/>
              </a:spcAft>
              <a:buFont typeface="Wingdings" pitchFamily="2" charset="2"/>
              <a:buChar char="ü"/>
            </a:pPr>
            <a:r>
              <a:rPr lang="fr-BE" sz="1800" b="0" smtClean="0">
                <a:latin typeface="Tahoma" pitchFamily="34" charset="0"/>
              </a:rPr>
              <a:t>Independence of regulators, ACER</a:t>
            </a:r>
          </a:p>
          <a:p>
            <a:pPr lvl="1">
              <a:spcBef>
                <a:spcPct val="10000"/>
              </a:spcBef>
              <a:spcAft>
                <a:spcPct val="20000"/>
              </a:spcAft>
              <a:buFont typeface="Wingdings" pitchFamily="2" charset="2"/>
              <a:buChar char="ü"/>
            </a:pPr>
            <a:r>
              <a:rPr lang="fr-BE" sz="1800" b="0" smtClean="0">
                <a:latin typeface="Tahoma" pitchFamily="34" charset="0"/>
              </a:rPr>
              <a:t>Deployment of smart metering systems</a:t>
            </a:r>
            <a:endParaRPr lang="en-GB" sz="1800" b="0" smtClean="0">
              <a:latin typeface="Tahoma" pitchFamily="34" charset="0"/>
            </a:endParaRPr>
          </a:p>
          <a:p>
            <a:pPr>
              <a:spcBef>
                <a:spcPct val="10000"/>
              </a:spcBef>
              <a:spcAft>
                <a:spcPct val="20000"/>
              </a:spcAft>
              <a:buClr>
                <a:srgbClr val="034EA2"/>
              </a:buClr>
              <a:buFont typeface="Monotype Sorts"/>
              <a:buNone/>
            </a:pPr>
            <a:r>
              <a:rPr lang="en-US" sz="2000" b="1" i="0" smtClean="0">
                <a:latin typeface="Tahoma" pitchFamily="34" charset="0"/>
              </a:rPr>
              <a:t>Communication on smart grids</a:t>
            </a:r>
          </a:p>
          <a:p>
            <a:pPr>
              <a:spcBef>
                <a:spcPct val="10000"/>
              </a:spcBef>
              <a:spcAft>
                <a:spcPct val="20000"/>
              </a:spcAft>
              <a:buClr>
                <a:srgbClr val="034EA2"/>
              </a:buClr>
              <a:buFont typeface="Monotype Sorts"/>
              <a:buNone/>
            </a:pPr>
            <a:r>
              <a:rPr lang="en-US" sz="2000" b="1" i="0" smtClean="0">
                <a:latin typeface="Tahoma" pitchFamily="34" charset="0"/>
              </a:rPr>
              <a:t>Recommendation on roll-out of smart metering systems</a:t>
            </a:r>
          </a:p>
          <a:p>
            <a:pPr lvl="1">
              <a:spcBef>
                <a:spcPct val="10000"/>
              </a:spcBef>
              <a:spcAft>
                <a:spcPct val="20000"/>
              </a:spcAft>
              <a:buFont typeface="Wingdings" pitchFamily="2" charset="2"/>
              <a:buChar char="ü"/>
            </a:pPr>
            <a:r>
              <a:rPr lang="en-GB" sz="1800" b="0" smtClean="0">
                <a:latin typeface="Tahoma" pitchFamily="34" charset="0"/>
              </a:rPr>
              <a:t>Data protection, methodology for economic assessment, minimum functional requirements for smart meters for electricity</a:t>
            </a:r>
          </a:p>
          <a:p>
            <a:pPr>
              <a:spcBef>
                <a:spcPct val="10000"/>
              </a:spcBef>
              <a:spcAft>
                <a:spcPct val="20000"/>
              </a:spcAft>
              <a:buClr>
                <a:srgbClr val="034EA2"/>
              </a:buClr>
              <a:buFont typeface="Monotype Sorts"/>
              <a:buNone/>
            </a:pPr>
            <a:r>
              <a:rPr lang="en-US" sz="2000" b="1" i="0" smtClean="0">
                <a:latin typeface="Tahoma" pitchFamily="34" charset="0"/>
              </a:rPr>
              <a:t>Energy Services Directive (proposal)</a:t>
            </a:r>
          </a:p>
          <a:p>
            <a:pPr>
              <a:spcBef>
                <a:spcPct val="10000"/>
              </a:spcBef>
              <a:spcAft>
                <a:spcPct val="20000"/>
              </a:spcAft>
              <a:buClr>
                <a:srgbClr val="034EA2"/>
              </a:buClr>
              <a:buFont typeface="Monotype Sorts"/>
              <a:buNone/>
            </a:pPr>
            <a:r>
              <a:rPr lang="en-US" sz="2000" b="1" i="0" smtClean="0">
                <a:latin typeface="Tahoma" pitchFamily="34" charset="0"/>
              </a:rPr>
              <a:t>Standardisation M/441, M/468, M/490 CEN, CENELEC, ETSI</a:t>
            </a:r>
          </a:p>
          <a:p>
            <a:pPr>
              <a:spcBef>
                <a:spcPct val="10000"/>
              </a:spcBef>
              <a:spcAft>
                <a:spcPct val="20000"/>
              </a:spcAft>
              <a:buClr>
                <a:srgbClr val="034EA2"/>
              </a:buClr>
              <a:buFont typeface="Monotype Sorts"/>
              <a:buNone/>
            </a:pPr>
            <a:r>
              <a:rPr lang="en-US" sz="2000" b="1" i="0" smtClean="0">
                <a:latin typeface="Tahoma" pitchFamily="34" charset="0"/>
              </a:rPr>
              <a:t>Infrastructure package, Connecting Europe (proposals)</a:t>
            </a:r>
            <a:endParaRPr lang="en-GB" sz="2000" b="1" smtClean="0">
              <a:latin typeface="Tahoma"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ent Arrow 3"/>
          <p:cNvSpPr/>
          <p:nvPr/>
        </p:nvSpPr>
        <p:spPr>
          <a:xfrm rot="10800000">
            <a:off x="4554538" y="3046413"/>
            <a:ext cx="2470150" cy="3095625"/>
          </a:xfrm>
          <a:prstGeom prst="bentArrow">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GB" sz="1800" b="0">
              <a:solidFill>
                <a:schemeClr val="tx1"/>
              </a:solidFill>
            </a:endParaRPr>
          </a:p>
        </p:txBody>
      </p:sp>
      <p:pic>
        <p:nvPicPr>
          <p:cNvPr id="35842" name="Picture 2"/>
          <p:cNvPicPr>
            <a:picLocks noChangeAspect="1" noChangeArrowheads="1"/>
          </p:cNvPicPr>
          <p:nvPr/>
        </p:nvPicPr>
        <p:blipFill>
          <a:blip r:embed="rId2"/>
          <a:srcRect/>
          <a:stretch>
            <a:fillRect/>
          </a:stretch>
        </p:blipFill>
        <p:spPr bwMode="auto">
          <a:xfrm>
            <a:off x="7105650" y="1109663"/>
            <a:ext cx="1314450" cy="904875"/>
          </a:xfrm>
          <a:prstGeom prst="rect">
            <a:avLst/>
          </a:prstGeom>
          <a:noFill/>
          <a:ln w="9525">
            <a:noFill/>
            <a:miter lim="800000"/>
            <a:headEnd/>
            <a:tailEnd/>
          </a:ln>
        </p:spPr>
      </p:pic>
      <p:pic>
        <p:nvPicPr>
          <p:cNvPr id="35843" name="Picture 3"/>
          <p:cNvPicPr>
            <a:picLocks noChangeAspect="1" noChangeArrowheads="1"/>
          </p:cNvPicPr>
          <p:nvPr/>
        </p:nvPicPr>
        <p:blipFill>
          <a:blip r:embed="rId3"/>
          <a:srcRect/>
          <a:stretch>
            <a:fillRect/>
          </a:stretch>
        </p:blipFill>
        <p:spPr bwMode="auto">
          <a:xfrm>
            <a:off x="5148263" y="1025525"/>
            <a:ext cx="1133475" cy="1133475"/>
          </a:xfrm>
          <a:prstGeom prst="rect">
            <a:avLst/>
          </a:prstGeom>
          <a:noFill/>
          <a:ln w="9525">
            <a:noFill/>
            <a:miter lim="800000"/>
            <a:headEnd/>
            <a:tailEnd/>
          </a:ln>
        </p:spPr>
      </p:pic>
      <p:pic>
        <p:nvPicPr>
          <p:cNvPr id="35844" name="Picture 7"/>
          <p:cNvPicPr>
            <a:picLocks noChangeAspect="1" noChangeArrowheads="1"/>
          </p:cNvPicPr>
          <p:nvPr/>
        </p:nvPicPr>
        <p:blipFill>
          <a:blip r:embed="rId4"/>
          <a:srcRect/>
          <a:stretch>
            <a:fillRect/>
          </a:stretch>
        </p:blipFill>
        <p:spPr bwMode="auto">
          <a:xfrm>
            <a:off x="6202363" y="1265238"/>
            <a:ext cx="990600" cy="654050"/>
          </a:xfrm>
          <a:prstGeom prst="rect">
            <a:avLst/>
          </a:prstGeom>
          <a:noFill/>
          <a:ln w="9525">
            <a:noFill/>
            <a:miter lim="800000"/>
            <a:headEnd/>
            <a:tailEnd/>
          </a:ln>
        </p:spPr>
      </p:pic>
      <p:pic>
        <p:nvPicPr>
          <p:cNvPr id="35845" name="Picture 12"/>
          <p:cNvPicPr>
            <a:picLocks noChangeAspect="1" noChangeArrowheads="1"/>
          </p:cNvPicPr>
          <p:nvPr/>
        </p:nvPicPr>
        <p:blipFill>
          <a:blip r:embed="rId5"/>
          <a:srcRect/>
          <a:stretch>
            <a:fillRect/>
          </a:stretch>
        </p:blipFill>
        <p:spPr bwMode="auto">
          <a:xfrm>
            <a:off x="827088" y="1257300"/>
            <a:ext cx="1219200" cy="822325"/>
          </a:xfrm>
          <a:prstGeom prst="rect">
            <a:avLst/>
          </a:prstGeom>
          <a:noFill/>
          <a:ln w="9525">
            <a:noFill/>
            <a:miter lim="800000"/>
            <a:headEnd/>
            <a:tailEnd/>
          </a:ln>
        </p:spPr>
      </p:pic>
      <p:pic>
        <p:nvPicPr>
          <p:cNvPr id="35846" name="Picture 6"/>
          <p:cNvPicPr>
            <a:picLocks noChangeAspect="1" noChangeArrowheads="1"/>
          </p:cNvPicPr>
          <p:nvPr/>
        </p:nvPicPr>
        <p:blipFill>
          <a:blip r:embed="rId6"/>
          <a:srcRect/>
          <a:stretch>
            <a:fillRect/>
          </a:stretch>
        </p:blipFill>
        <p:spPr bwMode="auto">
          <a:xfrm>
            <a:off x="2339975" y="1257300"/>
            <a:ext cx="990600" cy="804863"/>
          </a:xfrm>
          <a:prstGeom prst="rect">
            <a:avLst/>
          </a:prstGeom>
          <a:noFill/>
          <a:ln w="9525">
            <a:noFill/>
            <a:miter lim="800000"/>
            <a:headEnd/>
            <a:tailEnd/>
          </a:ln>
        </p:spPr>
      </p:pic>
      <p:sp>
        <p:nvSpPr>
          <p:cNvPr id="72713" name="Text Box 9"/>
          <p:cNvSpPr txBox="1">
            <a:spLocks noChangeArrowheads="1"/>
          </p:cNvSpPr>
          <p:nvPr/>
        </p:nvSpPr>
        <p:spPr bwMode="auto">
          <a:xfrm>
            <a:off x="713321" y="2226468"/>
            <a:ext cx="2819400" cy="788988"/>
          </a:xfrm>
          <a:prstGeom prst="rect">
            <a:avLst/>
          </a:prstGeom>
          <a:ln>
            <a:headEnd/>
            <a:tailEnd/>
          </a:ln>
          <a:extLst/>
        </p:spPr>
        <p:style>
          <a:lnRef idx="0">
            <a:schemeClr val="accent6"/>
          </a:lnRef>
          <a:fillRef idx="3">
            <a:schemeClr val="accent6"/>
          </a:fillRef>
          <a:effectRef idx="3">
            <a:schemeClr val="accent6"/>
          </a:effectRef>
          <a:fontRef idx="minor">
            <a:schemeClr val="lt1"/>
          </a:fontRef>
        </p:style>
        <p:txBody>
          <a:bodyPr>
            <a:spAutoFit/>
          </a:bodyPr>
          <a:lstStyle/>
          <a:p>
            <a:pPr algn="ctr">
              <a:spcBef>
                <a:spcPct val="50000"/>
              </a:spcBef>
              <a:defRPr/>
            </a:pPr>
            <a:r>
              <a:rPr lang="en-US" sz="1800">
                <a:solidFill>
                  <a:schemeClr val="bg1"/>
                </a:solidFill>
              </a:rPr>
              <a:t>Economic appraisal</a:t>
            </a:r>
          </a:p>
          <a:p>
            <a:pPr algn="ctr">
              <a:spcBef>
                <a:spcPct val="50000"/>
              </a:spcBef>
              <a:defRPr/>
            </a:pPr>
            <a:r>
              <a:rPr lang="en-US" sz="1800">
                <a:solidFill>
                  <a:schemeClr val="bg1"/>
                </a:solidFill>
              </a:rPr>
              <a:t>(Societal CBA)</a:t>
            </a:r>
          </a:p>
        </p:txBody>
      </p:sp>
      <p:pic>
        <p:nvPicPr>
          <p:cNvPr id="35850" name="Text Box 13"/>
          <p:cNvPicPr>
            <a:picLocks noChangeArrowheads="1"/>
          </p:cNvPicPr>
          <p:nvPr/>
        </p:nvPicPr>
        <p:blipFill>
          <a:blip r:embed="rId7"/>
          <a:srcRect/>
          <a:stretch>
            <a:fillRect/>
          </a:stretch>
        </p:blipFill>
        <p:spPr bwMode="auto">
          <a:xfrm>
            <a:off x="5364163" y="2163763"/>
            <a:ext cx="3243262" cy="1420812"/>
          </a:xfrm>
          <a:prstGeom prst="rect">
            <a:avLst/>
          </a:prstGeom>
          <a:noFill/>
          <a:ln w="9525">
            <a:noFill/>
            <a:miter lim="800000"/>
            <a:headEnd/>
            <a:tailEnd/>
          </a:ln>
        </p:spPr>
      </p:pic>
      <p:sp>
        <p:nvSpPr>
          <p:cNvPr id="35851" name="Text Box 11"/>
          <p:cNvSpPr txBox="1">
            <a:spLocks noChangeArrowheads="1"/>
          </p:cNvSpPr>
          <p:nvPr/>
        </p:nvSpPr>
        <p:spPr bwMode="auto">
          <a:xfrm>
            <a:off x="5427663" y="2225675"/>
            <a:ext cx="3124200" cy="655638"/>
          </a:xfrm>
          <a:prstGeom prst="rect">
            <a:avLst/>
          </a:prstGeom>
          <a:noFill/>
          <a:ln w="9525">
            <a:noFill/>
            <a:miter lim="800000"/>
            <a:headEnd/>
            <a:tailEnd/>
          </a:ln>
        </p:spPr>
        <p:txBody>
          <a:bodyPr>
            <a:spAutoFit/>
          </a:bodyPr>
          <a:lstStyle/>
          <a:p>
            <a:pPr algn="ctr">
              <a:spcBef>
                <a:spcPct val="50000"/>
              </a:spcBef>
            </a:pPr>
            <a:r>
              <a:rPr lang="en-US" sz="1600">
                <a:solidFill>
                  <a:schemeClr val="bg1"/>
                </a:solidFill>
                <a:latin typeface="Tahoma" pitchFamily="34" charset="0"/>
                <a:cs typeface="Tahoma" pitchFamily="34" charset="0"/>
              </a:rPr>
              <a:t>Non-monetary appraisal </a:t>
            </a:r>
          </a:p>
          <a:p>
            <a:pPr algn="ctr">
              <a:spcBef>
                <a:spcPct val="50000"/>
              </a:spcBef>
            </a:pPr>
            <a:r>
              <a:rPr lang="en-US" sz="1400">
                <a:solidFill>
                  <a:schemeClr val="bg1"/>
                </a:solidFill>
                <a:latin typeface="Tahoma" pitchFamily="34" charset="0"/>
                <a:cs typeface="Tahoma" pitchFamily="34" charset="0"/>
              </a:rPr>
              <a:t>(Qualitative impact analysis)</a:t>
            </a:r>
          </a:p>
        </p:txBody>
      </p:sp>
      <p:sp>
        <p:nvSpPr>
          <p:cNvPr id="35852" name="Rectangle 18"/>
          <p:cNvSpPr>
            <a:spLocks noGrp="1" noChangeArrowheads="1"/>
          </p:cNvSpPr>
          <p:nvPr>
            <p:ph type="title" idx="4294967295"/>
          </p:nvPr>
        </p:nvSpPr>
        <p:spPr>
          <a:xfrm>
            <a:off x="25400" y="0"/>
            <a:ext cx="9118600" cy="1196975"/>
          </a:xfrm>
        </p:spPr>
        <p:txBody>
          <a:bodyPr/>
          <a:lstStyle/>
          <a:p>
            <a:pPr hangingPunct="1">
              <a:lnSpc>
                <a:spcPct val="90000"/>
              </a:lnSpc>
            </a:pPr>
            <a:r>
              <a:rPr lang="en-US" sz="3200" b="0" smtClean="0">
                <a:solidFill>
                  <a:schemeClr val="bg1"/>
                </a:solidFill>
                <a:latin typeface="Calibri" pitchFamily="34" charset="0"/>
              </a:rPr>
              <a:t>Overall appraisal for the roll-out </a:t>
            </a:r>
            <a:br>
              <a:rPr lang="en-US" sz="3200" b="0" smtClean="0">
                <a:solidFill>
                  <a:schemeClr val="bg1"/>
                </a:solidFill>
                <a:latin typeface="Calibri" pitchFamily="34" charset="0"/>
              </a:rPr>
            </a:br>
            <a:r>
              <a:rPr lang="en-US" sz="3200" b="0" smtClean="0">
                <a:solidFill>
                  <a:schemeClr val="bg1"/>
                </a:solidFill>
                <a:latin typeface="Calibri" pitchFamily="34" charset="0"/>
              </a:rPr>
              <a:t>of Smart Metering</a:t>
            </a:r>
            <a:endParaRPr lang="en-US" sz="3200" b="0" smtClean="0">
              <a:solidFill>
                <a:srgbClr val="000099"/>
              </a:solidFill>
              <a:latin typeface="Calibri" pitchFamily="34" charset="0"/>
            </a:endParaRPr>
          </a:p>
        </p:txBody>
      </p:sp>
      <p:sp>
        <p:nvSpPr>
          <p:cNvPr id="35853" name="Rectangle 19"/>
          <p:cNvSpPr>
            <a:spLocks noChangeArrowheads="1"/>
          </p:cNvSpPr>
          <p:nvPr/>
        </p:nvSpPr>
        <p:spPr bwMode="auto">
          <a:xfrm>
            <a:off x="4724400" y="3090863"/>
            <a:ext cx="2590800" cy="915987"/>
          </a:xfrm>
          <a:prstGeom prst="rect">
            <a:avLst/>
          </a:prstGeom>
          <a:noFill/>
          <a:ln w="9525">
            <a:noFill/>
            <a:miter lim="800000"/>
            <a:headEnd/>
            <a:tailEnd/>
          </a:ln>
        </p:spPr>
        <p:txBody>
          <a:bodyPr>
            <a:spAutoFit/>
          </a:bodyPr>
          <a:lstStyle/>
          <a:p>
            <a:r>
              <a:rPr lang="en-US" sz="1800" i="1">
                <a:solidFill>
                  <a:srgbClr val="0F5494"/>
                </a:solidFill>
                <a:latin typeface="Calibri" pitchFamily="34" charset="0"/>
                <a:cs typeface="Arial" charset="0"/>
              </a:rPr>
              <a:t>Merit deployment of the roll-out (contribution to policy goals)</a:t>
            </a:r>
          </a:p>
        </p:txBody>
      </p:sp>
      <p:pic>
        <p:nvPicPr>
          <p:cNvPr id="72724" name="Picture 20" descr="JRC_ SGreport_Figure1_p17"/>
          <p:cNvPicPr>
            <a:picLocks noChangeAspect="1" noChangeArrowheads="1"/>
          </p:cNvPicPr>
          <p:nvPr/>
        </p:nvPicPr>
        <p:blipFill>
          <a:blip r:embed="rId8"/>
          <a:srcRect/>
          <a:stretch>
            <a:fillRect/>
          </a:stretch>
        </p:blipFill>
        <p:spPr bwMode="auto">
          <a:xfrm>
            <a:off x="233363" y="3090863"/>
            <a:ext cx="4033837" cy="2794000"/>
          </a:xfrm>
          <a:prstGeom prst="rect">
            <a:avLst/>
          </a:prstGeom>
          <a:ln>
            <a:noFill/>
          </a:ln>
          <a:effectLst>
            <a:outerShdw blurRad="292100" dist="139700" dir="2700000" algn="tl" rotWithShape="0">
              <a:srgbClr val="333333">
                <a:alpha val="65000"/>
              </a:srgbClr>
            </a:outerShdw>
          </a:effectLst>
          <a:extLst>
            <a:ext uri="{909E8E84-426E-40DD-AFC4-6F175D3DCCD1}"/>
          </a:extLst>
        </p:spPr>
      </p:pic>
      <p:sp>
        <p:nvSpPr>
          <p:cNvPr id="35855" name="Rectangle 22"/>
          <p:cNvSpPr>
            <a:spLocks noChangeArrowheads="1"/>
          </p:cNvSpPr>
          <p:nvPr/>
        </p:nvSpPr>
        <p:spPr bwMode="auto">
          <a:xfrm>
            <a:off x="4703763" y="4135438"/>
            <a:ext cx="2743200" cy="915987"/>
          </a:xfrm>
          <a:prstGeom prst="rect">
            <a:avLst/>
          </a:prstGeom>
          <a:noFill/>
          <a:ln w="9525">
            <a:noFill/>
            <a:miter lim="800000"/>
            <a:headEnd/>
            <a:tailEnd/>
          </a:ln>
        </p:spPr>
        <p:txBody>
          <a:bodyPr>
            <a:spAutoFit/>
          </a:bodyPr>
          <a:lstStyle/>
          <a:p>
            <a:r>
              <a:rPr lang="en-US" sz="1800" i="1">
                <a:solidFill>
                  <a:srgbClr val="0F5494"/>
                </a:solidFill>
                <a:latin typeface="Calibri" pitchFamily="34" charset="0"/>
                <a:cs typeface="Arial" charset="0"/>
              </a:rPr>
              <a:t>CBA Externalities </a:t>
            </a:r>
          </a:p>
          <a:p>
            <a:r>
              <a:rPr lang="en-US" sz="1800" i="1">
                <a:solidFill>
                  <a:srgbClr val="0F5494"/>
                </a:solidFill>
                <a:latin typeface="Calibri" pitchFamily="34" charset="0"/>
                <a:cs typeface="Arial" charset="0"/>
              </a:rPr>
              <a:t>(e.g. employment, safety, environmental impacts)</a:t>
            </a:r>
          </a:p>
        </p:txBody>
      </p:sp>
      <p:sp>
        <p:nvSpPr>
          <p:cNvPr id="35856" name="Text Box 8"/>
          <p:cNvSpPr txBox="1">
            <a:spLocks noChangeArrowheads="1"/>
          </p:cNvSpPr>
          <p:nvPr/>
        </p:nvSpPr>
        <p:spPr bwMode="auto">
          <a:xfrm>
            <a:off x="7696200" y="3365500"/>
            <a:ext cx="1447800" cy="366713"/>
          </a:xfrm>
          <a:prstGeom prst="rect">
            <a:avLst/>
          </a:prstGeom>
          <a:noFill/>
          <a:ln w="9525">
            <a:noFill/>
            <a:miter lim="800000"/>
            <a:headEnd/>
            <a:tailEnd/>
          </a:ln>
        </p:spPr>
        <p:txBody>
          <a:bodyPr>
            <a:spAutoFit/>
          </a:bodyPr>
          <a:lstStyle/>
          <a:p>
            <a:pPr>
              <a:spcBef>
                <a:spcPct val="50000"/>
              </a:spcBef>
            </a:pPr>
            <a:r>
              <a:rPr lang="en-US" sz="1800" b="0" i="1">
                <a:solidFill>
                  <a:srgbClr val="800000"/>
                </a:solidFill>
                <a:latin typeface="Calibri" pitchFamily="34" charset="0"/>
                <a:ea typeface="SimSun"/>
                <a:cs typeface="Arial" charset="0"/>
              </a:rPr>
              <a:t>KPI analysis</a:t>
            </a:r>
          </a:p>
        </p:txBody>
      </p:sp>
      <p:sp>
        <p:nvSpPr>
          <p:cNvPr id="35857" name="Text Box 8"/>
          <p:cNvSpPr txBox="1">
            <a:spLocks noChangeArrowheads="1"/>
          </p:cNvSpPr>
          <p:nvPr/>
        </p:nvSpPr>
        <p:spPr bwMode="auto">
          <a:xfrm>
            <a:off x="7669213" y="4144963"/>
            <a:ext cx="1447800" cy="915987"/>
          </a:xfrm>
          <a:prstGeom prst="rect">
            <a:avLst/>
          </a:prstGeom>
          <a:noFill/>
          <a:ln w="9525">
            <a:noFill/>
            <a:miter lim="800000"/>
            <a:headEnd/>
            <a:tailEnd/>
          </a:ln>
        </p:spPr>
        <p:txBody>
          <a:bodyPr>
            <a:spAutoFit/>
          </a:bodyPr>
          <a:lstStyle/>
          <a:p>
            <a:pPr>
              <a:spcBef>
                <a:spcPct val="50000"/>
              </a:spcBef>
            </a:pPr>
            <a:r>
              <a:rPr lang="en-US" sz="1800" b="0" i="1">
                <a:solidFill>
                  <a:srgbClr val="800000"/>
                </a:solidFill>
                <a:latin typeface="Calibri" pitchFamily="34" charset="0"/>
                <a:ea typeface="SimSun"/>
                <a:cs typeface="Arial" charset="0"/>
              </a:rPr>
              <a:t>Qualitative descriptions/physical units</a:t>
            </a:r>
          </a:p>
        </p:txBody>
      </p:sp>
      <p:sp>
        <p:nvSpPr>
          <p:cNvPr id="35858" name="Line 25"/>
          <p:cNvSpPr>
            <a:spLocks noChangeShapeType="1"/>
          </p:cNvSpPr>
          <p:nvPr/>
        </p:nvSpPr>
        <p:spPr bwMode="auto">
          <a:xfrm>
            <a:off x="7212013" y="3546475"/>
            <a:ext cx="457200" cy="0"/>
          </a:xfrm>
          <a:prstGeom prst="line">
            <a:avLst/>
          </a:prstGeom>
          <a:noFill/>
          <a:ln w="9525">
            <a:solidFill>
              <a:schemeClr val="tx1"/>
            </a:solidFill>
            <a:round/>
            <a:headEnd/>
            <a:tailEnd type="triangle" w="med" len="med"/>
          </a:ln>
        </p:spPr>
        <p:txBody>
          <a:bodyPr/>
          <a:lstStyle/>
          <a:p>
            <a:endParaRPr lang="fr-FR"/>
          </a:p>
        </p:txBody>
      </p:sp>
      <p:sp>
        <p:nvSpPr>
          <p:cNvPr id="35859" name="Line 26"/>
          <p:cNvSpPr>
            <a:spLocks noChangeShapeType="1"/>
          </p:cNvSpPr>
          <p:nvPr/>
        </p:nvSpPr>
        <p:spPr bwMode="auto">
          <a:xfrm>
            <a:off x="7239000" y="4603750"/>
            <a:ext cx="457200" cy="0"/>
          </a:xfrm>
          <a:prstGeom prst="line">
            <a:avLst/>
          </a:prstGeom>
          <a:noFill/>
          <a:ln w="9525">
            <a:solidFill>
              <a:schemeClr val="tx1"/>
            </a:solidFill>
            <a:round/>
            <a:headEnd/>
            <a:tailEnd type="triangle" w="med" len="med"/>
          </a:ln>
        </p:spPr>
        <p:txBody>
          <a:bodyPr/>
          <a:lstStyle/>
          <a:p>
            <a:endParaRPr lang="fr-FR"/>
          </a:p>
        </p:txBody>
      </p:sp>
      <p:sp>
        <p:nvSpPr>
          <p:cNvPr id="35860" name="Line 27"/>
          <p:cNvSpPr>
            <a:spLocks noChangeShapeType="1"/>
          </p:cNvSpPr>
          <p:nvPr/>
        </p:nvSpPr>
        <p:spPr bwMode="auto">
          <a:xfrm>
            <a:off x="4554538" y="1562100"/>
            <a:ext cx="17462" cy="3451225"/>
          </a:xfrm>
          <a:prstGeom prst="line">
            <a:avLst/>
          </a:prstGeom>
          <a:noFill/>
          <a:ln w="9525">
            <a:solidFill>
              <a:srgbClr val="800000"/>
            </a:solidFill>
            <a:round/>
            <a:headEnd/>
            <a:tailEnd/>
          </a:ln>
        </p:spPr>
        <p:txBody>
          <a:bodyPr/>
          <a:lstStyle/>
          <a:p>
            <a:endParaRPr lang="fr-F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idx="4294967295"/>
          </p:nvPr>
        </p:nvSpPr>
        <p:spPr>
          <a:xfrm>
            <a:off x="468313" y="1123950"/>
            <a:ext cx="8496300" cy="936625"/>
          </a:xfrm>
        </p:spPr>
        <p:txBody>
          <a:bodyPr/>
          <a:lstStyle/>
          <a:p>
            <a:r>
              <a:rPr lang="en-GB" sz="2800" smtClean="0">
                <a:latin typeface="Arial Black" pitchFamily="34" charset="0"/>
              </a:rPr>
              <a:t>Infrastructure package, SG task force</a:t>
            </a:r>
          </a:p>
        </p:txBody>
      </p:sp>
      <p:sp>
        <p:nvSpPr>
          <p:cNvPr id="36866" name="Rectangle 3"/>
          <p:cNvSpPr>
            <a:spLocks noGrp="1" noChangeArrowheads="1"/>
          </p:cNvSpPr>
          <p:nvPr>
            <p:ph type="body" idx="4294967295"/>
          </p:nvPr>
        </p:nvSpPr>
        <p:spPr>
          <a:xfrm>
            <a:off x="468313" y="1844675"/>
            <a:ext cx="8229600" cy="4608513"/>
          </a:xfrm>
        </p:spPr>
        <p:txBody>
          <a:bodyPr/>
          <a:lstStyle/>
          <a:p>
            <a:pPr>
              <a:spcAft>
                <a:spcPct val="20000"/>
              </a:spcAft>
              <a:buClr>
                <a:srgbClr val="034EA2"/>
              </a:buClr>
              <a:buFont typeface="Monotype Sorts"/>
              <a:buNone/>
            </a:pPr>
            <a:r>
              <a:rPr lang="en-US" sz="2000" b="1" i="0" smtClean="0">
                <a:latin typeface="Tahoma" pitchFamily="34" charset="0"/>
              </a:rPr>
              <a:t>“Priority corridors” </a:t>
            </a:r>
          </a:p>
          <a:p>
            <a:pPr lvl="1">
              <a:spcAft>
                <a:spcPct val="20000"/>
              </a:spcAft>
              <a:buFont typeface="Wingdings" pitchFamily="2" charset="2"/>
              <a:buChar char="ü"/>
            </a:pPr>
            <a:r>
              <a:rPr lang="en-GB" sz="1800" b="0" smtClean="0">
                <a:latin typeface="Tahoma" pitchFamily="34" charset="0"/>
              </a:rPr>
              <a:t>4 electricity interconnection priorities</a:t>
            </a:r>
          </a:p>
          <a:p>
            <a:pPr lvl="1">
              <a:spcAft>
                <a:spcPct val="20000"/>
              </a:spcAft>
              <a:buFont typeface="Wingdings" pitchFamily="2" charset="2"/>
              <a:buChar char="ü"/>
            </a:pPr>
            <a:r>
              <a:rPr lang="en-GB" sz="1800" b="0" smtClean="0">
                <a:latin typeface="Tahoma" pitchFamily="34" charset="0"/>
              </a:rPr>
              <a:t>4 gas interconnection priorities</a:t>
            </a:r>
          </a:p>
          <a:p>
            <a:pPr lvl="1">
              <a:spcAft>
                <a:spcPct val="20000"/>
              </a:spcAft>
              <a:buFont typeface="Wingdings" pitchFamily="2" charset="2"/>
              <a:buChar char="ü"/>
            </a:pPr>
            <a:r>
              <a:rPr lang="fr-BE" sz="1800" b="0" smtClean="0">
                <a:latin typeface="Tahoma" pitchFamily="34" charset="0"/>
              </a:rPr>
              <a:t>Others: central Europe oil corridor, </a:t>
            </a:r>
            <a:r>
              <a:rPr lang="fr-BE" sz="1800" b="0" u="sng" smtClean="0">
                <a:latin typeface="Tahoma" pitchFamily="34" charset="0"/>
              </a:rPr>
              <a:t>smart grids</a:t>
            </a:r>
            <a:r>
              <a:rPr lang="fr-BE" sz="1800" b="0" smtClean="0">
                <a:latin typeface="Tahoma" pitchFamily="34" charset="0"/>
              </a:rPr>
              <a:t>, electricity highways, cross-border CO</a:t>
            </a:r>
            <a:r>
              <a:rPr lang="fr-BE" sz="1800" b="0" baseline="-25000" smtClean="0">
                <a:latin typeface="Tahoma" pitchFamily="34" charset="0"/>
              </a:rPr>
              <a:t>2</a:t>
            </a:r>
            <a:r>
              <a:rPr lang="fr-BE" sz="1800" b="0" smtClean="0">
                <a:latin typeface="Tahoma" pitchFamily="34" charset="0"/>
              </a:rPr>
              <a:t> network</a:t>
            </a:r>
          </a:p>
          <a:p>
            <a:pPr>
              <a:spcAft>
                <a:spcPct val="20000"/>
              </a:spcAft>
              <a:buClr>
                <a:srgbClr val="034EA2"/>
              </a:buClr>
              <a:buFont typeface="Monotype Sorts"/>
              <a:buNone/>
            </a:pPr>
            <a:r>
              <a:rPr lang="en-US" sz="2000" b="1" i="0" smtClean="0">
                <a:latin typeface="Tahoma" pitchFamily="34" charset="0"/>
              </a:rPr>
              <a:t>Identification of Projects of Common Interest for smart grids: </a:t>
            </a:r>
          </a:p>
          <a:p>
            <a:pPr lvl="1">
              <a:spcAft>
                <a:spcPct val="20000"/>
              </a:spcAft>
              <a:buFont typeface="Wingdings" pitchFamily="2" charset="2"/>
              <a:buChar char="ü"/>
            </a:pPr>
            <a:r>
              <a:rPr lang="en-GB" sz="1800" b="0" smtClean="0">
                <a:latin typeface="Tahoma" pitchFamily="34" charset="0"/>
              </a:rPr>
              <a:t>Process being tested in 2012, Expert Group 4 of Task Force</a:t>
            </a:r>
          </a:p>
          <a:p>
            <a:pPr lvl="1">
              <a:spcAft>
                <a:spcPct val="20000"/>
              </a:spcAft>
              <a:buFont typeface="Wingdings" pitchFamily="2" charset="2"/>
              <a:buChar char="ü"/>
            </a:pPr>
            <a:r>
              <a:rPr lang="en-GB" sz="1800" b="0" smtClean="0">
                <a:latin typeface="Tahoma" pitchFamily="34" charset="0"/>
              </a:rPr>
              <a:t>Projects of common interest for energy – for telecommunications </a:t>
            </a:r>
          </a:p>
          <a:p>
            <a:pPr>
              <a:spcAft>
                <a:spcPct val="20000"/>
              </a:spcAft>
              <a:buClr>
                <a:srgbClr val="034EA2"/>
              </a:buClr>
              <a:buFont typeface="Monotype Sorts"/>
              <a:buNone/>
            </a:pPr>
            <a:r>
              <a:rPr lang="en-US" sz="2000" b="1" i="0" smtClean="0">
                <a:latin typeface="Tahoma" pitchFamily="34" charset="0"/>
              </a:rPr>
              <a:t>Projects of Common interest for smart grids/energy:</a:t>
            </a:r>
          </a:p>
          <a:p>
            <a:pPr lvl="1">
              <a:spcAft>
                <a:spcPct val="20000"/>
              </a:spcAft>
              <a:buFont typeface="Wingdings" pitchFamily="2" charset="2"/>
              <a:buChar char="ü"/>
            </a:pPr>
            <a:r>
              <a:rPr lang="en-GB" sz="1800" b="0" smtClean="0">
                <a:latin typeface="Tahoma" pitchFamily="34" charset="0"/>
              </a:rPr>
              <a:t>10 kV and higher, TSO and DSO from at least 2 member states</a:t>
            </a:r>
          </a:p>
          <a:p>
            <a:pPr lvl="1">
              <a:spcAft>
                <a:spcPct val="20000"/>
              </a:spcAft>
              <a:buFont typeface="Wingdings" pitchFamily="2" charset="2"/>
              <a:buChar char="ü"/>
            </a:pPr>
            <a:r>
              <a:rPr lang="en-GB" sz="1800" b="0" smtClean="0">
                <a:latin typeface="Tahoma" pitchFamily="34" charset="0"/>
                <a:cs typeface="Tahoma" pitchFamily="34" charset="0"/>
              </a:rPr>
              <a:t>≥ 100,000 users involved, ≥ 300GWh/year, at least 20% from non-dispatchable sources</a:t>
            </a:r>
            <a:endParaRPr lang="en-GB" sz="1800" b="0" smtClean="0">
              <a:latin typeface="Tahoma" pitchFamily="34" charset="0"/>
            </a:endParaRPr>
          </a:p>
          <a:p>
            <a:pPr>
              <a:spcAft>
                <a:spcPct val="20000"/>
              </a:spcAft>
              <a:buClr>
                <a:srgbClr val="034EA2"/>
              </a:buClr>
              <a:buFont typeface="Monotype Sorts"/>
              <a:buNone/>
            </a:pPr>
            <a:endParaRPr lang="en-GB" sz="2000" b="1" i="0" smtClean="0">
              <a:latin typeface="Tahoma"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idx="4294967295"/>
          </p:nvPr>
        </p:nvSpPr>
        <p:spPr>
          <a:xfrm>
            <a:off x="468313" y="1123950"/>
            <a:ext cx="8496300" cy="936625"/>
          </a:xfrm>
        </p:spPr>
        <p:txBody>
          <a:bodyPr/>
          <a:lstStyle/>
          <a:p>
            <a:r>
              <a:rPr lang="en-GB" sz="2800" smtClean="0">
                <a:latin typeface="Arial Black" pitchFamily="34" charset="0"/>
              </a:rPr>
              <a:t>Future opportunities for support</a:t>
            </a:r>
          </a:p>
        </p:txBody>
      </p:sp>
      <p:sp>
        <p:nvSpPr>
          <p:cNvPr id="37890" name="Rectangle 3"/>
          <p:cNvSpPr>
            <a:spLocks noGrp="1" noChangeArrowheads="1"/>
          </p:cNvSpPr>
          <p:nvPr>
            <p:ph type="body" idx="4294967295"/>
          </p:nvPr>
        </p:nvSpPr>
        <p:spPr>
          <a:xfrm>
            <a:off x="468313" y="1844675"/>
            <a:ext cx="8229600" cy="4608513"/>
          </a:xfrm>
        </p:spPr>
        <p:txBody>
          <a:bodyPr/>
          <a:lstStyle/>
          <a:p>
            <a:pPr>
              <a:spcAft>
                <a:spcPct val="20000"/>
              </a:spcAft>
              <a:buClr>
                <a:srgbClr val="034EA2"/>
              </a:buClr>
              <a:buFont typeface="Monotype Sorts"/>
              <a:buNone/>
            </a:pPr>
            <a:r>
              <a:rPr lang="en-US" b="1" i="0" smtClean="0">
                <a:latin typeface="Tahoma" pitchFamily="34" charset="0"/>
              </a:rPr>
              <a:t>FP7 – Work programme 2013</a:t>
            </a:r>
          </a:p>
          <a:p>
            <a:pPr lvl="1">
              <a:spcAft>
                <a:spcPct val="20000"/>
              </a:spcAft>
              <a:buFont typeface="Wingdings" pitchFamily="2" charset="2"/>
              <a:buChar char="ü"/>
            </a:pPr>
            <a:r>
              <a:rPr lang="en-GB" b="0" smtClean="0">
                <a:latin typeface="Tahoma" pitchFamily="34" charset="0"/>
              </a:rPr>
              <a:t>Energy - Electricity grids</a:t>
            </a:r>
          </a:p>
          <a:p>
            <a:pPr lvl="1">
              <a:spcAft>
                <a:spcPct val="20000"/>
              </a:spcAft>
              <a:buFont typeface="Wingdings" pitchFamily="2" charset="2"/>
              <a:buChar char="ü"/>
            </a:pPr>
            <a:r>
              <a:rPr lang="en-GB" b="0" smtClean="0">
                <a:latin typeface="Tahoma" pitchFamily="34" charset="0"/>
              </a:rPr>
              <a:t>Energy - Smart cities and communities</a:t>
            </a:r>
          </a:p>
          <a:p>
            <a:pPr lvl="1">
              <a:spcAft>
                <a:spcPct val="20000"/>
              </a:spcAft>
              <a:buFont typeface="Wingdings" pitchFamily="2" charset="2"/>
              <a:buChar char="ü"/>
            </a:pPr>
            <a:r>
              <a:rPr lang="fr-BE" b="0" smtClean="0">
                <a:latin typeface="Tahoma" pitchFamily="34" charset="0"/>
              </a:rPr>
              <a:t>ICT for a low carbon economy</a:t>
            </a:r>
          </a:p>
          <a:p>
            <a:pPr>
              <a:spcAft>
                <a:spcPct val="20000"/>
              </a:spcAft>
              <a:buClr>
                <a:srgbClr val="034EA2"/>
              </a:buClr>
              <a:buFont typeface="Monotype Sorts"/>
              <a:buNone/>
            </a:pPr>
            <a:r>
              <a:rPr lang="en-US" b="1" i="0" smtClean="0">
                <a:latin typeface="Tahoma" pitchFamily="34" charset="0"/>
              </a:rPr>
              <a:t>Horizon 2020 </a:t>
            </a:r>
          </a:p>
          <a:p>
            <a:pPr lvl="1">
              <a:spcAft>
                <a:spcPct val="20000"/>
              </a:spcAft>
              <a:buFont typeface="Wingdings" pitchFamily="2" charset="2"/>
              <a:buChar char="ü"/>
            </a:pPr>
            <a:r>
              <a:rPr lang="en-GB" b="0" smtClean="0">
                <a:latin typeface="Tahoma" pitchFamily="34" charset="0"/>
              </a:rPr>
              <a:t>EC proposal end 2011, expected launch 2014</a:t>
            </a:r>
          </a:p>
          <a:p>
            <a:pPr>
              <a:spcAft>
                <a:spcPct val="20000"/>
              </a:spcAft>
              <a:buClr>
                <a:srgbClr val="034EA2"/>
              </a:buClr>
              <a:buFont typeface="Monotype Sorts"/>
              <a:buNone/>
            </a:pPr>
            <a:r>
              <a:rPr lang="en-US" b="1" i="0" smtClean="0">
                <a:latin typeface="Tahoma" pitchFamily="34" charset="0"/>
              </a:rPr>
              <a:t>Infrastructure package – Connecting Europe Facility</a:t>
            </a:r>
          </a:p>
          <a:p>
            <a:pPr>
              <a:spcAft>
                <a:spcPct val="20000"/>
              </a:spcAft>
              <a:buClr>
                <a:srgbClr val="034EA2"/>
              </a:buClr>
              <a:buFont typeface="Monotype Sorts"/>
              <a:buNone/>
            </a:pPr>
            <a:r>
              <a:rPr lang="en-US" b="1" i="0" smtClean="0">
                <a:latin typeface="Tahoma" pitchFamily="34" charset="0"/>
              </a:rPr>
              <a:t>Regional funds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p:cNvSpPr>
          <p:nvPr/>
        </p:nvSpPr>
        <p:spPr bwMode="auto">
          <a:xfrm>
            <a:off x="755650" y="1268413"/>
            <a:ext cx="7942263" cy="936625"/>
          </a:xfrm>
          <a:prstGeom prst="rect">
            <a:avLst/>
          </a:prstGeom>
          <a:noFill/>
          <a:ln w="9525">
            <a:noFill/>
            <a:miter lim="800000"/>
            <a:headEnd/>
            <a:tailEnd/>
          </a:ln>
        </p:spPr>
        <p:txBody>
          <a:bodyPr anchor="ctr"/>
          <a:lstStyle/>
          <a:p>
            <a:pPr marL="358775" indent="-358775" eaLnBrk="0" hangingPunct="0"/>
            <a:r>
              <a:rPr lang="fr-FR" sz="2800">
                <a:solidFill>
                  <a:srgbClr val="0F5494"/>
                </a:solidFill>
                <a:latin typeface="Arial Black" pitchFamily="34" charset="0"/>
              </a:rPr>
              <a:t>Outline</a:t>
            </a:r>
          </a:p>
        </p:txBody>
      </p:sp>
      <p:sp>
        <p:nvSpPr>
          <p:cNvPr id="16386" name="Rectangle 4"/>
          <p:cNvSpPr>
            <a:spLocks noChangeArrowheads="1"/>
          </p:cNvSpPr>
          <p:nvPr/>
        </p:nvSpPr>
        <p:spPr bwMode="auto">
          <a:xfrm>
            <a:off x="900113" y="2565400"/>
            <a:ext cx="7850187" cy="2879725"/>
          </a:xfrm>
          <a:prstGeom prst="rect">
            <a:avLst/>
          </a:prstGeom>
          <a:noFill/>
          <a:ln w="9525">
            <a:noFill/>
            <a:miter lim="800000"/>
            <a:headEnd/>
            <a:tailEnd/>
          </a:ln>
        </p:spPr>
        <p:txBody>
          <a:bodyPr/>
          <a:lstStyle/>
          <a:p>
            <a:pPr marL="342900" indent="-342900" eaLnBrk="0" hangingPunct="0">
              <a:lnSpc>
                <a:spcPct val="90000"/>
              </a:lnSpc>
              <a:spcBef>
                <a:spcPct val="20000"/>
              </a:spcBef>
              <a:buClr>
                <a:srgbClr val="009FBA"/>
              </a:buClr>
            </a:pPr>
            <a:r>
              <a:rPr lang="fr-BE" sz="2000">
                <a:solidFill>
                  <a:srgbClr val="0F5494"/>
                </a:solidFill>
                <a:latin typeface="Tahoma" pitchFamily="34" charset="0"/>
                <a:cs typeface="Tahoma" pitchFamily="34" charset="0"/>
              </a:rPr>
              <a:t>Drivers</a:t>
            </a:r>
          </a:p>
          <a:p>
            <a:pPr marL="342900" indent="-342900" eaLnBrk="0" hangingPunct="0">
              <a:lnSpc>
                <a:spcPct val="90000"/>
              </a:lnSpc>
              <a:spcBef>
                <a:spcPct val="20000"/>
              </a:spcBef>
              <a:buClr>
                <a:srgbClr val="009FBA"/>
              </a:buClr>
              <a:buFontTx/>
              <a:buChar char="•"/>
            </a:pPr>
            <a:endParaRPr lang="fr-BE" sz="2000" b="0">
              <a:solidFill>
                <a:srgbClr val="0F5494"/>
              </a:solidFill>
              <a:latin typeface="Tahoma" pitchFamily="34" charset="0"/>
              <a:cs typeface="Tahoma" pitchFamily="34" charset="0"/>
            </a:endParaRPr>
          </a:p>
          <a:p>
            <a:pPr marL="342900" indent="-342900" eaLnBrk="0" hangingPunct="0">
              <a:lnSpc>
                <a:spcPct val="90000"/>
              </a:lnSpc>
              <a:spcBef>
                <a:spcPct val="20000"/>
              </a:spcBef>
              <a:buClr>
                <a:srgbClr val="009FBA"/>
              </a:buClr>
            </a:pPr>
            <a:r>
              <a:rPr lang="fr-BE" sz="2000">
                <a:solidFill>
                  <a:srgbClr val="0F5494"/>
                </a:solidFill>
                <a:latin typeface="Tahoma" pitchFamily="34" charset="0"/>
                <a:cs typeface="Tahoma" pitchFamily="34" charset="0"/>
              </a:rPr>
              <a:t>Smart Grids R&amp;D support</a:t>
            </a:r>
          </a:p>
          <a:p>
            <a:pPr marL="342900" indent="-342900" eaLnBrk="0" hangingPunct="0">
              <a:lnSpc>
                <a:spcPct val="90000"/>
              </a:lnSpc>
              <a:spcBef>
                <a:spcPct val="20000"/>
              </a:spcBef>
              <a:buClr>
                <a:srgbClr val="009FBA"/>
              </a:buClr>
              <a:buFontTx/>
              <a:buChar char="•"/>
            </a:pPr>
            <a:endParaRPr lang="en-GB" sz="2000">
              <a:solidFill>
                <a:srgbClr val="0F5494"/>
              </a:solidFill>
              <a:latin typeface="Tahoma" pitchFamily="34" charset="0"/>
              <a:cs typeface="Tahoma" pitchFamily="34" charset="0"/>
            </a:endParaRPr>
          </a:p>
          <a:p>
            <a:pPr marL="342900" indent="-342900" eaLnBrk="0" hangingPunct="0">
              <a:lnSpc>
                <a:spcPct val="90000"/>
              </a:lnSpc>
              <a:spcBef>
                <a:spcPct val="20000"/>
              </a:spcBef>
              <a:buClr>
                <a:srgbClr val="009FBA"/>
              </a:buClr>
            </a:pPr>
            <a:r>
              <a:rPr lang="fr-BE" sz="2000">
                <a:solidFill>
                  <a:srgbClr val="0F5494"/>
                </a:solidFill>
                <a:latin typeface="Tahoma" pitchFamily="34" charset="0"/>
                <a:cs typeface="Tahoma" pitchFamily="34" charset="0"/>
              </a:rPr>
              <a:t>Policies</a:t>
            </a:r>
            <a:endParaRPr lang="en-GB" sz="2000">
              <a:solidFill>
                <a:srgbClr val="0F5494"/>
              </a:solidFill>
              <a:latin typeface="Tahoma" pitchFamily="34" charset="0"/>
              <a:cs typeface="Tahoma" pitchFamily="34" charset="0"/>
            </a:endParaRPr>
          </a:p>
          <a:p>
            <a:pPr marL="342900" indent="-342900" eaLnBrk="0" hangingPunct="0">
              <a:lnSpc>
                <a:spcPct val="90000"/>
              </a:lnSpc>
              <a:spcBef>
                <a:spcPct val="20000"/>
              </a:spcBef>
              <a:buClr>
                <a:srgbClr val="009FBA"/>
              </a:buClr>
            </a:pPr>
            <a:endParaRPr lang="en-GB" sz="2000">
              <a:solidFill>
                <a:srgbClr val="0F5494"/>
              </a:solidFill>
              <a:latin typeface="Tahoma" pitchFamily="34" charset="0"/>
              <a:cs typeface="Tahoma" pitchFamily="34" charset="0"/>
            </a:endParaRPr>
          </a:p>
          <a:p>
            <a:pPr marL="342900" indent="-342900" eaLnBrk="0" hangingPunct="0">
              <a:lnSpc>
                <a:spcPct val="90000"/>
              </a:lnSpc>
              <a:spcBef>
                <a:spcPct val="20000"/>
              </a:spcBef>
              <a:buClr>
                <a:srgbClr val="009FBA"/>
              </a:buClr>
            </a:pPr>
            <a:r>
              <a:rPr lang="en-GB" sz="2000">
                <a:solidFill>
                  <a:srgbClr val="0F5494"/>
                </a:solidFill>
                <a:latin typeface="Tahoma" pitchFamily="34" charset="0"/>
                <a:cs typeface="Tahoma" pitchFamily="34" charset="0"/>
              </a:rPr>
              <a:t>Future opportunities for support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idx="4294967295"/>
          </p:nvPr>
        </p:nvSpPr>
        <p:spPr/>
        <p:txBody>
          <a:bodyPr/>
          <a:lstStyle/>
          <a:p>
            <a:r>
              <a:rPr lang="en-GB" sz="2800" smtClean="0">
                <a:solidFill>
                  <a:srgbClr val="034EA2"/>
                </a:solidFill>
                <a:latin typeface="Arial Black" pitchFamily="34" charset="0"/>
              </a:rPr>
              <a:t>Horizon 2020:</a:t>
            </a:r>
          </a:p>
        </p:txBody>
      </p:sp>
      <p:sp>
        <p:nvSpPr>
          <p:cNvPr id="38914" name="Rectangle 3"/>
          <p:cNvSpPr>
            <a:spLocks noGrp="1" noChangeArrowheads="1"/>
          </p:cNvSpPr>
          <p:nvPr>
            <p:ph type="body" idx="4294967295"/>
          </p:nvPr>
        </p:nvSpPr>
        <p:spPr/>
        <p:txBody>
          <a:bodyPr/>
          <a:lstStyle/>
          <a:p>
            <a:pPr lvl="1" eaLnBrk="1" hangingPunct="1">
              <a:lnSpc>
                <a:spcPct val="90000"/>
              </a:lnSpc>
              <a:spcBef>
                <a:spcPct val="60000"/>
              </a:spcBef>
              <a:buFontTx/>
              <a:buNone/>
            </a:pPr>
            <a:r>
              <a:rPr lang="en-GB" smtClean="0">
                <a:latin typeface="Tahoma" pitchFamily="34" charset="0"/>
              </a:rPr>
              <a:t>Commission proposal for a 80 billion euro research and innovation funding programme (2014-2020)</a:t>
            </a:r>
          </a:p>
          <a:p>
            <a:pPr lvl="1" eaLnBrk="1" hangingPunct="1">
              <a:lnSpc>
                <a:spcPct val="90000"/>
              </a:lnSpc>
              <a:spcBef>
                <a:spcPct val="60000"/>
              </a:spcBef>
              <a:buFontTx/>
              <a:buNone/>
            </a:pPr>
            <a:r>
              <a:rPr lang="en-GB" smtClean="0">
                <a:latin typeface="Tahoma" pitchFamily="34" charset="0"/>
              </a:rPr>
              <a:t>A core part of Europe 2020 Strategy, Innovation Union flagship initiative &amp; European Research Area:</a:t>
            </a:r>
          </a:p>
          <a:p>
            <a:pPr lvl="2" eaLnBrk="1" hangingPunct="1">
              <a:lnSpc>
                <a:spcPct val="90000"/>
              </a:lnSpc>
              <a:spcBef>
                <a:spcPct val="60000"/>
              </a:spcBef>
              <a:buClr>
                <a:srgbClr val="009FBA"/>
              </a:buClr>
              <a:buFont typeface="Wingdings" pitchFamily="2" charset="2"/>
              <a:buChar char="ü"/>
            </a:pPr>
            <a:r>
              <a:rPr lang="en-GB" sz="1500" smtClean="0">
                <a:latin typeface="Tahoma" pitchFamily="34" charset="0"/>
              </a:rPr>
              <a:t>- </a:t>
            </a:r>
            <a:r>
              <a:rPr lang="en-GB" sz="1800" b="1" smtClean="0">
                <a:latin typeface="Tahoma" pitchFamily="34" charset="0"/>
              </a:rPr>
              <a:t>Responding to the economic crisis</a:t>
            </a:r>
            <a:r>
              <a:rPr lang="en-GB" sz="1800" smtClean="0">
                <a:latin typeface="Tahoma" pitchFamily="34" charset="0"/>
              </a:rPr>
              <a:t> to invest in future jobs and growth</a:t>
            </a:r>
          </a:p>
          <a:p>
            <a:pPr lvl="2" eaLnBrk="1" hangingPunct="1">
              <a:lnSpc>
                <a:spcPct val="90000"/>
              </a:lnSpc>
              <a:spcBef>
                <a:spcPct val="60000"/>
              </a:spcBef>
              <a:buClr>
                <a:srgbClr val="009FBA"/>
              </a:buClr>
              <a:buFont typeface="Wingdings" pitchFamily="2" charset="2"/>
              <a:buChar char="ü"/>
            </a:pPr>
            <a:r>
              <a:rPr lang="en-GB" sz="1800" smtClean="0">
                <a:latin typeface="Tahoma" pitchFamily="34" charset="0"/>
              </a:rPr>
              <a:t>- </a:t>
            </a:r>
            <a:r>
              <a:rPr lang="en-GB" sz="1800" b="1" smtClean="0">
                <a:latin typeface="Tahoma" pitchFamily="34" charset="0"/>
              </a:rPr>
              <a:t>Addressing people’s concerns</a:t>
            </a:r>
            <a:r>
              <a:rPr lang="en-GB" sz="1800" smtClean="0">
                <a:latin typeface="Tahoma" pitchFamily="34" charset="0"/>
              </a:rPr>
              <a:t> about their livelihoods, safety and environment</a:t>
            </a:r>
          </a:p>
          <a:p>
            <a:pPr lvl="2" eaLnBrk="1" hangingPunct="1">
              <a:lnSpc>
                <a:spcPct val="90000"/>
              </a:lnSpc>
              <a:spcBef>
                <a:spcPct val="60000"/>
              </a:spcBef>
              <a:buClr>
                <a:srgbClr val="009FBA"/>
              </a:buClr>
              <a:buFont typeface="Wingdings" pitchFamily="2" charset="2"/>
              <a:buChar char="ü"/>
            </a:pPr>
            <a:r>
              <a:rPr lang="en-GB" sz="1800" smtClean="0">
                <a:latin typeface="Tahoma" pitchFamily="34" charset="0"/>
              </a:rPr>
              <a:t>- </a:t>
            </a:r>
            <a:r>
              <a:rPr lang="en-GB" sz="1800" b="1" smtClean="0">
                <a:latin typeface="Tahoma" pitchFamily="34" charset="0"/>
              </a:rPr>
              <a:t>Strengthening the EU’s global position</a:t>
            </a:r>
            <a:r>
              <a:rPr lang="en-GB" sz="1800" smtClean="0">
                <a:latin typeface="Tahoma" pitchFamily="34" charset="0"/>
              </a:rPr>
              <a:t> in research, innovation and technology and competitiveness of the European</a:t>
            </a:r>
            <a:r>
              <a:rPr lang="en-GB" sz="1800" smtClean="0">
                <a:solidFill>
                  <a:srgbClr val="034EA2"/>
                </a:solidFill>
                <a:latin typeface="Tahoma" pitchFamily="34" charset="0"/>
              </a:rPr>
              <a:t> industry</a:t>
            </a:r>
          </a:p>
          <a:p>
            <a:pPr>
              <a:lnSpc>
                <a:spcPct val="90000"/>
              </a:lnSpc>
            </a:pPr>
            <a:endParaRPr lang="en-GB"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idx="4294967295"/>
          </p:nvPr>
        </p:nvSpPr>
        <p:spPr/>
        <p:txBody>
          <a:bodyPr/>
          <a:lstStyle/>
          <a:p>
            <a:r>
              <a:rPr lang="en-GB" smtClean="0">
                <a:solidFill>
                  <a:srgbClr val="034EA2"/>
                </a:solidFill>
                <a:latin typeface="Arial Black" pitchFamily="34" charset="0"/>
              </a:rPr>
              <a:t>What’s new:</a:t>
            </a:r>
          </a:p>
        </p:txBody>
      </p:sp>
      <p:sp>
        <p:nvSpPr>
          <p:cNvPr id="39938" name="Rectangle 3"/>
          <p:cNvSpPr>
            <a:spLocks noGrp="1" noChangeArrowheads="1"/>
          </p:cNvSpPr>
          <p:nvPr>
            <p:ph type="body" idx="4294967295"/>
          </p:nvPr>
        </p:nvSpPr>
        <p:spPr/>
        <p:txBody>
          <a:bodyPr/>
          <a:lstStyle/>
          <a:p>
            <a:pPr lvl="1" eaLnBrk="1" hangingPunct="1">
              <a:spcBef>
                <a:spcPct val="35000"/>
              </a:spcBef>
            </a:pPr>
            <a:r>
              <a:rPr lang="en-GB" smtClean="0">
                <a:solidFill>
                  <a:srgbClr val="034EA2"/>
                </a:solidFill>
                <a:latin typeface="Tahoma" pitchFamily="34" charset="0"/>
              </a:rPr>
              <a:t>A single programme</a:t>
            </a:r>
            <a:r>
              <a:rPr lang="en-GB" b="0" smtClean="0">
                <a:solidFill>
                  <a:srgbClr val="034EA2"/>
                </a:solidFill>
                <a:latin typeface="Tahoma" pitchFamily="34" charset="0"/>
              </a:rPr>
              <a:t> bringing together three separate programmes/initiatives</a:t>
            </a:r>
            <a:r>
              <a:rPr lang="en-GB" sz="1900" b="0" smtClean="0">
                <a:solidFill>
                  <a:srgbClr val="034EA2"/>
                </a:solidFill>
                <a:latin typeface="Tahoma" pitchFamily="34" charset="0"/>
              </a:rPr>
              <a:t>*</a:t>
            </a:r>
          </a:p>
          <a:p>
            <a:pPr lvl="1" eaLnBrk="1" hangingPunct="1">
              <a:spcBef>
                <a:spcPct val="35000"/>
              </a:spcBef>
            </a:pPr>
            <a:r>
              <a:rPr lang="en-GB" smtClean="0">
                <a:solidFill>
                  <a:srgbClr val="034EA2"/>
                </a:solidFill>
                <a:latin typeface="Tahoma" pitchFamily="34" charset="0"/>
              </a:rPr>
              <a:t>Coupling research to innovation</a:t>
            </a:r>
            <a:r>
              <a:rPr lang="en-GB" b="0" smtClean="0">
                <a:solidFill>
                  <a:srgbClr val="034EA2"/>
                </a:solidFill>
                <a:latin typeface="Tahoma" pitchFamily="34" charset="0"/>
              </a:rPr>
              <a:t> – from research to market introduction, all forms of innovation</a:t>
            </a:r>
          </a:p>
          <a:p>
            <a:pPr lvl="1" eaLnBrk="1" hangingPunct="1">
              <a:spcBef>
                <a:spcPct val="35000"/>
              </a:spcBef>
            </a:pPr>
            <a:r>
              <a:rPr lang="en-GB" smtClean="0">
                <a:solidFill>
                  <a:srgbClr val="034EA2"/>
                </a:solidFill>
                <a:latin typeface="Tahoma" pitchFamily="34" charset="0"/>
              </a:rPr>
              <a:t>Focus on societal challenges </a:t>
            </a:r>
            <a:r>
              <a:rPr lang="en-GB" b="0" smtClean="0">
                <a:solidFill>
                  <a:srgbClr val="034EA2"/>
                </a:solidFill>
                <a:latin typeface="Tahoma" pitchFamily="34" charset="0"/>
              </a:rPr>
              <a:t>facing EU society, e.g. clean energy, health and transport</a:t>
            </a:r>
            <a:endParaRPr lang="en-GB" smtClean="0">
              <a:solidFill>
                <a:srgbClr val="034EA2"/>
              </a:solidFill>
              <a:latin typeface="Tahoma" pitchFamily="34" charset="0"/>
            </a:endParaRPr>
          </a:p>
          <a:p>
            <a:pPr lvl="1" eaLnBrk="1" hangingPunct="1">
              <a:spcBef>
                <a:spcPct val="35000"/>
              </a:spcBef>
            </a:pPr>
            <a:r>
              <a:rPr lang="en-GB" smtClean="0">
                <a:solidFill>
                  <a:srgbClr val="034EA2"/>
                </a:solidFill>
                <a:latin typeface="Tahoma" pitchFamily="34" charset="0"/>
              </a:rPr>
              <a:t>Simplified access</a:t>
            </a:r>
            <a:r>
              <a:rPr lang="en-GB" b="0" smtClean="0">
                <a:solidFill>
                  <a:srgbClr val="034EA2"/>
                </a:solidFill>
                <a:latin typeface="Tahoma" pitchFamily="34" charset="0"/>
              </a:rPr>
              <a:t>,</a:t>
            </a:r>
            <a:r>
              <a:rPr lang="en-GB" smtClean="0">
                <a:solidFill>
                  <a:srgbClr val="034EA2"/>
                </a:solidFill>
                <a:latin typeface="Tahoma" pitchFamily="34" charset="0"/>
              </a:rPr>
              <a:t> </a:t>
            </a:r>
            <a:r>
              <a:rPr lang="en-GB" b="0" smtClean="0">
                <a:solidFill>
                  <a:srgbClr val="034EA2"/>
                </a:solidFill>
                <a:latin typeface="Tahoma" pitchFamily="34" charset="0"/>
              </a:rPr>
              <a:t>for all companies, universities, institutes in all EU countries and beyond.</a:t>
            </a:r>
          </a:p>
        </p:txBody>
      </p:sp>
      <p:sp>
        <p:nvSpPr>
          <p:cNvPr id="39939" name="Text Box 4"/>
          <p:cNvSpPr txBox="1">
            <a:spLocks noChangeArrowheads="1"/>
          </p:cNvSpPr>
          <p:nvPr/>
        </p:nvSpPr>
        <p:spPr bwMode="auto">
          <a:xfrm>
            <a:off x="755650" y="5373688"/>
            <a:ext cx="7632700" cy="730250"/>
          </a:xfrm>
          <a:prstGeom prst="rect">
            <a:avLst/>
          </a:prstGeom>
          <a:noFill/>
          <a:ln w="9525" algn="ctr">
            <a:noFill/>
            <a:miter lim="800000"/>
            <a:headEnd/>
            <a:tailEnd/>
          </a:ln>
        </p:spPr>
        <p:txBody>
          <a:bodyPr>
            <a:spAutoFit/>
          </a:bodyPr>
          <a:lstStyle/>
          <a:p>
            <a:pPr marL="3175"/>
            <a:r>
              <a:rPr lang="en-GB" sz="1400">
                <a:solidFill>
                  <a:srgbClr val="0F5494"/>
                </a:solidFill>
                <a:latin typeface="Tahoma" pitchFamily="34" charset="0"/>
              </a:rPr>
              <a:t>*</a:t>
            </a:r>
            <a:r>
              <a:rPr lang="en-GB" sz="1400" b="0">
                <a:solidFill>
                  <a:srgbClr val="0F5494"/>
                </a:solidFill>
                <a:latin typeface="Tahoma" pitchFamily="34" charset="0"/>
              </a:rPr>
              <a:t>The 7th Research Framework </a:t>
            </a:r>
            <a:r>
              <a:rPr lang="en-GB" sz="1400" b="0">
                <a:solidFill>
                  <a:srgbClr val="034EA2"/>
                </a:solidFill>
                <a:latin typeface="Tahoma" pitchFamily="34" charset="0"/>
              </a:rPr>
              <a:t>Programme</a:t>
            </a:r>
            <a:r>
              <a:rPr lang="en-GB" sz="1400" b="0">
                <a:solidFill>
                  <a:srgbClr val="0F5494"/>
                </a:solidFill>
                <a:latin typeface="Tahoma" pitchFamily="34" charset="0"/>
              </a:rPr>
              <a:t> (FP7), innovation aspects of  </a:t>
            </a:r>
          </a:p>
          <a:p>
            <a:pPr marL="3175"/>
            <a:r>
              <a:rPr lang="en-GB" sz="1400" b="0">
                <a:solidFill>
                  <a:srgbClr val="0F5494"/>
                </a:solidFill>
                <a:latin typeface="Tahoma" pitchFamily="34" charset="0"/>
              </a:rPr>
              <a:t>  Competitiveness and Innovation Framework Programme (CIP), </a:t>
            </a:r>
            <a:br>
              <a:rPr lang="en-GB" sz="1400" b="0">
                <a:solidFill>
                  <a:srgbClr val="0F5494"/>
                </a:solidFill>
                <a:latin typeface="Tahoma" pitchFamily="34" charset="0"/>
              </a:rPr>
            </a:br>
            <a:r>
              <a:rPr lang="en-GB" sz="1400" b="0">
                <a:solidFill>
                  <a:srgbClr val="0F5494"/>
                </a:solidFill>
                <a:latin typeface="Tahoma" pitchFamily="34" charset="0"/>
              </a:rPr>
              <a:t>  EU contribution to the European Institute of Innovation and Technology (EIT)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idx="4294967295"/>
          </p:nvPr>
        </p:nvSpPr>
        <p:spPr/>
        <p:txBody>
          <a:bodyPr/>
          <a:lstStyle/>
          <a:p>
            <a:r>
              <a:rPr lang="en-GB" smtClean="0">
                <a:solidFill>
                  <a:srgbClr val="034EA2"/>
                </a:solidFill>
                <a:latin typeface="Arial Black" pitchFamily="34" charset="0"/>
              </a:rPr>
              <a:t>Three pillars:</a:t>
            </a:r>
          </a:p>
        </p:txBody>
      </p:sp>
      <p:sp>
        <p:nvSpPr>
          <p:cNvPr id="40962" name="Rectangle 3"/>
          <p:cNvSpPr>
            <a:spLocks noGrp="1" noChangeArrowheads="1"/>
          </p:cNvSpPr>
          <p:nvPr>
            <p:ph type="body" idx="4294967295"/>
          </p:nvPr>
        </p:nvSpPr>
        <p:spPr/>
        <p:txBody>
          <a:bodyPr/>
          <a:lstStyle/>
          <a:p>
            <a:pPr marL="457200" indent="-457200" eaLnBrk="1" hangingPunct="1">
              <a:lnSpc>
                <a:spcPct val="90000"/>
              </a:lnSpc>
              <a:spcBef>
                <a:spcPct val="40000"/>
              </a:spcBef>
              <a:buClr>
                <a:srgbClr val="034EA2"/>
              </a:buClr>
              <a:buFontTx/>
              <a:buAutoNum type="arabicPeriod"/>
            </a:pPr>
            <a:r>
              <a:rPr lang="en-GB" sz="1900" b="1" i="0" smtClean="0">
                <a:solidFill>
                  <a:srgbClr val="034EA2"/>
                </a:solidFill>
                <a:latin typeface="Tahoma" pitchFamily="34" charset="0"/>
              </a:rPr>
              <a:t>Excellent science (ERC, FET, MarieCurie, Infrastructures): </a:t>
            </a:r>
          </a:p>
          <a:p>
            <a:pPr marL="457200" indent="-457200" eaLnBrk="1" hangingPunct="1">
              <a:lnSpc>
                <a:spcPct val="90000"/>
              </a:lnSpc>
              <a:spcBef>
                <a:spcPct val="40000"/>
              </a:spcBef>
              <a:buClr>
                <a:srgbClr val="034EA2"/>
              </a:buClr>
            </a:pPr>
            <a:r>
              <a:rPr lang="fr-BE" sz="1800" i="0" smtClean="0">
                <a:solidFill>
                  <a:srgbClr val="034EA2"/>
                </a:solidFill>
                <a:latin typeface="Tahoma" pitchFamily="34" charset="0"/>
              </a:rPr>
              <a:t> 	Identification and development of new cutting edge technologies and materials</a:t>
            </a:r>
          </a:p>
          <a:p>
            <a:pPr marL="457200" indent="-457200" eaLnBrk="1" hangingPunct="1">
              <a:lnSpc>
                <a:spcPct val="90000"/>
              </a:lnSpc>
              <a:spcBef>
                <a:spcPct val="40000"/>
              </a:spcBef>
              <a:buClr>
                <a:srgbClr val="034EA2"/>
              </a:buClr>
              <a:buFontTx/>
              <a:buAutoNum type="arabicPeriod" startAt="2"/>
            </a:pPr>
            <a:r>
              <a:rPr lang="en-GB" sz="1900" b="1" i="0" smtClean="0">
                <a:solidFill>
                  <a:srgbClr val="034EA2"/>
                </a:solidFill>
                <a:latin typeface="Tahoma" pitchFamily="34" charset="0"/>
              </a:rPr>
              <a:t>Industrial leadership (SMEs, ICT, Materials):</a:t>
            </a:r>
          </a:p>
          <a:p>
            <a:pPr marL="457200" indent="-457200" eaLnBrk="1" hangingPunct="1">
              <a:lnSpc>
                <a:spcPct val="90000"/>
              </a:lnSpc>
              <a:spcBef>
                <a:spcPct val="40000"/>
              </a:spcBef>
              <a:buClr>
                <a:srgbClr val="034EA2"/>
              </a:buClr>
            </a:pPr>
            <a:r>
              <a:rPr lang="fr-BE" sz="1900" b="1" i="0" smtClean="0">
                <a:solidFill>
                  <a:srgbClr val="034EA2"/>
                </a:solidFill>
                <a:latin typeface="Tahoma" pitchFamily="34" charset="0"/>
              </a:rPr>
              <a:t>	</a:t>
            </a:r>
            <a:r>
              <a:rPr lang="fr-BE" sz="1900" i="0" smtClean="0">
                <a:solidFill>
                  <a:srgbClr val="034EA2"/>
                </a:solidFill>
                <a:latin typeface="Tahoma" pitchFamily="34" charset="0"/>
              </a:rPr>
              <a:t>Innovative</a:t>
            </a:r>
            <a:r>
              <a:rPr lang="fr-BE" sz="1900" b="1" i="0" smtClean="0">
                <a:solidFill>
                  <a:srgbClr val="034EA2"/>
                </a:solidFill>
                <a:latin typeface="Tahoma" pitchFamily="34" charset="0"/>
              </a:rPr>
              <a:t> </a:t>
            </a:r>
            <a:r>
              <a:rPr lang="fr-BE" sz="1900" i="0" smtClean="0">
                <a:solidFill>
                  <a:srgbClr val="034EA2"/>
                </a:solidFill>
                <a:latin typeface="Tahoma" pitchFamily="34" charset="0"/>
              </a:rPr>
              <a:t>and efficient</a:t>
            </a:r>
            <a:r>
              <a:rPr lang="fr-BE" sz="1900" b="1" i="0" smtClean="0">
                <a:solidFill>
                  <a:srgbClr val="034EA2"/>
                </a:solidFill>
                <a:latin typeface="Tahoma" pitchFamily="34" charset="0"/>
              </a:rPr>
              <a:t> </a:t>
            </a:r>
            <a:r>
              <a:rPr lang="fr-BE" sz="1800" i="0" smtClean="0">
                <a:solidFill>
                  <a:srgbClr val="034EA2"/>
                </a:solidFill>
                <a:latin typeface="Tahoma" pitchFamily="34" charset="0"/>
              </a:rPr>
              <a:t>solutions to the technical challenges, including proprietary technologies, allowing European industry to stay in a global competitive and leading position  </a:t>
            </a:r>
          </a:p>
          <a:p>
            <a:pPr marL="457200" indent="-457200" eaLnBrk="1" hangingPunct="1">
              <a:lnSpc>
                <a:spcPct val="90000"/>
              </a:lnSpc>
              <a:spcBef>
                <a:spcPct val="40000"/>
              </a:spcBef>
              <a:buClr>
                <a:srgbClr val="034EA2"/>
              </a:buClr>
              <a:buFontTx/>
              <a:buAutoNum type="arabicPeriod" startAt="3"/>
            </a:pPr>
            <a:r>
              <a:rPr lang="en-GB" sz="1900" b="1" i="0" smtClean="0">
                <a:solidFill>
                  <a:srgbClr val="034EA2"/>
                </a:solidFill>
                <a:latin typeface="Tahoma" pitchFamily="34" charset="0"/>
              </a:rPr>
              <a:t>Societal challenges:</a:t>
            </a:r>
          </a:p>
          <a:p>
            <a:pPr marL="457200" indent="-457200" eaLnBrk="1" hangingPunct="1">
              <a:lnSpc>
                <a:spcPct val="90000"/>
              </a:lnSpc>
              <a:spcBef>
                <a:spcPct val="40000"/>
              </a:spcBef>
              <a:buClr>
                <a:srgbClr val="034EA2"/>
              </a:buClr>
            </a:pPr>
            <a:r>
              <a:rPr lang="fr-BE" sz="1900" b="1" i="0" smtClean="0">
                <a:solidFill>
                  <a:srgbClr val="034EA2"/>
                </a:solidFill>
                <a:latin typeface="Tahoma" pitchFamily="34" charset="0"/>
              </a:rPr>
              <a:t>	</a:t>
            </a:r>
            <a:r>
              <a:rPr lang="fr-BE" sz="1900" i="0" smtClean="0">
                <a:solidFill>
                  <a:srgbClr val="034EA2"/>
                </a:solidFill>
                <a:latin typeface="Tahoma" pitchFamily="34" charset="0"/>
              </a:rPr>
              <a:t>Broader look at the technological and societal challenges striving for a multi-disciplinary innovative solution allowing Europe to become smart and sustainable</a:t>
            </a:r>
            <a:endParaRPr lang="en-GB" sz="1900" i="0" smtClean="0">
              <a:solidFill>
                <a:srgbClr val="034EA2"/>
              </a:solidFill>
              <a:latin typeface="Tahoma"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idx="4294967295"/>
          </p:nvPr>
        </p:nvSpPr>
        <p:spPr/>
        <p:txBody>
          <a:bodyPr/>
          <a:lstStyle/>
          <a:p>
            <a:r>
              <a:rPr lang="en-GB" sz="2800" smtClean="0">
                <a:solidFill>
                  <a:srgbClr val="034EA2"/>
                </a:solidFill>
                <a:latin typeface="Arial Black" pitchFamily="34" charset="0"/>
              </a:rPr>
              <a:t>Key challenges proposed funding:</a:t>
            </a:r>
            <a:br>
              <a:rPr lang="en-GB" sz="2800" smtClean="0">
                <a:solidFill>
                  <a:srgbClr val="034EA2"/>
                </a:solidFill>
                <a:latin typeface="Arial Black" pitchFamily="34" charset="0"/>
              </a:rPr>
            </a:br>
            <a:r>
              <a:rPr lang="en-GB" sz="2400" smtClean="0">
                <a:solidFill>
                  <a:srgbClr val="034EA2"/>
                </a:solidFill>
                <a:latin typeface="Arial Black" pitchFamily="34" charset="0"/>
              </a:rPr>
              <a:t> </a:t>
            </a:r>
            <a:r>
              <a:rPr lang="en-GB" sz="2400" smtClean="0">
                <a:latin typeface="Tahoma" pitchFamily="34" charset="0"/>
              </a:rPr>
              <a:t>(million euro, 2014-2020)</a:t>
            </a:r>
          </a:p>
        </p:txBody>
      </p:sp>
      <p:graphicFrame>
        <p:nvGraphicFramePr>
          <p:cNvPr id="140319" name="Group 31"/>
          <p:cNvGraphicFramePr>
            <a:graphicFrameLocks noGrp="1"/>
          </p:cNvGraphicFramePr>
          <p:nvPr>
            <p:ph idx="4294967295"/>
          </p:nvPr>
        </p:nvGraphicFramePr>
        <p:xfrm>
          <a:off x="457200" y="2387600"/>
          <a:ext cx="8229600" cy="3633788"/>
        </p:xfrm>
        <a:graphic>
          <a:graphicData uri="http://schemas.openxmlformats.org/drawingml/2006/table">
            <a:tbl>
              <a:tblPr/>
              <a:tblGrid>
                <a:gridCol w="6884988"/>
                <a:gridCol w="1344612"/>
              </a:tblGrid>
              <a:tr h="552450">
                <a:tc>
                  <a:txBody>
                    <a:bodyPr/>
                    <a:lstStyle/>
                    <a:p>
                      <a:pPr marL="0" marR="0" lvl="0" indent="0" algn="l" defTabSz="512763" rtl="0" eaLnBrk="1" fontAlgn="base" latinLnBrk="0" hangingPunct="1">
                        <a:lnSpc>
                          <a:spcPct val="100000"/>
                        </a:lnSpc>
                        <a:spcBef>
                          <a:spcPct val="20000"/>
                        </a:spcBef>
                        <a:spcAft>
                          <a:spcPct val="0"/>
                        </a:spcAft>
                        <a:buClr>
                          <a:schemeClr val="bg1"/>
                        </a:buClr>
                        <a:buSzTx/>
                        <a:buFontTx/>
                        <a:buNone/>
                        <a:tabLst/>
                      </a:pPr>
                      <a:r>
                        <a:rPr kumimoji="0" lang="en-GB" sz="1800" b="0" i="1" u="none" strike="noStrike" cap="none" normalizeH="0" baseline="0" smtClean="0">
                          <a:ln>
                            <a:noFill/>
                          </a:ln>
                          <a:solidFill>
                            <a:srgbClr val="0F5494"/>
                          </a:solidFill>
                          <a:effectLst/>
                          <a:latin typeface="Tahoma" pitchFamily="34" charset="0"/>
                        </a:rPr>
                        <a:t>Health, demographic change and wellbeing</a:t>
                      </a:r>
                      <a:endParaRPr kumimoji="0" lang="en-GB" sz="1800" b="0" i="0" u="none" strike="noStrike" cap="none" normalizeH="0" baseline="0" smtClean="0">
                        <a:ln>
                          <a:noFill/>
                        </a:ln>
                        <a:solidFill>
                          <a:srgbClr val="0F5494"/>
                        </a:solidFill>
                        <a:effectLst/>
                        <a:latin typeface="Tahoma" pitchFamily="34" charset="0"/>
                      </a:endParaRPr>
                    </a:p>
                  </a:txBody>
                  <a:tcPr marL="90000" marR="90000" marT="46800" marB="46800" horzOverflow="overflow">
                    <a:lnL w="28575" cap="flat" cmpd="sng" algn="ctr">
                      <a:solidFill>
                        <a:srgbClr val="204388"/>
                      </a:solidFill>
                      <a:prstDash val="solid"/>
                      <a:round/>
                      <a:headEnd type="none" w="med" len="med"/>
                      <a:tailEnd type="none" w="med" len="med"/>
                    </a:lnL>
                    <a:lnR w="12700" cap="flat" cmpd="sng" algn="ctr">
                      <a:solidFill>
                        <a:srgbClr val="204388"/>
                      </a:solidFill>
                      <a:prstDash val="solid"/>
                      <a:round/>
                      <a:headEnd type="none" w="med" len="med"/>
                      <a:tailEnd type="none" w="med" len="med"/>
                    </a:lnR>
                    <a:lnT w="28575" cap="flat" cmpd="sng" algn="ctr">
                      <a:solidFill>
                        <a:srgbClr val="204388"/>
                      </a:solidFill>
                      <a:prstDash val="solid"/>
                      <a:round/>
                      <a:headEnd type="none" w="med" len="med"/>
                      <a:tailEnd type="none" w="med" len="med"/>
                    </a:lnT>
                    <a:lnB w="12700" cap="flat" cmpd="sng" algn="ctr">
                      <a:solidFill>
                        <a:srgbClr val="204388"/>
                      </a:solidFill>
                      <a:prstDash val="solid"/>
                      <a:round/>
                      <a:headEnd type="none" w="med" len="med"/>
                      <a:tailEnd type="none" w="med" len="med"/>
                    </a:lnB>
                    <a:lnTlToBr>
                      <a:noFill/>
                    </a:lnTlToBr>
                    <a:lnBlToTr>
                      <a:noFill/>
                    </a:lnBlToTr>
                    <a:noFill/>
                  </a:tcPr>
                </a:tc>
                <a:tc>
                  <a:txBody>
                    <a:bodyPr/>
                    <a:lstStyle/>
                    <a:p>
                      <a:pPr marL="0" marR="0" lvl="0" indent="0" algn="l" defTabSz="512763" rtl="0" eaLnBrk="1" fontAlgn="base" latinLnBrk="0" hangingPunct="1">
                        <a:lnSpc>
                          <a:spcPct val="100000"/>
                        </a:lnSpc>
                        <a:spcBef>
                          <a:spcPct val="20000"/>
                        </a:spcBef>
                        <a:spcAft>
                          <a:spcPct val="0"/>
                        </a:spcAft>
                        <a:buClr>
                          <a:schemeClr val="bg1"/>
                        </a:buClr>
                        <a:buSzTx/>
                        <a:buFontTx/>
                        <a:buNone/>
                        <a:tabLst/>
                      </a:pPr>
                      <a:r>
                        <a:rPr kumimoji="0" lang="en-GB" sz="1800" b="0" i="1" u="none" strike="noStrike" cap="none" normalizeH="0" baseline="0" smtClean="0">
                          <a:ln>
                            <a:noFill/>
                          </a:ln>
                          <a:solidFill>
                            <a:srgbClr val="0F5494"/>
                          </a:solidFill>
                          <a:effectLst/>
                          <a:latin typeface="Tahoma" pitchFamily="34" charset="0"/>
                        </a:rPr>
                        <a:t>8 033</a:t>
                      </a:r>
                    </a:p>
                  </a:txBody>
                  <a:tcPr marL="90000" marR="90000" marT="46800" marB="46800" horzOverflow="overflow">
                    <a:lnL w="12700" cap="flat" cmpd="sng" algn="ctr">
                      <a:solidFill>
                        <a:srgbClr val="204388"/>
                      </a:solidFill>
                      <a:prstDash val="solid"/>
                      <a:round/>
                      <a:headEnd type="none" w="med" len="med"/>
                      <a:tailEnd type="none" w="med" len="med"/>
                    </a:lnL>
                    <a:lnR w="28575" cap="flat" cmpd="sng" algn="ctr">
                      <a:solidFill>
                        <a:srgbClr val="204388"/>
                      </a:solidFill>
                      <a:prstDash val="solid"/>
                      <a:round/>
                      <a:headEnd type="none" w="med" len="med"/>
                      <a:tailEnd type="none" w="med" len="med"/>
                    </a:lnR>
                    <a:lnT w="28575" cap="flat" cmpd="sng" algn="ctr">
                      <a:solidFill>
                        <a:srgbClr val="204388"/>
                      </a:solidFill>
                      <a:prstDash val="solid"/>
                      <a:round/>
                      <a:headEnd type="none" w="med" len="med"/>
                      <a:tailEnd type="none" w="med" len="med"/>
                    </a:lnT>
                    <a:lnB w="12700" cap="flat" cmpd="sng" algn="ctr">
                      <a:solidFill>
                        <a:srgbClr val="204388"/>
                      </a:solidFill>
                      <a:prstDash val="solid"/>
                      <a:round/>
                      <a:headEnd type="none" w="med" len="med"/>
                      <a:tailEnd type="none" w="med" len="med"/>
                    </a:lnB>
                    <a:lnTlToBr>
                      <a:noFill/>
                    </a:lnTlToBr>
                    <a:lnBlToTr>
                      <a:noFill/>
                    </a:lnBlToTr>
                    <a:noFill/>
                  </a:tcPr>
                </a:tc>
              </a:tr>
              <a:tr h="709613">
                <a:tc>
                  <a:txBody>
                    <a:bodyPr/>
                    <a:lstStyle/>
                    <a:p>
                      <a:pPr marL="0" marR="0" lvl="0" indent="0" algn="l" defTabSz="512763" rtl="0" eaLnBrk="1" fontAlgn="base" latinLnBrk="0" hangingPunct="1">
                        <a:lnSpc>
                          <a:spcPct val="100000"/>
                        </a:lnSpc>
                        <a:spcBef>
                          <a:spcPct val="20000"/>
                        </a:spcBef>
                        <a:spcAft>
                          <a:spcPct val="0"/>
                        </a:spcAft>
                        <a:buClr>
                          <a:schemeClr val="bg1"/>
                        </a:buClr>
                        <a:buSzTx/>
                        <a:buFontTx/>
                        <a:buNone/>
                        <a:tabLst/>
                      </a:pPr>
                      <a:r>
                        <a:rPr kumimoji="0" lang="en-GB" sz="1800" b="0" i="1" u="none" strike="noStrike" cap="none" normalizeH="0" baseline="0" smtClean="0">
                          <a:ln>
                            <a:noFill/>
                          </a:ln>
                          <a:solidFill>
                            <a:srgbClr val="0F5494"/>
                          </a:solidFill>
                          <a:effectLst/>
                          <a:latin typeface="Tahoma" pitchFamily="34" charset="0"/>
                        </a:rPr>
                        <a:t>Food security, sustainable agriculture, marine and maritime research &amp; the bioeconomy</a:t>
                      </a:r>
                    </a:p>
                  </a:txBody>
                  <a:tcPr marL="90000" marR="90000" marT="46800" marB="46800" horzOverflow="overflow">
                    <a:lnL w="28575" cap="flat" cmpd="sng" algn="ctr">
                      <a:solidFill>
                        <a:srgbClr val="204388"/>
                      </a:solidFill>
                      <a:prstDash val="solid"/>
                      <a:round/>
                      <a:headEnd type="none" w="med" len="med"/>
                      <a:tailEnd type="none" w="med" len="med"/>
                    </a:lnL>
                    <a:lnR w="12700" cap="flat" cmpd="sng" algn="ctr">
                      <a:solidFill>
                        <a:srgbClr val="204388"/>
                      </a:solidFill>
                      <a:prstDash val="solid"/>
                      <a:round/>
                      <a:headEnd type="none" w="med" len="med"/>
                      <a:tailEnd type="none" w="med" len="med"/>
                    </a:lnR>
                    <a:lnT w="12700" cap="flat" cmpd="sng" algn="ctr">
                      <a:solidFill>
                        <a:srgbClr val="204388"/>
                      </a:solidFill>
                      <a:prstDash val="solid"/>
                      <a:round/>
                      <a:headEnd type="none" w="med" len="med"/>
                      <a:tailEnd type="none" w="med" len="med"/>
                    </a:lnT>
                    <a:lnB w="12700" cap="flat" cmpd="sng" algn="ctr">
                      <a:solidFill>
                        <a:srgbClr val="204388"/>
                      </a:solidFill>
                      <a:prstDash val="solid"/>
                      <a:round/>
                      <a:headEnd type="none" w="med" len="med"/>
                      <a:tailEnd type="none" w="med" len="med"/>
                    </a:lnB>
                    <a:lnTlToBr>
                      <a:noFill/>
                    </a:lnTlToBr>
                    <a:lnBlToTr>
                      <a:noFill/>
                    </a:lnBlToTr>
                    <a:noFill/>
                  </a:tcPr>
                </a:tc>
                <a:tc>
                  <a:txBody>
                    <a:bodyPr/>
                    <a:lstStyle/>
                    <a:p>
                      <a:pPr marL="0" marR="0" lvl="0" indent="0" algn="l" defTabSz="512763" rtl="0" eaLnBrk="1" fontAlgn="base" latinLnBrk="0" hangingPunct="1">
                        <a:lnSpc>
                          <a:spcPct val="100000"/>
                        </a:lnSpc>
                        <a:spcBef>
                          <a:spcPct val="20000"/>
                        </a:spcBef>
                        <a:spcAft>
                          <a:spcPct val="0"/>
                        </a:spcAft>
                        <a:buClr>
                          <a:schemeClr val="bg1"/>
                        </a:buClr>
                        <a:buSzTx/>
                        <a:buFontTx/>
                        <a:buNone/>
                        <a:tabLst/>
                      </a:pPr>
                      <a:r>
                        <a:rPr kumimoji="0" lang="en-GB" sz="1800" b="0" i="1" u="none" strike="noStrike" cap="none" normalizeH="0" baseline="0" smtClean="0">
                          <a:ln>
                            <a:noFill/>
                          </a:ln>
                          <a:solidFill>
                            <a:srgbClr val="0F5494"/>
                          </a:solidFill>
                          <a:effectLst/>
                          <a:latin typeface="Tahoma" pitchFamily="34" charset="0"/>
                        </a:rPr>
                        <a:t>4 152</a:t>
                      </a:r>
                    </a:p>
                  </a:txBody>
                  <a:tcPr marL="90000" marR="90000" marT="46800" marB="46800" horzOverflow="overflow">
                    <a:lnL w="12700" cap="flat" cmpd="sng" algn="ctr">
                      <a:solidFill>
                        <a:srgbClr val="204388"/>
                      </a:solidFill>
                      <a:prstDash val="solid"/>
                      <a:round/>
                      <a:headEnd type="none" w="med" len="med"/>
                      <a:tailEnd type="none" w="med" len="med"/>
                    </a:lnL>
                    <a:lnR w="28575" cap="flat" cmpd="sng" algn="ctr">
                      <a:solidFill>
                        <a:srgbClr val="204388"/>
                      </a:solidFill>
                      <a:prstDash val="solid"/>
                      <a:round/>
                      <a:headEnd type="none" w="med" len="med"/>
                      <a:tailEnd type="none" w="med" len="med"/>
                    </a:lnR>
                    <a:lnT w="12700" cap="flat" cmpd="sng" algn="ctr">
                      <a:solidFill>
                        <a:srgbClr val="204388"/>
                      </a:solidFill>
                      <a:prstDash val="solid"/>
                      <a:round/>
                      <a:headEnd type="none" w="med" len="med"/>
                      <a:tailEnd type="none" w="med" len="med"/>
                    </a:lnT>
                    <a:lnB w="12700" cap="flat" cmpd="sng" algn="ctr">
                      <a:solidFill>
                        <a:srgbClr val="204388"/>
                      </a:solidFill>
                      <a:prstDash val="solid"/>
                      <a:round/>
                      <a:headEnd type="none" w="med" len="med"/>
                      <a:tailEnd type="none" w="med" len="med"/>
                    </a:lnB>
                    <a:lnTlToBr>
                      <a:noFill/>
                    </a:lnTlToBr>
                    <a:lnBlToTr>
                      <a:noFill/>
                    </a:lnBlToTr>
                    <a:noFill/>
                  </a:tcPr>
                </a:tc>
              </a:tr>
              <a:tr h="549275">
                <a:tc>
                  <a:txBody>
                    <a:bodyPr/>
                    <a:lstStyle/>
                    <a:p>
                      <a:pPr marL="0" marR="0" lvl="0" indent="0" algn="l" defTabSz="512763" rtl="0" eaLnBrk="1" fontAlgn="base" latinLnBrk="0" hangingPunct="1">
                        <a:lnSpc>
                          <a:spcPct val="100000"/>
                        </a:lnSpc>
                        <a:spcBef>
                          <a:spcPct val="20000"/>
                        </a:spcBef>
                        <a:spcAft>
                          <a:spcPct val="0"/>
                        </a:spcAft>
                        <a:buClr>
                          <a:schemeClr val="bg1"/>
                        </a:buClr>
                        <a:buSzTx/>
                        <a:buFontTx/>
                        <a:buNone/>
                        <a:tabLst/>
                      </a:pPr>
                      <a:r>
                        <a:rPr kumimoji="0" lang="en-GB" sz="1800" b="0" i="1" u="none" strike="noStrike" cap="none" normalizeH="0" baseline="0" smtClean="0">
                          <a:ln>
                            <a:noFill/>
                          </a:ln>
                          <a:solidFill>
                            <a:srgbClr val="0F5494"/>
                          </a:solidFill>
                          <a:effectLst/>
                          <a:latin typeface="Tahoma" pitchFamily="34" charset="0"/>
                        </a:rPr>
                        <a:t>Secure, clean and efficient energy*</a:t>
                      </a:r>
                      <a:endParaRPr kumimoji="0" lang="en-GB" sz="1800" b="0" i="0" u="none" strike="noStrike" cap="none" normalizeH="0" baseline="0" smtClean="0">
                        <a:ln>
                          <a:noFill/>
                        </a:ln>
                        <a:solidFill>
                          <a:srgbClr val="0F5494"/>
                        </a:solidFill>
                        <a:effectLst/>
                        <a:latin typeface="Tahoma" pitchFamily="34" charset="0"/>
                      </a:endParaRPr>
                    </a:p>
                  </a:txBody>
                  <a:tcPr marL="90000" marR="90000" marT="46800" marB="46800" horzOverflow="overflow">
                    <a:lnL w="28575" cap="flat" cmpd="sng" algn="ctr">
                      <a:solidFill>
                        <a:srgbClr val="204388"/>
                      </a:solidFill>
                      <a:prstDash val="solid"/>
                      <a:round/>
                      <a:headEnd type="none" w="med" len="med"/>
                      <a:tailEnd type="none" w="med" len="med"/>
                    </a:lnL>
                    <a:lnR w="12700" cap="flat" cmpd="sng" algn="ctr">
                      <a:solidFill>
                        <a:srgbClr val="204388"/>
                      </a:solidFill>
                      <a:prstDash val="solid"/>
                      <a:round/>
                      <a:headEnd type="none" w="med" len="med"/>
                      <a:tailEnd type="none" w="med" len="med"/>
                    </a:lnR>
                    <a:lnT w="12700" cap="flat" cmpd="sng" algn="ctr">
                      <a:solidFill>
                        <a:srgbClr val="204388"/>
                      </a:solidFill>
                      <a:prstDash val="solid"/>
                      <a:round/>
                      <a:headEnd type="none" w="med" len="med"/>
                      <a:tailEnd type="none" w="med" len="med"/>
                    </a:lnT>
                    <a:lnB w="12700" cap="flat" cmpd="sng" algn="ctr">
                      <a:solidFill>
                        <a:srgbClr val="204388"/>
                      </a:solidFill>
                      <a:prstDash val="solid"/>
                      <a:round/>
                      <a:headEnd type="none" w="med" len="med"/>
                      <a:tailEnd type="none" w="med" len="med"/>
                    </a:lnB>
                    <a:lnTlToBr>
                      <a:noFill/>
                    </a:lnTlToBr>
                    <a:lnBlToTr>
                      <a:noFill/>
                    </a:lnBlToTr>
                    <a:noFill/>
                  </a:tcPr>
                </a:tc>
                <a:tc>
                  <a:txBody>
                    <a:bodyPr/>
                    <a:lstStyle/>
                    <a:p>
                      <a:pPr marL="0" marR="0" lvl="0" indent="0" algn="l" defTabSz="512763" rtl="0" eaLnBrk="1" fontAlgn="base" latinLnBrk="0" hangingPunct="1">
                        <a:lnSpc>
                          <a:spcPct val="100000"/>
                        </a:lnSpc>
                        <a:spcBef>
                          <a:spcPct val="20000"/>
                        </a:spcBef>
                        <a:spcAft>
                          <a:spcPct val="0"/>
                        </a:spcAft>
                        <a:buClr>
                          <a:schemeClr val="bg1"/>
                        </a:buClr>
                        <a:buSzTx/>
                        <a:buFontTx/>
                        <a:buNone/>
                        <a:tabLst/>
                      </a:pPr>
                      <a:r>
                        <a:rPr kumimoji="0" lang="en-GB" sz="1800" b="0" i="1" u="none" strike="noStrike" cap="none" normalizeH="0" baseline="0" smtClean="0">
                          <a:ln>
                            <a:noFill/>
                          </a:ln>
                          <a:solidFill>
                            <a:srgbClr val="0F5494"/>
                          </a:solidFill>
                          <a:effectLst/>
                          <a:latin typeface="Tahoma" pitchFamily="34" charset="0"/>
                        </a:rPr>
                        <a:t>5 782</a:t>
                      </a:r>
                    </a:p>
                  </a:txBody>
                  <a:tcPr marL="90000" marR="90000" marT="46800" marB="46800" horzOverflow="overflow">
                    <a:lnL w="12700" cap="flat" cmpd="sng" algn="ctr">
                      <a:solidFill>
                        <a:srgbClr val="204388"/>
                      </a:solidFill>
                      <a:prstDash val="solid"/>
                      <a:round/>
                      <a:headEnd type="none" w="med" len="med"/>
                      <a:tailEnd type="none" w="med" len="med"/>
                    </a:lnL>
                    <a:lnR w="28575" cap="flat" cmpd="sng" algn="ctr">
                      <a:solidFill>
                        <a:srgbClr val="204388"/>
                      </a:solidFill>
                      <a:prstDash val="solid"/>
                      <a:round/>
                      <a:headEnd type="none" w="med" len="med"/>
                      <a:tailEnd type="none" w="med" len="med"/>
                    </a:lnR>
                    <a:lnT w="12700" cap="flat" cmpd="sng" algn="ctr">
                      <a:solidFill>
                        <a:srgbClr val="204388"/>
                      </a:solidFill>
                      <a:prstDash val="solid"/>
                      <a:round/>
                      <a:headEnd type="none" w="med" len="med"/>
                      <a:tailEnd type="none" w="med" len="med"/>
                    </a:lnT>
                    <a:lnB w="12700" cap="flat" cmpd="sng" algn="ctr">
                      <a:solidFill>
                        <a:srgbClr val="204388"/>
                      </a:solidFill>
                      <a:prstDash val="solid"/>
                      <a:round/>
                      <a:headEnd type="none" w="med" len="med"/>
                      <a:tailEnd type="none" w="med" len="med"/>
                    </a:lnB>
                    <a:lnTlToBr>
                      <a:noFill/>
                    </a:lnTlToBr>
                    <a:lnBlToTr>
                      <a:noFill/>
                    </a:lnBlToTr>
                    <a:noFill/>
                  </a:tcPr>
                </a:tc>
              </a:tr>
              <a:tr h="565150">
                <a:tc>
                  <a:txBody>
                    <a:bodyPr/>
                    <a:lstStyle/>
                    <a:p>
                      <a:pPr marL="0" marR="0" lvl="0" indent="0" algn="l" defTabSz="512763" rtl="0" eaLnBrk="1" fontAlgn="base" latinLnBrk="0" hangingPunct="1">
                        <a:lnSpc>
                          <a:spcPct val="100000"/>
                        </a:lnSpc>
                        <a:spcBef>
                          <a:spcPct val="20000"/>
                        </a:spcBef>
                        <a:spcAft>
                          <a:spcPct val="0"/>
                        </a:spcAft>
                        <a:buClr>
                          <a:schemeClr val="bg1"/>
                        </a:buClr>
                        <a:buSzTx/>
                        <a:buFontTx/>
                        <a:buNone/>
                        <a:tabLst/>
                      </a:pPr>
                      <a:r>
                        <a:rPr kumimoji="0" lang="en-GB" sz="1800" b="0" i="1" u="none" strike="noStrike" cap="none" normalizeH="0" baseline="0" smtClean="0">
                          <a:ln>
                            <a:noFill/>
                          </a:ln>
                          <a:solidFill>
                            <a:srgbClr val="0F5494"/>
                          </a:solidFill>
                          <a:effectLst/>
                          <a:latin typeface="Tahoma" pitchFamily="34" charset="0"/>
                        </a:rPr>
                        <a:t>Smart, green and integrated transport</a:t>
                      </a:r>
                    </a:p>
                  </a:txBody>
                  <a:tcPr marL="90000" marR="90000" marT="46800" marB="46800" horzOverflow="overflow">
                    <a:lnL w="28575" cap="flat" cmpd="sng" algn="ctr">
                      <a:solidFill>
                        <a:srgbClr val="204388"/>
                      </a:solidFill>
                      <a:prstDash val="solid"/>
                      <a:round/>
                      <a:headEnd type="none" w="med" len="med"/>
                      <a:tailEnd type="none" w="med" len="med"/>
                    </a:lnL>
                    <a:lnR w="12700" cap="flat" cmpd="sng" algn="ctr">
                      <a:solidFill>
                        <a:srgbClr val="204388"/>
                      </a:solidFill>
                      <a:prstDash val="solid"/>
                      <a:round/>
                      <a:headEnd type="none" w="med" len="med"/>
                      <a:tailEnd type="none" w="med" len="med"/>
                    </a:lnR>
                    <a:lnT w="12700" cap="flat" cmpd="sng" algn="ctr">
                      <a:solidFill>
                        <a:srgbClr val="204388"/>
                      </a:solidFill>
                      <a:prstDash val="solid"/>
                      <a:round/>
                      <a:headEnd type="none" w="med" len="med"/>
                      <a:tailEnd type="none" w="med" len="med"/>
                    </a:lnT>
                    <a:lnB w="12700" cap="flat" cmpd="sng" algn="ctr">
                      <a:solidFill>
                        <a:srgbClr val="204388"/>
                      </a:solidFill>
                      <a:prstDash val="solid"/>
                      <a:round/>
                      <a:headEnd type="none" w="med" len="med"/>
                      <a:tailEnd type="none" w="med" len="med"/>
                    </a:lnB>
                    <a:lnTlToBr>
                      <a:noFill/>
                    </a:lnTlToBr>
                    <a:lnBlToTr>
                      <a:noFill/>
                    </a:lnBlToTr>
                    <a:noFill/>
                  </a:tcPr>
                </a:tc>
                <a:tc>
                  <a:txBody>
                    <a:bodyPr/>
                    <a:lstStyle/>
                    <a:p>
                      <a:pPr marL="0" marR="0" lvl="0" indent="0" algn="l" defTabSz="512763" rtl="0" eaLnBrk="1" fontAlgn="base" latinLnBrk="0" hangingPunct="1">
                        <a:lnSpc>
                          <a:spcPct val="100000"/>
                        </a:lnSpc>
                        <a:spcBef>
                          <a:spcPct val="20000"/>
                        </a:spcBef>
                        <a:spcAft>
                          <a:spcPct val="0"/>
                        </a:spcAft>
                        <a:buClr>
                          <a:schemeClr val="bg1"/>
                        </a:buClr>
                        <a:buSzTx/>
                        <a:buFontTx/>
                        <a:buNone/>
                        <a:tabLst/>
                      </a:pPr>
                      <a:r>
                        <a:rPr kumimoji="0" lang="en-GB" sz="1800" b="0" i="1" u="none" strike="noStrike" cap="none" normalizeH="0" baseline="0" smtClean="0">
                          <a:ln>
                            <a:noFill/>
                          </a:ln>
                          <a:solidFill>
                            <a:srgbClr val="0F5494"/>
                          </a:solidFill>
                          <a:effectLst/>
                          <a:latin typeface="Tahoma" pitchFamily="34" charset="0"/>
                        </a:rPr>
                        <a:t>6 802</a:t>
                      </a:r>
                    </a:p>
                  </a:txBody>
                  <a:tcPr marL="90000" marR="90000" marT="46800" marB="46800" horzOverflow="overflow">
                    <a:lnL w="12700" cap="flat" cmpd="sng" algn="ctr">
                      <a:solidFill>
                        <a:srgbClr val="204388"/>
                      </a:solidFill>
                      <a:prstDash val="solid"/>
                      <a:round/>
                      <a:headEnd type="none" w="med" len="med"/>
                      <a:tailEnd type="none" w="med" len="med"/>
                    </a:lnL>
                    <a:lnR w="28575" cap="flat" cmpd="sng" algn="ctr">
                      <a:solidFill>
                        <a:srgbClr val="204388"/>
                      </a:solidFill>
                      <a:prstDash val="solid"/>
                      <a:round/>
                      <a:headEnd type="none" w="med" len="med"/>
                      <a:tailEnd type="none" w="med" len="med"/>
                    </a:lnR>
                    <a:lnT w="12700" cap="flat" cmpd="sng" algn="ctr">
                      <a:solidFill>
                        <a:srgbClr val="204388"/>
                      </a:solidFill>
                      <a:prstDash val="solid"/>
                      <a:round/>
                      <a:headEnd type="none" w="med" len="med"/>
                      <a:tailEnd type="none" w="med" len="med"/>
                    </a:lnT>
                    <a:lnB w="12700" cap="flat" cmpd="sng" algn="ctr">
                      <a:solidFill>
                        <a:srgbClr val="204388"/>
                      </a:solidFill>
                      <a:prstDash val="solid"/>
                      <a:round/>
                      <a:headEnd type="none" w="med" len="med"/>
                      <a:tailEnd type="none" w="med" len="med"/>
                    </a:lnB>
                    <a:lnTlToBr>
                      <a:noFill/>
                    </a:lnTlToBr>
                    <a:lnBlToTr>
                      <a:noFill/>
                    </a:lnBlToTr>
                    <a:noFill/>
                  </a:tcPr>
                </a:tc>
              </a:tr>
              <a:tr h="706438">
                <a:tc>
                  <a:txBody>
                    <a:bodyPr/>
                    <a:lstStyle/>
                    <a:p>
                      <a:pPr marL="0" marR="0" lvl="0" indent="0" algn="l" defTabSz="512763" rtl="0" eaLnBrk="1" fontAlgn="base" latinLnBrk="0" hangingPunct="1">
                        <a:lnSpc>
                          <a:spcPct val="100000"/>
                        </a:lnSpc>
                        <a:spcBef>
                          <a:spcPct val="20000"/>
                        </a:spcBef>
                        <a:spcAft>
                          <a:spcPct val="0"/>
                        </a:spcAft>
                        <a:buClr>
                          <a:schemeClr val="bg1"/>
                        </a:buClr>
                        <a:buSzTx/>
                        <a:buFontTx/>
                        <a:buNone/>
                        <a:tabLst/>
                      </a:pPr>
                      <a:r>
                        <a:rPr kumimoji="0" lang="en-GB" sz="1800" b="0" i="1" u="none" strike="noStrike" cap="none" normalizeH="0" baseline="0" smtClean="0">
                          <a:ln>
                            <a:noFill/>
                          </a:ln>
                          <a:solidFill>
                            <a:srgbClr val="0F5494"/>
                          </a:solidFill>
                          <a:effectLst/>
                          <a:latin typeface="Tahoma" pitchFamily="34" charset="0"/>
                        </a:rPr>
                        <a:t>Climate action, resource efficiency and raw materials</a:t>
                      </a:r>
                      <a:endParaRPr kumimoji="0" lang="en-GB" sz="1800" b="0" i="0" u="none" strike="noStrike" cap="none" normalizeH="0" baseline="0" smtClean="0">
                        <a:ln>
                          <a:noFill/>
                        </a:ln>
                        <a:solidFill>
                          <a:srgbClr val="0F5494"/>
                        </a:solidFill>
                        <a:effectLst/>
                        <a:latin typeface="Tahoma" pitchFamily="34" charset="0"/>
                      </a:endParaRPr>
                    </a:p>
                  </a:txBody>
                  <a:tcPr marL="90000" marR="90000" marT="46800" marB="46800" horzOverflow="overflow">
                    <a:lnL w="28575" cap="flat" cmpd="sng" algn="ctr">
                      <a:solidFill>
                        <a:srgbClr val="204388"/>
                      </a:solidFill>
                      <a:prstDash val="solid"/>
                      <a:round/>
                      <a:headEnd type="none" w="med" len="med"/>
                      <a:tailEnd type="none" w="med" len="med"/>
                    </a:lnL>
                    <a:lnR w="12700" cap="flat" cmpd="sng" algn="ctr">
                      <a:solidFill>
                        <a:srgbClr val="204388"/>
                      </a:solidFill>
                      <a:prstDash val="solid"/>
                      <a:round/>
                      <a:headEnd type="none" w="med" len="med"/>
                      <a:tailEnd type="none" w="med" len="med"/>
                    </a:lnR>
                    <a:lnT w="12700" cap="flat" cmpd="sng" algn="ctr">
                      <a:solidFill>
                        <a:srgbClr val="204388"/>
                      </a:solidFill>
                      <a:prstDash val="solid"/>
                      <a:round/>
                      <a:headEnd type="none" w="med" len="med"/>
                      <a:tailEnd type="none" w="med" len="med"/>
                    </a:lnT>
                    <a:lnB w="12700" cap="flat" cmpd="sng" algn="ctr">
                      <a:solidFill>
                        <a:srgbClr val="204388"/>
                      </a:solidFill>
                      <a:prstDash val="solid"/>
                      <a:round/>
                      <a:headEnd type="none" w="med" len="med"/>
                      <a:tailEnd type="none" w="med" len="med"/>
                    </a:lnB>
                    <a:lnTlToBr>
                      <a:noFill/>
                    </a:lnTlToBr>
                    <a:lnBlToTr>
                      <a:noFill/>
                    </a:lnBlToTr>
                    <a:noFill/>
                  </a:tcPr>
                </a:tc>
                <a:tc>
                  <a:txBody>
                    <a:bodyPr/>
                    <a:lstStyle/>
                    <a:p>
                      <a:pPr marL="0" marR="0" lvl="0" indent="0" algn="l" defTabSz="512763" rtl="0" eaLnBrk="1" fontAlgn="base" latinLnBrk="0" hangingPunct="1">
                        <a:lnSpc>
                          <a:spcPct val="100000"/>
                        </a:lnSpc>
                        <a:spcBef>
                          <a:spcPct val="20000"/>
                        </a:spcBef>
                        <a:spcAft>
                          <a:spcPct val="0"/>
                        </a:spcAft>
                        <a:buClr>
                          <a:schemeClr val="bg1"/>
                        </a:buClr>
                        <a:buSzTx/>
                        <a:buFontTx/>
                        <a:buNone/>
                        <a:tabLst/>
                      </a:pPr>
                      <a:r>
                        <a:rPr kumimoji="0" lang="en-GB" sz="1800" b="0" i="1" u="none" strike="noStrike" cap="none" normalizeH="0" baseline="0" smtClean="0">
                          <a:ln>
                            <a:noFill/>
                          </a:ln>
                          <a:solidFill>
                            <a:srgbClr val="0F5494"/>
                          </a:solidFill>
                          <a:effectLst/>
                          <a:latin typeface="Tahoma" pitchFamily="34" charset="0"/>
                        </a:rPr>
                        <a:t>3 160</a:t>
                      </a:r>
                    </a:p>
                  </a:txBody>
                  <a:tcPr marL="90000" marR="90000" marT="46800" marB="46800" horzOverflow="overflow">
                    <a:lnL w="12700" cap="flat" cmpd="sng" algn="ctr">
                      <a:solidFill>
                        <a:srgbClr val="204388"/>
                      </a:solidFill>
                      <a:prstDash val="solid"/>
                      <a:round/>
                      <a:headEnd type="none" w="med" len="med"/>
                      <a:tailEnd type="none" w="med" len="med"/>
                    </a:lnL>
                    <a:lnR w="28575" cap="flat" cmpd="sng" algn="ctr">
                      <a:solidFill>
                        <a:srgbClr val="204388"/>
                      </a:solidFill>
                      <a:prstDash val="solid"/>
                      <a:round/>
                      <a:headEnd type="none" w="med" len="med"/>
                      <a:tailEnd type="none" w="med" len="med"/>
                    </a:lnR>
                    <a:lnT w="12700" cap="flat" cmpd="sng" algn="ctr">
                      <a:solidFill>
                        <a:srgbClr val="204388"/>
                      </a:solidFill>
                      <a:prstDash val="solid"/>
                      <a:round/>
                      <a:headEnd type="none" w="med" len="med"/>
                      <a:tailEnd type="none" w="med" len="med"/>
                    </a:lnT>
                    <a:lnB w="12700" cap="flat" cmpd="sng" algn="ctr">
                      <a:solidFill>
                        <a:srgbClr val="204388"/>
                      </a:solidFill>
                      <a:prstDash val="solid"/>
                      <a:round/>
                      <a:headEnd type="none" w="med" len="med"/>
                      <a:tailEnd type="none" w="med" len="med"/>
                    </a:lnB>
                    <a:lnTlToBr>
                      <a:noFill/>
                    </a:lnTlToBr>
                    <a:lnBlToTr>
                      <a:noFill/>
                    </a:lnBlToTr>
                    <a:noFill/>
                  </a:tcPr>
                </a:tc>
              </a:tr>
              <a:tr h="550863">
                <a:tc>
                  <a:txBody>
                    <a:bodyPr/>
                    <a:lstStyle/>
                    <a:p>
                      <a:pPr marL="0" marR="0" lvl="0" indent="0" algn="l" defTabSz="512763" rtl="0" eaLnBrk="1" fontAlgn="base" latinLnBrk="0" hangingPunct="1">
                        <a:lnSpc>
                          <a:spcPct val="100000"/>
                        </a:lnSpc>
                        <a:spcBef>
                          <a:spcPct val="20000"/>
                        </a:spcBef>
                        <a:spcAft>
                          <a:spcPct val="0"/>
                        </a:spcAft>
                        <a:buClr>
                          <a:schemeClr val="bg1"/>
                        </a:buClr>
                        <a:buSzTx/>
                        <a:buFontTx/>
                        <a:buNone/>
                        <a:tabLst/>
                      </a:pPr>
                      <a:r>
                        <a:rPr kumimoji="0" lang="en-GB" sz="1800" b="0" i="1" u="none" strike="noStrike" cap="none" normalizeH="0" baseline="0" smtClean="0">
                          <a:ln>
                            <a:noFill/>
                          </a:ln>
                          <a:solidFill>
                            <a:srgbClr val="0F5494"/>
                          </a:solidFill>
                          <a:effectLst/>
                          <a:latin typeface="Tahoma" pitchFamily="34" charset="0"/>
                        </a:rPr>
                        <a:t>Inclusive, innovative and secure societies</a:t>
                      </a:r>
                    </a:p>
                  </a:txBody>
                  <a:tcPr marL="90000" marR="90000" marT="46800" marB="46800" horzOverflow="overflow">
                    <a:lnL w="28575" cap="flat" cmpd="sng" algn="ctr">
                      <a:solidFill>
                        <a:srgbClr val="204388"/>
                      </a:solidFill>
                      <a:prstDash val="solid"/>
                      <a:round/>
                      <a:headEnd type="none" w="med" len="med"/>
                      <a:tailEnd type="none" w="med" len="med"/>
                    </a:lnL>
                    <a:lnR w="12700" cap="flat" cmpd="sng" algn="ctr">
                      <a:solidFill>
                        <a:srgbClr val="204388"/>
                      </a:solidFill>
                      <a:prstDash val="solid"/>
                      <a:round/>
                      <a:headEnd type="none" w="med" len="med"/>
                      <a:tailEnd type="none" w="med" len="med"/>
                    </a:lnR>
                    <a:lnT w="12700" cap="flat" cmpd="sng" algn="ctr">
                      <a:solidFill>
                        <a:srgbClr val="204388"/>
                      </a:solidFill>
                      <a:prstDash val="solid"/>
                      <a:round/>
                      <a:headEnd type="none" w="med" len="med"/>
                      <a:tailEnd type="none" w="med" len="med"/>
                    </a:lnT>
                    <a:lnB w="28575" cap="flat" cmpd="sng" algn="ctr">
                      <a:solidFill>
                        <a:srgbClr val="204388"/>
                      </a:solidFill>
                      <a:prstDash val="solid"/>
                      <a:round/>
                      <a:headEnd type="none" w="med" len="med"/>
                      <a:tailEnd type="none" w="med" len="med"/>
                    </a:lnB>
                    <a:lnTlToBr>
                      <a:noFill/>
                    </a:lnTlToBr>
                    <a:lnBlToTr>
                      <a:noFill/>
                    </a:lnBlToTr>
                    <a:noFill/>
                  </a:tcPr>
                </a:tc>
                <a:tc>
                  <a:txBody>
                    <a:bodyPr/>
                    <a:lstStyle/>
                    <a:p>
                      <a:pPr marL="0" marR="0" lvl="0" indent="0" algn="l" defTabSz="512763" rtl="0" eaLnBrk="1" fontAlgn="base" latinLnBrk="0" hangingPunct="1">
                        <a:lnSpc>
                          <a:spcPct val="100000"/>
                        </a:lnSpc>
                        <a:spcBef>
                          <a:spcPct val="20000"/>
                        </a:spcBef>
                        <a:spcAft>
                          <a:spcPct val="0"/>
                        </a:spcAft>
                        <a:buClr>
                          <a:schemeClr val="bg1"/>
                        </a:buClr>
                        <a:buSzTx/>
                        <a:buFontTx/>
                        <a:buNone/>
                        <a:tabLst/>
                      </a:pPr>
                      <a:r>
                        <a:rPr kumimoji="0" lang="en-GB" sz="1800" b="0" i="1" u="none" strike="noStrike" cap="none" normalizeH="0" baseline="0" smtClean="0">
                          <a:ln>
                            <a:noFill/>
                          </a:ln>
                          <a:solidFill>
                            <a:srgbClr val="0F5494"/>
                          </a:solidFill>
                          <a:effectLst/>
                          <a:latin typeface="Tahoma" pitchFamily="34" charset="0"/>
                        </a:rPr>
                        <a:t>3 819</a:t>
                      </a:r>
                    </a:p>
                  </a:txBody>
                  <a:tcPr marL="90000" marR="90000" marT="46800" marB="46800" horzOverflow="overflow">
                    <a:lnL w="12700" cap="flat" cmpd="sng" algn="ctr">
                      <a:solidFill>
                        <a:srgbClr val="204388"/>
                      </a:solidFill>
                      <a:prstDash val="solid"/>
                      <a:round/>
                      <a:headEnd type="none" w="med" len="med"/>
                      <a:tailEnd type="none" w="med" len="med"/>
                    </a:lnL>
                    <a:lnR w="28575" cap="flat" cmpd="sng" algn="ctr">
                      <a:solidFill>
                        <a:srgbClr val="204388"/>
                      </a:solidFill>
                      <a:prstDash val="solid"/>
                      <a:round/>
                      <a:headEnd type="none" w="med" len="med"/>
                      <a:tailEnd type="none" w="med" len="med"/>
                    </a:lnR>
                    <a:lnT w="12700" cap="flat" cmpd="sng" algn="ctr">
                      <a:solidFill>
                        <a:srgbClr val="204388"/>
                      </a:solidFill>
                      <a:prstDash val="solid"/>
                      <a:round/>
                      <a:headEnd type="none" w="med" len="med"/>
                      <a:tailEnd type="none" w="med" len="med"/>
                    </a:lnT>
                    <a:lnB w="28575" cap="flat" cmpd="sng" algn="ctr">
                      <a:solidFill>
                        <a:srgbClr val="204388"/>
                      </a:solidFill>
                      <a:prstDash val="solid"/>
                      <a:round/>
                      <a:headEnd type="none" w="med" len="med"/>
                      <a:tailEnd type="none" w="med" len="med"/>
                    </a:lnB>
                    <a:lnTlToBr>
                      <a:noFill/>
                    </a:lnTlToBr>
                    <a:lnBlToTr>
                      <a:noFill/>
                    </a:lnBlToTr>
                    <a:noFill/>
                  </a:tcPr>
                </a:tc>
              </a:tr>
            </a:tbl>
          </a:graphicData>
        </a:graphic>
      </p:graphicFrame>
      <p:sp>
        <p:nvSpPr>
          <p:cNvPr id="42009" name="Rectangle 26"/>
          <p:cNvSpPr>
            <a:spLocks noChangeArrowheads="1"/>
          </p:cNvSpPr>
          <p:nvPr/>
        </p:nvSpPr>
        <p:spPr bwMode="auto">
          <a:xfrm>
            <a:off x="611188" y="6092825"/>
            <a:ext cx="7705725" cy="431800"/>
          </a:xfrm>
          <a:prstGeom prst="rect">
            <a:avLst/>
          </a:prstGeom>
          <a:noFill/>
          <a:ln w="9525">
            <a:noFill/>
            <a:miter lim="800000"/>
            <a:headEnd/>
            <a:tailEnd/>
          </a:ln>
        </p:spPr>
        <p:txBody>
          <a:bodyPr/>
          <a:lstStyle/>
          <a:p>
            <a:pPr marL="342900" indent="-342900">
              <a:spcBef>
                <a:spcPct val="20000"/>
              </a:spcBef>
              <a:buClr>
                <a:schemeClr val="bg1"/>
              </a:buClr>
              <a:buFontTx/>
              <a:buChar char="•"/>
            </a:pPr>
            <a:r>
              <a:rPr lang="en-GB" sz="1200" i="1">
                <a:solidFill>
                  <a:srgbClr val="0F5494"/>
                </a:solidFill>
                <a:latin typeface="Tahoma" pitchFamily="34" charset="0"/>
              </a:rPr>
              <a:t>*Additional €1 788m for nuclear safety and security from the Euratom Treaty    </a:t>
            </a:r>
            <a:br>
              <a:rPr lang="en-GB" sz="1200" i="1">
                <a:solidFill>
                  <a:srgbClr val="0F5494"/>
                </a:solidFill>
                <a:latin typeface="Tahoma" pitchFamily="34" charset="0"/>
              </a:rPr>
            </a:br>
            <a:r>
              <a:rPr lang="en-GB" sz="1200" i="1">
                <a:solidFill>
                  <a:srgbClr val="0F5494"/>
                </a:solidFill>
                <a:latin typeface="Tahoma" pitchFamily="34" charset="0"/>
              </a:rPr>
              <a:t>  activities (2014-2018). Does not include ITER.</a:t>
            </a:r>
            <a:endParaRPr lang="en-GB" sz="1400" i="1">
              <a:solidFill>
                <a:srgbClr val="0F5494"/>
              </a:solidFill>
              <a:latin typeface="Tahoma"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3"/>
          <p:cNvSpPr>
            <a:spLocks noGrp="1" noChangeArrowheads="1"/>
          </p:cNvSpPr>
          <p:nvPr>
            <p:ph type="body" sz="half" idx="4294967295"/>
          </p:nvPr>
        </p:nvSpPr>
        <p:spPr>
          <a:xfrm>
            <a:off x="539750" y="1341438"/>
            <a:ext cx="7351713" cy="431800"/>
          </a:xfrm>
        </p:spPr>
        <p:txBody>
          <a:bodyPr/>
          <a:lstStyle/>
          <a:p>
            <a:pPr eaLnBrk="1" hangingPunct="1">
              <a:buFontTx/>
              <a:buNone/>
            </a:pPr>
            <a:r>
              <a:rPr lang="en-GB" sz="3000" i="0" smtClean="0">
                <a:solidFill>
                  <a:srgbClr val="034EA2"/>
                </a:solidFill>
                <a:latin typeface="Arial Black" pitchFamily="34" charset="0"/>
              </a:rPr>
              <a:t>Key challenges proposed funding:</a:t>
            </a:r>
            <a:r>
              <a:rPr lang="en-GB" i="0" smtClean="0">
                <a:solidFill>
                  <a:srgbClr val="034EA2"/>
                </a:solidFill>
                <a:latin typeface="Arial Black" pitchFamily="34" charset="0"/>
              </a:rPr>
              <a:t> </a:t>
            </a:r>
          </a:p>
          <a:p>
            <a:pPr eaLnBrk="1" hangingPunct="1">
              <a:buFontTx/>
              <a:buNone/>
            </a:pPr>
            <a:r>
              <a:rPr lang="en-GB" i="0" smtClean="0">
                <a:latin typeface="Tahoma" pitchFamily="34" charset="0"/>
              </a:rPr>
              <a:t>(million euro, 2014-2020)</a:t>
            </a:r>
            <a:endParaRPr lang="en-GB" b="1" i="0" smtClean="0">
              <a:latin typeface="Tahoma" pitchFamily="34" charset="0"/>
            </a:endParaRPr>
          </a:p>
          <a:p>
            <a:pPr marL="779463" lvl="1" indent="-322263" eaLnBrk="1" hangingPunct="1">
              <a:lnSpc>
                <a:spcPct val="90000"/>
              </a:lnSpc>
              <a:spcBef>
                <a:spcPct val="60000"/>
              </a:spcBef>
              <a:buFontTx/>
              <a:buNone/>
            </a:pPr>
            <a:endParaRPr lang="en-GB" sz="2400" b="0" smtClean="0">
              <a:latin typeface="Tahoma" pitchFamily="34" charset="0"/>
            </a:endParaRPr>
          </a:p>
        </p:txBody>
      </p:sp>
      <p:graphicFrame>
        <p:nvGraphicFramePr>
          <p:cNvPr id="146436" name="Group 4"/>
          <p:cNvGraphicFramePr>
            <a:graphicFrameLocks noGrp="1"/>
          </p:cNvGraphicFramePr>
          <p:nvPr/>
        </p:nvGraphicFramePr>
        <p:xfrm>
          <a:off x="684213" y="2420938"/>
          <a:ext cx="6480175" cy="3308350"/>
        </p:xfrm>
        <a:graphic>
          <a:graphicData uri="http://schemas.openxmlformats.org/drawingml/2006/table">
            <a:tbl>
              <a:tblPr/>
              <a:tblGrid>
                <a:gridCol w="5421312"/>
                <a:gridCol w="1058863"/>
              </a:tblGrid>
              <a:tr h="503238">
                <a:tc>
                  <a:txBody>
                    <a:bodyPr/>
                    <a:lstStyle/>
                    <a:p>
                      <a:pPr marL="0" marR="0" lvl="0" indent="0" algn="l" defTabSz="512763" rtl="0" eaLnBrk="1" fontAlgn="base" latinLnBrk="0" hangingPunct="1">
                        <a:lnSpc>
                          <a:spcPct val="100000"/>
                        </a:lnSpc>
                        <a:spcBef>
                          <a:spcPct val="20000"/>
                        </a:spcBef>
                        <a:spcAft>
                          <a:spcPct val="0"/>
                        </a:spcAft>
                        <a:buClr>
                          <a:schemeClr val="bg1"/>
                        </a:buClr>
                        <a:buSzTx/>
                        <a:buFontTx/>
                        <a:buNone/>
                        <a:tabLst/>
                      </a:pPr>
                      <a:r>
                        <a:rPr kumimoji="0" lang="en-GB" sz="1800" b="0" i="1" u="none" strike="noStrike" cap="none" normalizeH="0" baseline="0" smtClean="0">
                          <a:ln>
                            <a:noFill/>
                          </a:ln>
                          <a:solidFill>
                            <a:srgbClr val="0F5494"/>
                          </a:solidFill>
                          <a:effectLst/>
                          <a:latin typeface="Tahoma" pitchFamily="34" charset="0"/>
                        </a:rPr>
                        <a:t>Health, demographic change and wellbeing</a:t>
                      </a:r>
                      <a:endParaRPr kumimoji="0" lang="en-GB" sz="1800" b="0" i="0" u="none" strike="noStrike" cap="none" normalizeH="0" baseline="0" smtClean="0">
                        <a:ln>
                          <a:noFill/>
                        </a:ln>
                        <a:solidFill>
                          <a:srgbClr val="0F5494"/>
                        </a:solidFill>
                        <a:effectLst/>
                        <a:latin typeface="Tahoma" pitchFamily="34" charset="0"/>
                      </a:endParaRPr>
                    </a:p>
                  </a:txBody>
                  <a:tcPr marL="90000" marR="90000" marT="46800" marB="46800" horzOverflow="overflow">
                    <a:lnL w="28575" cap="flat" cmpd="sng" algn="ctr">
                      <a:solidFill>
                        <a:srgbClr val="204388"/>
                      </a:solidFill>
                      <a:prstDash val="solid"/>
                      <a:round/>
                      <a:headEnd type="none" w="med" len="med"/>
                      <a:tailEnd type="none" w="med" len="med"/>
                    </a:lnL>
                    <a:lnR w="12700" cap="flat" cmpd="sng" algn="ctr">
                      <a:solidFill>
                        <a:srgbClr val="204388"/>
                      </a:solidFill>
                      <a:prstDash val="solid"/>
                      <a:round/>
                      <a:headEnd type="none" w="med" len="med"/>
                      <a:tailEnd type="none" w="med" len="med"/>
                    </a:lnR>
                    <a:lnT w="28575" cap="flat" cmpd="sng" algn="ctr">
                      <a:solidFill>
                        <a:srgbClr val="204388"/>
                      </a:solidFill>
                      <a:prstDash val="solid"/>
                      <a:round/>
                      <a:headEnd type="none" w="med" len="med"/>
                      <a:tailEnd type="none" w="med" len="med"/>
                    </a:lnT>
                    <a:lnB w="12700" cap="flat" cmpd="sng" algn="ctr">
                      <a:solidFill>
                        <a:srgbClr val="204388"/>
                      </a:solidFill>
                      <a:prstDash val="solid"/>
                      <a:round/>
                      <a:headEnd type="none" w="med" len="med"/>
                      <a:tailEnd type="none" w="med" len="med"/>
                    </a:lnB>
                    <a:lnTlToBr>
                      <a:noFill/>
                    </a:lnTlToBr>
                    <a:lnBlToTr>
                      <a:noFill/>
                    </a:lnBlToTr>
                    <a:noFill/>
                  </a:tcPr>
                </a:tc>
                <a:tc>
                  <a:txBody>
                    <a:bodyPr/>
                    <a:lstStyle/>
                    <a:p>
                      <a:pPr marL="0" marR="0" lvl="0" indent="0" algn="l" defTabSz="512763" rtl="0" eaLnBrk="1" fontAlgn="base" latinLnBrk="0" hangingPunct="1">
                        <a:lnSpc>
                          <a:spcPct val="100000"/>
                        </a:lnSpc>
                        <a:spcBef>
                          <a:spcPct val="20000"/>
                        </a:spcBef>
                        <a:spcAft>
                          <a:spcPct val="0"/>
                        </a:spcAft>
                        <a:buClr>
                          <a:schemeClr val="bg1"/>
                        </a:buClr>
                        <a:buSzTx/>
                        <a:buFontTx/>
                        <a:buNone/>
                        <a:tabLst/>
                      </a:pPr>
                      <a:r>
                        <a:rPr kumimoji="0" lang="en-GB" sz="1800" b="0" i="1" u="none" strike="noStrike" cap="none" normalizeH="0" baseline="0" smtClean="0">
                          <a:ln>
                            <a:noFill/>
                          </a:ln>
                          <a:solidFill>
                            <a:srgbClr val="0F5494"/>
                          </a:solidFill>
                          <a:effectLst/>
                          <a:latin typeface="Tahoma" pitchFamily="34" charset="0"/>
                        </a:rPr>
                        <a:t>8 033</a:t>
                      </a:r>
                    </a:p>
                  </a:txBody>
                  <a:tcPr marL="90000" marR="90000" marT="46800" marB="46800" horzOverflow="overflow">
                    <a:lnL w="12700" cap="flat" cmpd="sng" algn="ctr">
                      <a:solidFill>
                        <a:srgbClr val="204388"/>
                      </a:solidFill>
                      <a:prstDash val="solid"/>
                      <a:round/>
                      <a:headEnd type="none" w="med" len="med"/>
                      <a:tailEnd type="none" w="med" len="med"/>
                    </a:lnL>
                    <a:lnR w="28575" cap="flat" cmpd="sng" algn="ctr">
                      <a:solidFill>
                        <a:srgbClr val="204388"/>
                      </a:solidFill>
                      <a:prstDash val="solid"/>
                      <a:round/>
                      <a:headEnd type="none" w="med" len="med"/>
                      <a:tailEnd type="none" w="med" len="med"/>
                    </a:lnR>
                    <a:lnT w="28575" cap="flat" cmpd="sng" algn="ctr">
                      <a:solidFill>
                        <a:srgbClr val="204388"/>
                      </a:solidFill>
                      <a:prstDash val="solid"/>
                      <a:round/>
                      <a:headEnd type="none" w="med" len="med"/>
                      <a:tailEnd type="none" w="med" len="med"/>
                    </a:lnT>
                    <a:lnB w="12700" cap="flat" cmpd="sng" algn="ctr">
                      <a:solidFill>
                        <a:srgbClr val="204388"/>
                      </a:solidFill>
                      <a:prstDash val="solid"/>
                      <a:round/>
                      <a:headEnd type="none" w="med" len="med"/>
                      <a:tailEnd type="none" w="med" len="med"/>
                    </a:lnB>
                    <a:lnTlToBr>
                      <a:noFill/>
                    </a:lnTlToBr>
                    <a:lnBlToTr>
                      <a:noFill/>
                    </a:lnBlToTr>
                    <a:noFill/>
                  </a:tcPr>
                </a:tc>
              </a:tr>
              <a:tr h="646113">
                <a:tc>
                  <a:txBody>
                    <a:bodyPr/>
                    <a:lstStyle/>
                    <a:p>
                      <a:pPr marL="0" marR="0" lvl="0" indent="0" algn="l" defTabSz="512763" rtl="0" eaLnBrk="1" fontAlgn="base" latinLnBrk="0" hangingPunct="1">
                        <a:lnSpc>
                          <a:spcPct val="100000"/>
                        </a:lnSpc>
                        <a:spcBef>
                          <a:spcPct val="20000"/>
                        </a:spcBef>
                        <a:spcAft>
                          <a:spcPct val="0"/>
                        </a:spcAft>
                        <a:buClr>
                          <a:schemeClr val="bg1"/>
                        </a:buClr>
                        <a:buSzTx/>
                        <a:buFontTx/>
                        <a:buNone/>
                        <a:tabLst/>
                      </a:pPr>
                      <a:r>
                        <a:rPr kumimoji="0" lang="en-GB" sz="1800" b="0" i="1" u="none" strike="noStrike" cap="none" normalizeH="0" baseline="0" smtClean="0">
                          <a:ln>
                            <a:noFill/>
                          </a:ln>
                          <a:solidFill>
                            <a:srgbClr val="0F5494"/>
                          </a:solidFill>
                          <a:effectLst/>
                          <a:latin typeface="Tahoma" pitchFamily="34" charset="0"/>
                        </a:rPr>
                        <a:t>Food security, sustainable agriculture, marine and maritime research &amp; the bioeconomy</a:t>
                      </a:r>
                    </a:p>
                  </a:txBody>
                  <a:tcPr marL="90000" marR="90000" marT="46800" marB="46800" horzOverflow="overflow">
                    <a:lnL w="28575" cap="flat" cmpd="sng" algn="ctr">
                      <a:solidFill>
                        <a:srgbClr val="204388"/>
                      </a:solidFill>
                      <a:prstDash val="solid"/>
                      <a:round/>
                      <a:headEnd type="none" w="med" len="med"/>
                      <a:tailEnd type="none" w="med" len="med"/>
                    </a:lnL>
                    <a:lnR w="12700" cap="flat" cmpd="sng" algn="ctr">
                      <a:solidFill>
                        <a:srgbClr val="204388"/>
                      </a:solidFill>
                      <a:prstDash val="solid"/>
                      <a:round/>
                      <a:headEnd type="none" w="med" len="med"/>
                      <a:tailEnd type="none" w="med" len="med"/>
                    </a:lnR>
                    <a:lnT w="12700" cap="flat" cmpd="sng" algn="ctr">
                      <a:solidFill>
                        <a:srgbClr val="204388"/>
                      </a:solidFill>
                      <a:prstDash val="solid"/>
                      <a:round/>
                      <a:headEnd type="none" w="med" len="med"/>
                      <a:tailEnd type="none" w="med" len="med"/>
                    </a:lnT>
                    <a:lnB w="12700" cap="flat" cmpd="sng" algn="ctr">
                      <a:solidFill>
                        <a:srgbClr val="204388"/>
                      </a:solidFill>
                      <a:prstDash val="solid"/>
                      <a:round/>
                      <a:headEnd type="none" w="med" len="med"/>
                      <a:tailEnd type="none" w="med" len="med"/>
                    </a:lnB>
                    <a:lnTlToBr>
                      <a:noFill/>
                    </a:lnTlToBr>
                    <a:lnBlToTr>
                      <a:noFill/>
                    </a:lnBlToTr>
                    <a:noFill/>
                  </a:tcPr>
                </a:tc>
                <a:tc>
                  <a:txBody>
                    <a:bodyPr/>
                    <a:lstStyle/>
                    <a:p>
                      <a:pPr marL="0" marR="0" lvl="0" indent="0" algn="l" defTabSz="512763" rtl="0" eaLnBrk="1" fontAlgn="base" latinLnBrk="0" hangingPunct="1">
                        <a:lnSpc>
                          <a:spcPct val="100000"/>
                        </a:lnSpc>
                        <a:spcBef>
                          <a:spcPct val="20000"/>
                        </a:spcBef>
                        <a:spcAft>
                          <a:spcPct val="0"/>
                        </a:spcAft>
                        <a:buClr>
                          <a:schemeClr val="bg1"/>
                        </a:buClr>
                        <a:buSzTx/>
                        <a:buFontTx/>
                        <a:buNone/>
                        <a:tabLst/>
                      </a:pPr>
                      <a:r>
                        <a:rPr kumimoji="0" lang="en-GB" sz="1800" b="0" i="1" u="none" strike="noStrike" cap="none" normalizeH="0" baseline="0" smtClean="0">
                          <a:ln>
                            <a:noFill/>
                          </a:ln>
                          <a:solidFill>
                            <a:srgbClr val="0F5494"/>
                          </a:solidFill>
                          <a:effectLst/>
                          <a:latin typeface="Tahoma" pitchFamily="34" charset="0"/>
                        </a:rPr>
                        <a:t>4 152</a:t>
                      </a:r>
                    </a:p>
                  </a:txBody>
                  <a:tcPr marL="90000" marR="90000" marT="46800" marB="46800" horzOverflow="overflow">
                    <a:lnL w="12700" cap="flat" cmpd="sng" algn="ctr">
                      <a:solidFill>
                        <a:srgbClr val="204388"/>
                      </a:solidFill>
                      <a:prstDash val="solid"/>
                      <a:round/>
                      <a:headEnd type="none" w="med" len="med"/>
                      <a:tailEnd type="none" w="med" len="med"/>
                    </a:lnL>
                    <a:lnR w="28575" cap="flat" cmpd="sng" algn="ctr">
                      <a:solidFill>
                        <a:srgbClr val="204388"/>
                      </a:solidFill>
                      <a:prstDash val="solid"/>
                      <a:round/>
                      <a:headEnd type="none" w="med" len="med"/>
                      <a:tailEnd type="none" w="med" len="med"/>
                    </a:lnR>
                    <a:lnT w="12700" cap="flat" cmpd="sng" algn="ctr">
                      <a:solidFill>
                        <a:srgbClr val="204388"/>
                      </a:solidFill>
                      <a:prstDash val="solid"/>
                      <a:round/>
                      <a:headEnd type="none" w="med" len="med"/>
                      <a:tailEnd type="none" w="med" len="med"/>
                    </a:lnT>
                    <a:lnB w="12700" cap="flat" cmpd="sng" algn="ctr">
                      <a:solidFill>
                        <a:srgbClr val="204388"/>
                      </a:solidFill>
                      <a:prstDash val="solid"/>
                      <a:round/>
                      <a:headEnd type="none" w="med" len="med"/>
                      <a:tailEnd type="none" w="med" len="med"/>
                    </a:lnB>
                    <a:lnTlToBr>
                      <a:noFill/>
                    </a:lnTlToBr>
                    <a:lnBlToTr>
                      <a:noFill/>
                    </a:lnBlToTr>
                    <a:noFill/>
                  </a:tcPr>
                </a:tc>
              </a:tr>
              <a:tr h="500063">
                <a:tc>
                  <a:txBody>
                    <a:bodyPr/>
                    <a:lstStyle/>
                    <a:p>
                      <a:pPr marL="0" marR="0" lvl="0" indent="0" algn="l" defTabSz="512763" rtl="0" eaLnBrk="1" fontAlgn="base" latinLnBrk="0" hangingPunct="1">
                        <a:lnSpc>
                          <a:spcPct val="100000"/>
                        </a:lnSpc>
                        <a:spcBef>
                          <a:spcPct val="20000"/>
                        </a:spcBef>
                        <a:spcAft>
                          <a:spcPct val="0"/>
                        </a:spcAft>
                        <a:buClr>
                          <a:schemeClr val="bg1"/>
                        </a:buClr>
                        <a:buSzTx/>
                        <a:buFontTx/>
                        <a:buNone/>
                        <a:tabLst/>
                      </a:pPr>
                      <a:r>
                        <a:rPr kumimoji="0" lang="en-GB" sz="1800" b="0" i="1" u="none" strike="noStrike" cap="none" normalizeH="0" baseline="0" smtClean="0">
                          <a:ln>
                            <a:noFill/>
                          </a:ln>
                          <a:solidFill>
                            <a:srgbClr val="0F5494"/>
                          </a:solidFill>
                          <a:effectLst/>
                          <a:latin typeface="Tahoma" pitchFamily="34" charset="0"/>
                        </a:rPr>
                        <a:t>Secure, clean and efficient energy*</a:t>
                      </a:r>
                      <a:endParaRPr kumimoji="0" lang="en-GB" sz="1800" b="0" i="0" u="none" strike="noStrike" cap="none" normalizeH="0" baseline="0" smtClean="0">
                        <a:ln>
                          <a:noFill/>
                        </a:ln>
                        <a:solidFill>
                          <a:srgbClr val="0F5494"/>
                        </a:solidFill>
                        <a:effectLst/>
                        <a:latin typeface="Tahoma" pitchFamily="34" charset="0"/>
                      </a:endParaRPr>
                    </a:p>
                  </a:txBody>
                  <a:tcPr marL="90000" marR="90000" marT="46800" marB="46800" horzOverflow="overflow">
                    <a:lnL w="28575" cap="flat" cmpd="sng" algn="ctr">
                      <a:solidFill>
                        <a:srgbClr val="204388"/>
                      </a:solidFill>
                      <a:prstDash val="solid"/>
                      <a:round/>
                      <a:headEnd type="none" w="med" len="med"/>
                      <a:tailEnd type="none" w="med" len="med"/>
                    </a:lnL>
                    <a:lnR w="12700" cap="flat" cmpd="sng" algn="ctr">
                      <a:solidFill>
                        <a:srgbClr val="204388"/>
                      </a:solidFill>
                      <a:prstDash val="solid"/>
                      <a:round/>
                      <a:headEnd type="none" w="med" len="med"/>
                      <a:tailEnd type="none" w="med" len="med"/>
                    </a:lnR>
                    <a:lnT w="12700" cap="flat" cmpd="sng" algn="ctr">
                      <a:solidFill>
                        <a:srgbClr val="204388"/>
                      </a:solidFill>
                      <a:prstDash val="solid"/>
                      <a:round/>
                      <a:headEnd type="none" w="med" len="med"/>
                      <a:tailEnd type="none" w="med" len="med"/>
                    </a:lnT>
                    <a:lnB w="12700" cap="flat" cmpd="sng" algn="ctr">
                      <a:solidFill>
                        <a:srgbClr val="204388"/>
                      </a:solidFill>
                      <a:prstDash val="solid"/>
                      <a:round/>
                      <a:headEnd type="none" w="med" len="med"/>
                      <a:tailEnd type="none" w="med" len="med"/>
                    </a:lnB>
                    <a:lnTlToBr>
                      <a:noFill/>
                    </a:lnTlToBr>
                    <a:lnBlToTr>
                      <a:noFill/>
                    </a:lnBlToTr>
                    <a:noFill/>
                  </a:tcPr>
                </a:tc>
                <a:tc>
                  <a:txBody>
                    <a:bodyPr/>
                    <a:lstStyle/>
                    <a:p>
                      <a:pPr marL="0" marR="0" lvl="0" indent="0" algn="l" defTabSz="512763" rtl="0" eaLnBrk="1" fontAlgn="base" latinLnBrk="0" hangingPunct="1">
                        <a:lnSpc>
                          <a:spcPct val="100000"/>
                        </a:lnSpc>
                        <a:spcBef>
                          <a:spcPct val="20000"/>
                        </a:spcBef>
                        <a:spcAft>
                          <a:spcPct val="0"/>
                        </a:spcAft>
                        <a:buClr>
                          <a:schemeClr val="bg1"/>
                        </a:buClr>
                        <a:buSzTx/>
                        <a:buFontTx/>
                        <a:buNone/>
                        <a:tabLst/>
                      </a:pPr>
                      <a:r>
                        <a:rPr kumimoji="0" lang="en-GB" sz="1800" b="0" i="1" u="none" strike="noStrike" cap="none" normalizeH="0" baseline="0" smtClean="0">
                          <a:ln>
                            <a:noFill/>
                          </a:ln>
                          <a:solidFill>
                            <a:srgbClr val="0F5494"/>
                          </a:solidFill>
                          <a:effectLst/>
                          <a:latin typeface="Tahoma" pitchFamily="34" charset="0"/>
                        </a:rPr>
                        <a:t>5 782</a:t>
                      </a:r>
                    </a:p>
                  </a:txBody>
                  <a:tcPr marL="90000" marR="90000" marT="46800" marB="46800" horzOverflow="overflow">
                    <a:lnL w="12700" cap="flat" cmpd="sng" algn="ctr">
                      <a:solidFill>
                        <a:srgbClr val="204388"/>
                      </a:solidFill>
                      <a:prstDash val="solid"/>
                      <a:round/>
                      <a:headEnd type="none" w="med" len="med"/>
                      <a:tailEnd type="none" w="med" len="med"/>
                    </a:lnL>
                    <a:lnR w="28575" cap="flat" cmpd="sng" algn="ctr">
                      <a:solidFill>
                        <a:srgbClr val="204388"/>
                      </a:solidFill>
                      <a:prstDash val="solid"/>
                      <a:round/>
                      <a:headEnd type="none" w="med" len="med"/>
                      <a:tailEnd type="none" w="med" len="med"/>
                    </a:lnR>
                    <a:lnT w="12700" cap="flat" cmpd="sng" algn="ctr">
                      <a:solidFill>
                        <a:srgbClr val="204388"/>
                      </a:solidFill>
                      <a:prstDash val="solid"/>
                      <a:round/>
                      <a:headEnd type="none" w="med" len="med"/>
                      <a:tailEnd type="none" w="med" len="med"/>
                    </a:lnT>
                    <a:lnB w="12700" cap="flat" cmpd="sng" algn="ctr">
                      <a:solidFill>
                        <a:srgbClr val="204388"/>
                      </a:solidFill>
                      <a:prstDash val="solid"/>
                      <a:round/>
                      <a:headEnd type="none" w="med" len="med"/>
                      <a:tailEnd type="none" w="med" len="med"/>
                    </a:lnB>
                    <a:lnTlToBr>
                      <a:noFill/>
                    </a:lnTlToBr>
                    <a:lnBlToTr>
                      <a:noFill/>
                    </a:lnBlToTr>
                    <a:noFill/>
                  </a:tcPr>
                </a:tc>
              </a:tr>
              <a:tr h="514350">
                <a:tc>
                  <a:txBody>
                    <a:bodyPr/>
                    <a:lstStyle/>
                    <a:p>
                      <a:pPr marL="0" marR="0" lvl="0" indent="0" algn="l" defTabSz="512763" rtl="0" eaLnBrk="1" fontAlgn="base" latinLnBrk="0" hangingPunct="1">
                        <a:lnSpc>
                          <a:spcPct val="100000"/>
                        </a:lnSpc>
                        <a:spcBef>
                          <a:spcPct val="20000"/>
                        </a:spcBef>
                        <a:spcAft>
                          <a:spcPct val="0"/>
                        </a:spcAft>
                        <a:buClr>
                          <a:schemeClr val="bg1"/>
                        </a:buClr>
                        <a:buSzTx/>
                        <a:buFontTx/>
                        <a:buNone/>
                        <a:tabLst/>
                      </a:pPr>
                      <a:r>
                        <a:rPr kumimoji="0" lang="en-GB" sz="1800" b="0" i="1" u="none" strike="noStrike" cap="none" normalizeH="0" baseline="0" smtClean="0">
                          <a:ln>
                            <a:noFill/>
                          </a:ln>
                          <a:solidFill>
                            <a:srgbClr val="0F5494"/>
                          </a:solidFill>
                          <a:effectLst/>
                          <a:latin typeface="Tahoma" pitchFamily="34" charset="0"/>
                        </a:rPr>
                        <a:t>Smart, green and integrated transport</a:t>
                      </a:r>
                    </a:p>
                  </a:txBody>
                  <a:tcPr marL="90000" marR="90000" marT="46800" marB="46800" horzOverflow="overflow">
                    <a:lnL w="28575" cap="flat" cmpd="sng" algn="ctr">
                      <a:solidFill>
                        <a:srgbClr val="204388"/>
                      </a:solidFill>
                      <a:prstDash val="solid"/>
                      <a:round/>
                      <a:headEnd type="none" w="med" len="med"/>
                      <a:tailEnd type="none" w="med" len="med"/>
                    </a:lnL>
                    <a:lnR w="12700" cap="flat" cmpd="sng" algn="ctr">
                      <a:solidFill>
                        <a:srgbClr val="204388"/>
                      </a:solidFill>
                      <a:prstDash val="solid"/>
                      <a:round/>
                      <a:headEnd type="none" w="med" len="med"/>
                      <a:tailEnd type="none" w="med" len="med"/>
                    </a:lnR>
                    <a:lnT w="12700" cap="flat" cmpd="sng" algn="ctr">
                      <a:solidFill>
                        <a:srgbClr val="204388"/>
                      </a:solidFill>
                      <a:prstDash val="solid"/>
                      <a:round/>
                      <a:headEnd type="none" w="med" len="med"/>
                      <a:tailEnd type="none" w="med" len="med"/>
                    </a:lnT>
                    <a:lnB w="12700" cap="flat" cmpd="sng" algn="ctr">
                      <a:solidFill>
                        <a:srgbClr val="204388"/>
                      </a:solidFill>
                      <a:prstDash val="solid"/>
                      <a:round/>
                      <a:headEnd type="none" w="med" len="med"/>
                      <a:tailEnd type="none" w="med" len="med"/>
                    </a:lnB>
                    <a:lnTlToBr>
                      <a:noFill/>
                    </a:lnTlToBr>
                    <a:lnBlToTr>
                      <a:noFill/>
                    </a:lnBlToTr>
                    <a:noFill/>
                  </a:tcPr>
                </a:tc>
                <a:tc>
                  <a:txBody>
                    <a:bodyPr/>
                    <a:lstStyle/>
                    <a:p>
                      <a:pPr marL="0" marR="0" lvl="0" indent="0" algn="l" defTabSz="512763" rtl="0" eaLnBrk="1" fontAlgn="base" latinLnBrk="0" hangingPunct="1">
                        <a:lnSpc>
                          <a:spcPct val="100000"/>
                        </a:lnSpc>
                        <a:spcBef>
                          <a:spcPct val="20000"/>
                        </a:spcBef>
                        <a:spcAft>
                          <a:spcPct val="0"/>
                        </a:spcAft>
                        <a:buClr>
                          <a:schemeClr val="bg1"/>
                        </a:buClr>
                        <a:buSzTx/>
                        <a:buFontTx/>
                        <a:buNone/>
                        <a:tabLst/>
                      </a:pPr>
                      <a:r>
                        <a:rPr kumimoji="0" lang="en-GB" sz="1800" b="0" i="1" u="none" strike="noStrike" cap="none" normalizeH="0" baseline="0" smtClean="0">
                          <a:ln>
                            <a:noFill/>
                          </a:ln>
                          <a:solidFill>
                            <a:srgbClr val="0F5494"/>
                          </a:solidFill>
                          <a:effectLst/>
                          <a:latin typeface="Tahoma" pitchFamily="34" charset="0"/>
                        </a:rPr>
                        <a:t>6 802</a:t>
                      </a:r>
                    </a:p>
                  </a:txBody>
                  <a:tcPr marL="90000" marR="90000" marT="46800" marB="46800" horzOverflow="overflow">
                    <a:lnL w="12700" cap="flat" cmpd="sng" algn="ctr">
                      <a:solidFill>
                        <a:srgbClr val="204388"/>
                      </a:solidFill>
                      <a:prstDash val="solid"/>
                      <a:round/>
                      <a:headEnd type="none" w="med" len="med"/>
                      <a:tailEnd type="none" w="med" len="med"/>
                    </a:lnL>
                    <a:lnR w="28575" cap="flat" cmpd="sng" algn="ctr">
                      <a:solidFill>
                        <a:srgbClr val="204388"/>
                      </a:solidFill>
                      <a:prstDash val="solid"/>
                      <a:round/>
                      <a:headEnd type="none" w="med" len="med"/>
                      <a:tailEnd type="none" w="med" len="med"/>
                    </a:lnR>
                    <a:lnT w="12700" cap="flat" cmpd="sng" algn="ctr">
                      <a:solidFill>
                        <a:srgbClr val="204388"/>
                      </a:solidFill>
                      <a:prstDash val="solid"/>
                      <a:round/>
                      <a:headEnd type="none" w="med" len="med"/>
                      <a:tailEnd type="none" w="med" len="med"/>
                    </a:lnT>
                    <a:lnB w="12700" cap="flat" cmpd="sng" algn="ctr">
                      <a:solidFill>
                        <a:srgbClr val="204388"/>
                      </a:solidFill>
                      <a:prstDash val="solid"/>
                      <a:round/>
                      <a:headEnd type="none" w="med" len="med"/>
                      <a:tailEnd type="none" w="med" len="med"/>
                    </a:lnB>
                    <a:lnTlToBr>
                      <a:noFill/>
                    </a:lnTlToBr>
                    <a:lnBlToTr>
                      <a:noFill/>
                    </a:lnBlToTr>
                    <a:noFill/>
                  </a:tcPr>
                </a:tc>
              </a:tr>
              <a:tr h="496888">
                <a:tc>
                  <a:txBody>
                    <a:bodyPr/>
                    <a:lstStyle/>
                    <a:p>
                      <a:pPr marL="0" marR="0" lvl="0" indent="0" algn="l" defTabSz="512763" rtl="0" eaLnBrk="1" fontAlgn="base" latinLnBrk="0" hangingPunct="1">
                        <a:lnSpc>
                          <a:spcPct val="100000"/>
                        </a:lnSpc>
                        <a:spcBef>
                          <a:spcPct val="20000"/>
                        </a:spcBef>
                        <a:spcAft>
                          <a:spcPct val="0"/>
                        </a:spcAft>
                        <a:buClr>
                          <a:schemeClr val="bg1"/>
                        </a:buClr>
                        <a:buSzTx/>
                        <a:buFontTx/>
                        <a:buNone/>
                        <a:tabLst/>
                      </a:pPr>
                      <a:r>
                        <a:rPr kumimoji="0" lang="en-GB" sz="1800" b="0" i="1" u="none" strike="noStrike" cap="none" normalizeH="0" baseline="0" smtClean="0">
                          <a:ln>
                            <a:noFill/>
                          </a:ln>
                          <a:solidFill>
                            <a:srgbClr val="0F5494"/>
                          </a:solidFill>
                          <a:effectLst/>
                          <a:latin typeface="Tahoma" pitchFamily="34" charset="0"/>
                        </a:rPr>
                        <a:t>Climate action, resource efficiency and raw materials</a:t>
                      </a:r>
                      <a:endParaRPr kumimoji="0" lang="en-GB" sz="1800" b="0" i="0" u="none" strike="noStrike" cap="none" normalizeH="0" baseline="0" smtClean="0">
                        <a:ln>
                          <a:noFill/>
                        </a:ln>
                        <a:solidFill>
                          <a:srgbClr val="0F5494"/>
                        </a:solidFill>
                        <a:effectLst/>
                        <a:latin typeface="Tahoma" pitchFamily="34" charset="0"/>
                      </a:endParaRPr>
                    </a:p>
                  </a:txBody>
                  <a:tcPr marL="90000" marR="90000" marT="46800" marB="46800" horzOverflow="overflow">
                    <a:lnL w="28575" cap="flat" cmpd="sng" algn="ctr">
                      <a:solidFill>
                        <a:srgbClr val="204388"/>
                      </a:solidFill>
                      <a:prstDash val="solid"/>
                      <a:round/>
                      <a:headEnd type="none" w="med" len="med"/>
                      <a:tailEnd type="none" w="med" len="med"/>
                    </a:lnL>
                    <a:lnR w="12700" cap="flat" cmpd="sng" algn="ctr">
                      <a:solidFill>
                        <a:srgbClr val="204388"/>
                      </a:solidFill>
                      <a:prstDash val="solid"/>
                      <a:round/>
                      <a:headEnd type="none" w="med" len="med"/>
                      <a:tailEnd type="none" w="med" len="med"/>
                    </a:lnR>
                    <a:lnT w="12700" cap="flat" cmpd="sng" algn="ctr">
                      <a:solidFill>
                        <a:srgbClr val="204388"/>
                      </a:solidFill>
                      <a:prstDash val="solid"/>
                      <a:round/>
                      <a:headEnd type="none" w="med" len="med"/>
                      <a:tailEnd type="none" w="med" len="med"/>
                    </a:lnT>
                    <a:lnB w="12700" cap="flat" cmpd="sng" algn="ctr">
                      <a:solidFill>
                        <a:srgbClr val="204388"/>
                      </a:solidFill>
                      <a:prstDash val="solid"/>
                      <a:round/>
                      <a:headEnd type="none" w="med" len="med"/>
                      <a:tailEnd type="none" w="med" len="med"/>
                    </a:lnB>
                    <a:lnTlToBr>
                      <a:noFill/>
                    </a:lnTlToBr>
                    <a:lnBlToTr>
                      <a:noFill/>
                    </a:lnBlToTr>
                    <a:noFill/>
                  </a:tcPr>
                </a:tc>
                <a:tc>
                  <a:txBody>
                    <a:bodyPr/>
                    <a:lstStyle/>
                    <a:p>
                      <a:pPr marL="0" marR="0" lvl="0" indent="0" algn="l" defTabSz="512763" rtl="0" eaLnBrk="1" fontAlgn="base" latinLnBrk="0" hangingPunct="1">
                        <a:lnSpc>
                          <a:spcPct val="100000"/>
                        </a:lnSpc>
                        <a:spcBef>
                          <a:spcPct val="20000"/>
                        </a:spcBef>
                        <a:spcAft>
                          <a:spcPct val="0"/>
                        </a:spcAft>
                        <a:buClr>
                          <a:schemeClr val="bg1"/>
                        </a:buClr>
                        <a:buSzTx/>
                        <a:buFontTx/>
                        <a:buNone/>
                        <a:tabLst/>
                      </a:pPr>
                      <a:r>
                        <a:rPr kumimoji="0" lang="en-GB" sz="1800" b="0" i="1" u="none" strike="noStrike" cap="none" normalizeH="0" baseline="0" smtClean="0">
                          <a:ln>
                            <a:noFill/>
                          </a:ln>
                          <a:solidFill>
                            <a:srgbClr val="0F5494"/>
                          </a:solidFill>
                          <a:effectLst/>
                          <a:latin typeface="Tahoma" pitchFamily="34" charset="0"/>
                        </a:rPr>
                        <a:t>3 160</a:t>
                      </a:r>
                    </a:p>
                  </a:txBody>
                  <a:tcPr marL="90000" marR="90000" marT="46800" marB="46800" horzOverflow="overflow">
                    <a:lnL w="12700" cap="flat" cmpd="sng" algn="ctr">
                      <a:solidFill>
                        <a:srgbClr val="204388"/>
                      </a:solidFill>
                      <a:prstDash val="solid"/>
                      <a:round/>
                      <a:headEnd type="none" w="med" len="med"/>
                      <a:tailEnd type="none" w="med" len="med"/>
                    </a:lnL>
                    <a:lnR w="28575" cap="flat" cmpd="sng" algn="ctr">
                      <a:solidFill>
                        <a:srgbClr val="204388"/>
                      </a:solidFill>
                      <a:prstDash val="solid"/>
                      <a:round/>
                      <a:headEnd type="none" w="med" len="med"/>
                      <a:tailEnd type="none" w="med" len="med"/>
                    </a:lnR>
                    <a:lnT w="12700" cap="flat" cmpd="sng" algn="ctr">
                      <a:solidFill>
                        <a:srgbClr val="204388"/>
                      </a:solidFill>
                      <a:prstDash val="solid"/>
                      <a:round/>
                      <a:headEnd type="none" w="med" len="med"/>
                      <a:tailEnd type="none" w="med" len="med"/>
                    </a:lnT>
                    <a:lnB w="12700" cap="flat" cmpd="sng" algn="ctr">
                      <a:solidFill>
                        <a:srgbClr val="204388"/>
                      </a:solidFill>
                      <a:prstDash val="solid"/>
                      <a:round/>
                      <a:headEnd type="none" w="med" len="med"/>
                      <a:tailEnd type="none" w="med" len="med"/>
                    </a:lnB>
                    <a:lnTlToBr>
                      <a:noFill/>
                    </a:lnTlToBr>
                    <a:lnBlToTr>
                      <a:noFill/>
                    </a:lnBlToTr>
                    <a:noFill/>
                  </a:tcPr>
                </a:tc>
              </a:tr>
              <a:tr h="501650">
                <a:tc>
                  <a:txBody>
                    <a:bodyPr/>
                    <a:lstStyle/>
                    <a:p>
                      <a:pPr marL="0" marR="0" lvl="0" indent="0" algn="l" defTabSz="512763" rtl="0" eaLnBrk="1" fontAlgn="base" latinLnBrk="0" hangingPunct="1">
                        <a:lnSpc>
                          <a:spcPct val="100000"/>
                        </a:lnSpc>
                        <a:spcBef>
                          <a:spcPct val="20000"/>
                        </a:spcBef>
                        <a:spcAft>
                          <a:spcPct val="0"/>
                        </a:spcAft>
                        <a:buClr>
                          <a:schemeClr val="bg1"/>
                        </a:buClr>
                        <a:buSzTx/>
                        <a:buFontTx/>
                        <a:buNone/>
                        <a:tabLst/>
                      </a:pPr>
                      <a:r>
                        <a:rPr kumimoji="0" lang="en-GB" sz="1800" b="0" i="1" u="none" strike="noStrike" cap="none" normalizeH="0" baseline="0" smtClean="0">
                          <a:ln>
                            <a:noFill/>
                          </a:ln>
                          <a:solidFill>
                            <a:srgbClr val="0F5494"/>
                          </a:solidFill>
                          <a:effectLst/>
                          <a:latin typeface="Tahoma" pitchFamily="34" charset="0"/>
                        </a:rPr>
                        <a:t>Inclusive, innovative and secure societies</a:t>
                      </a:r>
                    </a:p>
                  </a:txBody>
                  <a:tcPr marL="90000" marR="90000" marT="46800" marB="46800" horzOverflow="overflow">
                    <a:lnL w="28575" cap="flat" cmpd="sng" algn="ctr">
                      <a:solidFill>
                        <a:srgbClr val="204388"/>
                      </a:solidFill>
                      <a:prstDash val="solid"/>
                      <a:round/>
                      <a:headEnd type="none" w="med" len="med"/>
                      <a:tailEnd type="none" w="med" len="med"/>
                    </a:lnL>
                    <a:lnR w="12700" cap="flat" cmpd="sng" algn="ctr">
                      <a:solidFill>
                        <a:srgbClr val="204388"/>
                      </a:solidFill>
                      <a:prstDash val="solid"/>
                      <a:round/>
                      <a:headEnd type="none" w="med" len="med"/>
                      <a:tailEnd type="none" w="med" len="med"/>
                    </a:lnR>
                    <a:lnT w="12700" cap="flat" cmpd="sng" algn="ctr">
                      <a:solidFill>
                        <a:srgbClr val="204388"/>
                      </a:solidFill>
                      <a:prstDash val="solid"/>
                      <a:round/>
                      <a:headEnd type="none" w="med" len="med"/>
                      <a:tailEnd type="none" w="med" len="med"/>
                    </a:lnT>
                    <a:lnB w="28575" cap="flat" cmpd="sng" algn="ctr">
                      <a:solidFill>
                        <a:srgbClr val="204388"/>
                      </a:solidFill>
                      <a:prstDash val="solid"/>
                      <a:round/>
                      <a:headEnd type="none" w="med" len="med"/>
                      <a:tailEnd type="none" w="med" len="med"/>
                    </a:lnB>
                    <a:lnTlToBr>
                      <a:noFill/>
                    </a:lnTlToBr>
                    <a:lnBlToTr>
                      <a:noFill/>
                    </a:lnBlToTr>
                    <a:noFill/>
                  </a:tcPr>
                </a:tc>
                <a:tc>
                  <a:txBody>
                    <a:bodyPr/>
                    <a:lstStyle/>
                    <a:p>
                      <a:pPr marL="0" marR="0" lvl="0" indent="0" algn="l" defTabSz="512763" rtl="0" eaLnBrk="1" fontAlgn="base" latinLnBrk="0" hangingPunct="1">
                        <a:lnSpc>
                          <a:spcPct val="100000"/>
                        </a:lnSpc>
                        <a:spcBef>
                          <a:spcPct val="20000"/>
                        </a:spcBef>
                        <a:spcAft>
                          <a:spcPct val="0"/>
                        </a:spcAft>
                        <a:buClr>
                          <a:schemeClr val="bg1"/>
                        </a:buClr>
                        <a:buSzTx/>
                        <a:buFontTx/>
                        <a:buNone/>
                        <a:tabLst/>
                      </a:pPr>
                      <a:r>
                        <a:rPr kumimoji="0" lang="en-GB" sz="1800" b="0" i="1" u="none" strike="noStrike" cap="none" normalizeH="0" baseline="0" smtClean="0">
                          <a:ln>
                            <a:noFill/>
                          </a:ln>
                          <a:solidFill>
                            <a:srgbClr val="0F5494"/>
                          </a:solidFill>
                          <a:effectLst/>
                          <a:latin typeface="Tahoma" pitchFamily="34" charset="0"/>
                        </a:rPr>
                        <a:t>3 819</a:t>
                      </a:r>
                    </a:p>
                  </a:txBody>
                  <a:tcPr marL="90000" marR="90000" marT="46800" marB="46800" horzOverflow="overflow">
                    <a:lnL w="12700" cap="flat" cmpd="sng" algn="ctr">
                      <a:solidFill>
                        <a:srgbClr val="204388"/>
                      </a:solidFill>
                      <a:prstDash val="solid"/>
                      <a:round/>
                      <a:headEnd type="none" w="med" len="med"/>
                      <a:tailEnd type="none" w="med" len="med"/>
                    </a:lnL>
                    <a:lnR w="28575" cap="flat" cmpd="sng" algn="ctr">
                      <a:solidFill>
                        <a:srgbClr val="204388"/>
                      </a:solidFill>
                      <a:prstDash val="solid"/>
                      <a:round/>
                      <a:headEnd type="none" w="med" len="med"/>
                      <a:tailEnd type="none" w="med" len="med"/>
                    </a:lnR>
                    <a:lnT w="12700" cap="flat" cmpd="sng" algn="ctr">
                      <a:solidFill>
                        <a:srgbClr val="204388"/>
                      </a:solidFill>
                      <a:prstDash val="solid"/>
                      <a:round/>
                      <a:headEnd type="none" w="med" len="med"/>
                      <a:tailEnd type="none" w="med" len="med"/>
                    </a:lnT>
                    <a:lnB w="28575" cap="flat" cmpd="sng" algn="ctr">
                      <a:solidFill>
                        <a:srgbClr val="204388"/>
                      </a:solidFill>
                      <a:prstDash val="solid"/>
                      <a:round/>
                      <a:headEnd type="none" w="med" len="med"/>
                      <a:tailEnd type="none" w="med" len="med"/>
                    </a:lnB>
                    <a:lnTlToBr>
                      <a:noFill/>
                    </a:lnTlToBr>
                    <a:lnBlToTr>
                      <a:noFill/>
                    </a:lnBlToTr>
                    <a:noFill/>
                  </a:tcPr>
                </a:tc>
              </a:tr>
            </a:tbl>
          </a:graphicData>
        </a:graphic>
      </p:graphicFrame>
      <p:sp>
        <p:nvSpPr>
          <p:cNvPr id="43033" name="Rectangle 27"/>
          <p:cNvSpPr>
            <a:spLocks noChangeArrowheads="1"/>
          </p:cNvSpPr>
          <p:nvPr/>
        </p:nvSpPr>
        <p:spPr bwMode="auto">
          <a:xfrm>
            <a:off x="611188" y="5734050"/>
            <a:ext cx="7705725" cy="431800"/>
          </a:xfrm>
          <a:prstGeom prst="rect">
            <a:avLst/>
          </a:prstGeom>
          <a:noFill/>
          <a:ln w="9525">
            <a:noFill/>
            <a:miter lim="800000"/>
            <a:headEnd/>
            <a:tailEnd/>
          </a:ln>
        </p:spPr>
        <p:txBody>
          <a:bodyPr/>
          <a:lstStyle/>
          <a:p>
            <a:pPr marL="342900" indent="-342900">
              <a:spcBef>
                <a:spcPct val="20000"/>
              </a:spcBef>
              <a:buClr>
                <a:schemeClr val="bg1"/>
              </a:buClr>
              <a:buFontTx/>
              <a:buChar char="•"/>
            </a:pPr>
            <a:r>
              <a:rPr lang="en-GB" sz="1200" i="1">
                <a:solidFill>
                  <a:srgbClr val="0F5494"/>
                </a:solidFill>
                <a:latin typeface="Tahoma" pitchFamily="34" charset="0"/>
              </a:rPr>
              <a:t>*Additional €1 788m for nuclear safety and security from the Euratom Treaty    </a:t>
            </a:r>
            <a:br>
              <a:rPr lang="en-GB" sz="1200" i="1">
                <a:solidFill>
                  <a:srgbClr val="0F5494"/>
                </a:solidFill>
                <a:latin typeface="Tahoma" pitchFamily="34" charset="0"/>
              </a:rPr>
            </a:br>
            <a:r>
              <a:rPr lang="en-GB" sz="1200" i="1">
                <a:solidFill>
                  <a:srgbClr val="0F5494"/>
                </a:solidFill>
                <a:latin typeface="Tahoma" pitchFamily="34" charset="0"/>
              </a:rPr>
              <a:t>  activities (2014-2018). Does not include ITER.</a:t>
            </a:r>
            <a:endParaRPr lang="en-GB" sz="1400" i="1">
              <a:solidFill>
                <a:srgbClr val="0F5494"/>
              </a:solidFill>
              <a:latin typeface="Tahoma" pitchFamily="34" charset="0"/>
            </a:endParaRPr>
          </a:p>
        </p:txBody>
      </p:sp>
      <p:sp>
        <p:nvSpPr>
          <p:cNvPr id="43034" name="AutoShape 2"/>
          <p:cNvSpPr>
            <a:spLocks noChangeArrowheads="1"/>
          </p:cNvSpPr>
          <p:nvPr/>
        </p:nvSpPr>
        <p:spPr bwMode="auto">
          <a:xfrm>
            <a:off x="7254875" y="3217863"/>
            <a:ext cx="1728788" cy="2881312"/>
          </a:xfrm>
          <a:prstGeom prst="roundRect">
            <a:avLst>
              <a:gd name="adj" fmla="val 16667"/>
            </a:avLst>
          </a:prstGeom>
          <a:gradFill rotWithShape="1">
            <a:gsLst>
              <a:gs pos="0">
                <a:srgbClr val="FFD638"/>
              </a:gs>
              <a:gs pos="50000">
                <a:srgbClr val="FFFF99"/>
              </a:gs>
              <a:gs pos="100000">
                <a:srgbClr val="FFD638"/>
              </a:gs>
            </a:gsLst>
            <a:lin ang="5400000" scaled="1"/>
          </a:gradFill>
          <a:ln w="9525" algn="ctr">
            <a:noFill/>
            <a:round/>
            <a:headEnd/>
            <a:tailEnd/>
          </a:ln>
        </p:spPr>
        <p:txBody>
          <a:bodyPr wrap="none" anchor="ctr"/>
          <a:lstStyle/>
          <a:p>
            <a:pPr marL="3175" algn="ctr">
              <a:lnSpc>
                <a:spcPct val="85000"/>
              </a:lnSpc>
            </a:pPr>
            <a:endParaRPr lang="en-US" sz="2000">
              <a:solidFill>
                <a:schemeClr val="tx1"/>
              </a:solidFill>
            </a:endParaRPr>
          </a:p>
          <a:p>
            <a:pPr marL="3175" algn="ctr">
              <a:lnSpc>
                <a:spcPct val="85000"/>
              </a:lnSpc>
            </a:pPr>
            <a:endParaRPr lang="en-US" sz="2400">
              <a:solidFill>
                <a:schemeClr val="tx1"/>
              </a:solidFill>
            </a:endParaRPr>
          </a:p>
          <a:p>
            <a:pPr marL="3175" algn="ctr">
              <a:lnSpc>
                <a:spcPct val="85000"/>
              </a:lnSpc>
            </a:pPr>
            <a:endParaRPr lang="en-US" sz="2400">
              <a:solidFill>
                <a:schemeClr val="tx1"/>
              </a:solidFill>
            </a:endParaRPr>
          </a:p>
          <a:p>
            <a:pPr marL="3175" algn="ctr">
              <a:lnSpc>
                <a:spcPct val="85000"/>
              </a:lnSpc>
            </a:pPr>
            <a:endParaRPr lang="en-US" sz="2400">
              <a:solidFill>
                <a:schemeClr val="tx1"/>
              </a:solidFill>
            </a:endParaRPr>
          </a:p>
          <a:p>
            <a:pPr marL="3175" algn="ctr">
              <a:lnSpc>
                <a:spcPct val="85000"/>
              </a:lnSpc>
            </a:pPr>
            <a:endParaRPr lang="en-US" sz="2400">
              <a:solidFill>
                <a:schemeClr val="tx1"/>
              </a:solidFill>
            </a:endParaRPr>
          </a:p>
          <a:p>
            <a:pPr marL="3175" algn="ctr">
              <a:lnSpc>
                <a:spcPct val="85000"/>
              </a:lnSpc>
            </a:pPr>
            <a:endParaRPr lang="en-US" sz="2400">
              <a:solidFill>
                <a:schemeClr val="tx1"/>
              </a:solidFill>
            </a:endParaRPr>
          </a:p>
          <a:p>
            <a:pPr marL="3175" algn="ctr">
              <a:lnSpc>
                <a:spcPct val="85000"/>
              </a:lnSpc>
            </a:pPr>
            <a:endParaRPr lang="en-US" sz="2400">
              <a:solidFill>
                <a:schemeClr val="tx1"/>
              </a:solidFill>
            </a:endParaRPr>
          </a:p>
          <a:p>
            <a:pPr marL="3175" algn="ctr">
              <a:lnSpc>
                <a:spcPct val="85000"/>
              </a:lnSpc>
            </a:pPr>
            <a:endParaRPr lang="en-US" sz="2400">
              <a:solidFill>
                <a:schemeClr val="tx1"/>
              </a:solidFill>
            </a:endParaRPr>
          </a:p>
          <a:p>
            <a:pPr marL="3175" algn="ctr">
              <a:lnSpc>
                <a:spcPct val="85000"/>
              </a:lnSpc>
            </a:pPr>
            <a:endParaRPr lang="en-US" sz="2400">
              <a:solidFill>
                <a:schemeClr val="tx1"/>
              </a:solidFill>
            </a:endParaRPr>
          </a:p>
          <a:p>
            <a:pPr marL="3175" algn="ctr">
              <a:lnSpc>
                <a:spcPct val="85000"/>
              </a:lnSpc>
            </a:pPr>
            <a:endParaRPr lang="en-US" sz="2400">
              <a:solidFill>
                <a:schemeClr val="tx1"/>
              </a:solidFill>
            </a:endParaRPr>
          </a:p>
          <a:p>
            <a:pPr marL="3175" algn="ctr">
              <a:lnSpc>
                <a:spcPct val="85000"/>
              </a:lnSpc>
            </a:pPr>
            <a:endParaRPr lang="en-US" sz="2400">
              <a:solidFill>
                <a:schemeClr val="tx1"/>
              </a:solidFill>
            </a:endParaRPr>
          </a:p>
          <a:p>
            <a:pPr marL="3175" algn="ctr">
              <a:lnSpc>
                <a:spcPct val="85000"/>
              </a:lnSpc>
            </a:pPr>
            <a:r>
              <a:rPr lang="en-US" sz="2400">
                <a:solidFill>
                  <a:schemeClr val="tx1"/>
                </a:solidFill>
              </a:rPr>
              <a:t> </a:t>
            </a:r>
            <a:r>
              <a:rPr lang="en-US" sz="2000">
                <a:solidFill>
                  <a:schemeClr val="tx1"/>
                </a:solidFill>
              </a:rPr>
              <a:t> </a:t>
            </a:r>
          </a:p>
        </p:txBody>
      </p:sp>
      <p:sp>
        <p:nvSpPr>
          <p:cNvPr id="43035" name="AutoShape 28"/>
          <p:cNvSpPr>
            <a:spLocks noChangeArrowheads="1"/>
          </p:cNvSpPr>
          <p:nvPr/>
        </p:nvSpPr>
        <p:spPr bwMode="auto">
          <a:xfrm flipH="1">
            <a:off x="7318375" y="3506788"/>
            <a:ext cx="369888" cy="217487"/>
          </a:xfrm>
          <a:prstGeom prst="rightArrow">
            <a:avLst>
              <a:gd name="adj1" fmla="val 50000"/>
              <a:gd name="adj2" fmla="val 42518"/>
            </a:avLst>
          </a:prstGeom>
          <a:solidFill>
            <a:srgbClr val="0F5494"/>
          </a:solidFill>
          <a:ln w="9525" algn="ctr">
            <a:noFill/>
            <a:miter lim="800000"/>
            <a:headEnd/>
            <a:tailEnd/>
          </a:ln>
        </p:spPr>
        <p:txBody>
          <a:bodyPr wrap="none" anchor="ctr"/>
          <a:lstStyle/>
          <a:p>
            <a:endParaRPr lang="fr-FR"/>
          </a:p>
        </p:txBody>
      </p:sp>
      <p:sp>
        <p:nvSpPr>
          <p:cNvPr id="43036" name="AutoShape 29"/>
          <p:cNvSpPr>
            <a:spLocks noChangeArrowheads="1"/>
          </p:cNvSpPr>
          <p:nvPr/>
        </p:nvSpPr>
        <p:spPr bwMode="auto">
          <a:xfrm flipH="1">
            <a:off x="7318375" y="4083050"/>
            <a:ext cx="369888" cy="217488"/>
          </a:xfrm>
          <a:prstGeom prst="rightArrow">
            <a:avLst>
              <a:gd name="adj1" fmla="val 50000"/>
              <a:gd name="adj2" fmla="val 42518"/>
            </a:avLst>
          </a:prstGeom>
          <a:solidFill>
            <a:srgbClr val="0F5494"/>
          </a:solidFill>
          <a:ln w="9525" algn="ctr">
            <a:noFill/>
            <a:miter lim="800000"/>
            <a:headEnd/>
            <a:tailEnd/>
          </a:ln>
        </p:spPr>
        <p:txBody>
          <a:bodyPr wrap="none" anchor="ctr"/>
          <a:lstStyle/>
          <a:p>
            <a:endParaRPr lang="fr-FR"/>
          </a:p>
        </p:txBody>
      </p:sp>
      <p:sp>
        <p:nvSpPr>
          <p:cNvPr id="43037" name="AutoShape 30"/>
          <p:cNvSpPr>
            <a:spLocks noChangeArrowheads="1"/>
          </p:cNvSpPr>
          <p:nvPr/>
        </p:nvSpPr>
        <p:spPr bwMode="auto">
          <a:xfrm flipH="1">
            <a:off x="7318375" y="4730750"/>
            <a:ext cx="369888" cy="217488"/>
          </a:xfrm>
          <a:prstGeom prst="rightArrow">
            <a:avLst>
              <a:gd name="adj1" fmla="val 50000"/>
              <a:gd name="adj2" fmla="val 42518"/>
            </a:avLst>
          </a:prstGeom>
          <a:solidFill>
            <a:srgbClr val="0F5494"/>
          </a:solidFill>
          <a:ln w="9525" algn="ctr">
            <a:noFill/>
            <a:miter lim="800000"/>
            <a:headEnd/>
            <a:tailEnd/>
          </a:ln>
        </p:spPr>
        <p:txBody>
          <a:bodyPr wrap="none" anchor="ctr"/>
          <a:lstStyle/>
          <a:p>
            <a:endParaRPr lang="fr-FR"/>
          </a:p>
        </p:txBody>
      </p:sp>
      <p:sp>
        <p:nvSpPr>
          <p:cNvPr id="43038" name="AutoShape 31"/>
          <p:cNvSpPr>
            <a:spLocks noChangeArrowheads="1"/>
          </p:cNvSpPr>
          <p:nvPr/>
        </p:nvSpPr>
        <p:spPr bwMode="auto">
          <a:xfrm flipH="1">
            <a:off x="7318375" y="5464175"/>
            <a:ext cx="369888" cy="217488"/>
          </a:xfrm>
          <a:prstGeom prst="rightArrow">
            <a:avLst>
              <a:gd name="adj1" fmla="val 50000"/>
              <a:gd name="adj2" fmla="val 42518"/>
            </a:avLst>
          </a:prstGeom>
          <a:solidFill>
            <a:srgbClr val="0F5494"/>
          </a:solidFill>
          <a:ln w="9525" algn="ctr">
            <a:noFill/>
            <a:miter lim="800000"/>
            <a:headEnd/>
            <a:tailEnd/>
          </a:ln>
        </p:spPr>
        <p:txBody>
          <a:bodyPr wrap="none" anchor="ctr"/>
          <a:lstStyle/>
          <a:p>
            <a:endParaRPr lang="fr-FR"/>
          </a:p>
        </p:txBody>
      </p:sp>
      <p:sp>
        <p:nvSpPr>
          <p:cNvPr id="43039" name="Text Box 32"/>
          <p:cNvSpPr txBox="1">
            <a:spLocks noChangeArrowheads="1"/>
          </p:cNvSpPr>
          <p:nvPr/>
        </p:nvSpPr>
        <p:spPr bwMode="auto">
          <a:xfrm>
            <a:off x="7586663" y="5330825"/>
            <a:ext cx="1331912" cy="517525"/>
          </a:xfrm>
          <a:prstGeom prst="rect">
            <a:avLst/>
          </a:prstGeom>
          <a:noFill/>
          <a:ln w="9525" algn="ctr">
            <a:noFill/>
            <a:miter lim="800000"/>
            <a:headEnd/>
            <a:tailEnd/>
          </a:ln>
        </p:spPr>
        <p:txBody>
          <a:bodyPr>
            <a:spAutoFit/>
          </a:bodyPr>
          <a:lstStyle/>
          <a:p>
            <a:pPr marL="3175" algn="ctr">
              <a:spcBef>
                <a:spcPct val="50000"/>
              </a:spcBef>
            </a:pPr>
            <a:r>
              <a:rPr lang="fr-BE" sz="1400" b="0">
                <a:solidFill>
                  <a:srgbClr val="0F5494"/>
                </a:solidFill>
              </a:rPr>
              <a:t>Cyber security</a:t>
            </a:r>
            <a:endParaRPr lang="en-GB" sz="1400" b="0">
              <a:solidFill>
                <a:srgbClr val="0F5494"/>
              </a:solidFill>
            </a:endParaRPr>
          </a:p>
        </p:txBody>
      </p:sp>
      <p:sp>
        <p:nvSpPr>
          <p:cNvPr id="43040" name="Text Box 33"/>
          <p:cNvSpPr txBox="1">
            <a:spLocks noChangeArrowheads="1"/>
          </p:cNvSpPr>
          <p:nvPr/>
        </p:nvSpPr>
        <p:spPr bwMode="auto">
          <a:xfrm>
            <a:off x="8247063" y="3865563"/>
            <a:ext cx="592137" cy="304800"/>
          </a:xfrm>
          <a:prstGeom prst="rect">
            <a:avLst/>
          </a:prstGeom>
          <a:noFill/>
          <a:ln w="9525" algn="ctr">
            <a:noFill/>
            <a:miter lim="800000"/>
            <a:headEnd/>
            <a:tailEnd/>
          </a:ln>
        </p:spPr>
        <p:txBody>
          <a:bodyPr>
            <a:spAutoFit/>
          </a:bodyPr>
          <a:lstStyle/>
          <a:p>
            <a:pPr marL="3175">
              <a:spcBef>
                <a:spcPct val="50000"/>
              </a:spcBef>
            </a:pPr>
            <a:endParaRPr lang="en-US" sz="1400"/>
          </a:p>
        </p:txBody>
      </p:sp>
      <p:sp>
        <p:nvSpPr>
          <p:cNvPr id="43041" name="Text Box 34"/>
          <p:cNvSpPr txBox="1">
            <a:spLocks noChangeArrowheads="1"/>
          </p:cNvSpPr>
          <p:nvPr/>
        </p:nvSpPr>
        <p:spPr bwMode="auto">
          <a:xfrm>
            <a:off x="7615238" y="3433763"/>
            <a:ext cx="1331912" cy="517525"/>
          </a:xfrm>
          <a:prstGeom prst="rect">
            <a:avLst/>
          </a:prstGeom>
          <a:noFill/>
          <a:ln w="9525" algn="ctr">
            <a:noFill/>
            <a:miter lim="800000"/>
            <a:headEnd/>
            <a:tailEnd/>
          </a:ln>
        </p:spPr>
        <p:txBody>
          <a:bodyPr>
            <a:spAutoFit/>
          </a:bodyPr>
          <a:lstStyle/>
          <a:p>
            <a:pPr marL="3175" algn="ctr">
              <a:spcBef>
                <a:spcPct val="50000"/>
              </a:spcBef>
            </a:pPr>
            <a:r>
              <a:rPr lang="fr-BE" sz="1400" b="0">
                <a:solidFill>
                  <a:srgbClr val="0F5494"/>
                </a:solidFill>
              </a:rPr>
              <a:t>Renewable sources</a:t>
            </a:r>
            <a:endParaRPr lang="en-GB" sz="1400" b="0">
              <a:solidFill>
                <a:srgbClr val="0F5494"/>
              </a:solidFill>
            </a:endParaRPr>
          </a:p>
        </p:txBody>
      </p:sp>
      <p:sp>
        <p:nvSpPr>
          <p:cNvPr id="43042" name="Text Box 35"/>
          <p:cNvSpPr txBox="1">
            <a:spLocks noChangeArrowheads="1"/>
          </p:cNvSpPr>
          <p:nvPr/>
        </p:nvSpPr>
        <p:spPr bwMode="auto">
          <a:xfrm>
            <a:off x="7615238" y="4010025"/>
            <a:ext cx="1331912" cy="517525"/>
          </a:xfrm>
          <a:prstGeom prst="rect">
            <a:avLst/>
          </a:prstGeom>
          <a:noFill/>
          <a:ln w="9525" algn="ctr">
            <a:noFill/>
            <a:miter lim="800000"/>
            <a:headEnd/>
            <a:tailEnd/>
          </a:ln>
        </p:spPr>
        <p:txBody>
          <a:bodyPr>
            <a:spAutoFit/>
          </a:bodyPr>
          <a:lstStyle/>
          <a:p>
            <a:pPr marL="3175" algn="ctr">
              <a:spcBef>
                <a:spcPct val="50000"/>
              </a:spcBef>
            </a:pPr>
            <a:r>
              <a:rPr lang="fr-BE" sz="1400" b="0">
                <a:solidFill>
                  <a:srgbClr val="0F5494"/>
                </a:solidFill>
              </a:rPr>
              <a:t>Electrical vehicles</a:t>
            </a:r>
            <a:endParaRPr lang="en-GB" sz="1400" b="0">
              <a:solidFill>
                <a:srgbClr val="0F5494"/>
              </a:solidFill>
            </a:endParaRPr>
          </a:p>
        </p:txBody>
      </p:sp>
      <p:sp>
        <p:nvSpPr>
          <p:cNvPr id="43043" name="Text Box 36"/>
          <p:cNvSpPr txBox="1">
            <a:spLocks noChangeArrowheads="1"/>
          </p:cNvSpPr>
          <p:nvPr/>
        </p:nvSpPr>
        <p:spPr bwMode="auto">
          <a:xfrm>
            <a:off x="7543800" y="4586288"/>
            <a:ext cx="1487488" cy="730250"/>
          </a:xfrm>
          <a:prstGeom prst="rect">
            <a:avLst/>
          </a:prstGeom>
          <a:noFill/>
          <a:ln w="9525" algn="ctr">
            <a:noFill/>
            <a:miter lim="800000"/>
            <a:headEnd/>
            <a:tailEnd/>
          </a:ln>
        </p:spPr>
        <p:txBody>
          <a:bodyPr>
            <a:spAutoFit/>
          </a:bodyPr>
          <a:lstStyle/>
          <a:p>
            <a:pPr marL="3175" algn="ctr">
              <a:spcBef>
                <a:spcPct val="50000"/>
              </a:spcBef>
            </a:pPr>
            <a:r>
              <a:rPr lang="fr-BE" sz="1400" b="0">
                <a:solidFill>
                  <a:srgbClr val="0F5494"/>
                </a:solidFill>
              </a:rPr>
              <a:t>Low environmental impact</a:t>
            </a:r>
            <a:endParaRPr lang="en-GB" sz="1400" b="0">
              <a:solidFill>
                <a:srgbClr val="0F5494"/>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idx="4294967295"/>
          </p:nvPr>
        </p:nvSpPr>
        <p:spPr>
          <a:xfrm>
            <a:off x="274638" y="1052513"/>
            <a:ext cx="8228012" cy="1143000"/>
          </a:xfrm>
        </p:spPr>
        <p:txBody>
          <a:bodyPr/>
          <a:lstStyle/>
          <a:p>
            <a:pPr indent="0" eaLnBrk="1" hangingPunct="1"/>
            <a:r>
              <a:rPr lang="en-GB" smtClean="0">
                <a:solidFill>
                  <a:srgbClr val="034EA2"/>
                </a:solidFill>
                <a:latin typeface="Arial Black" pitchFamily="34" charset="0"/>
              </a:rPr>
              <a:t>Energy challenge activities:</a:t>
            </a:r>
          </a:p>
        </p:txBody>
      </p:sp>
      <p:sp>
        <p:nvSpPr>
          <p:cNvPr id="45058" name="Rectangle 3"/>
          <p:cNvSpPr>
            <a:spLocks noGrp="1" noChangeArrowheads="1"/>
          </p:cNvSpPr>
          <p:nvPr>
            <p:ph type="body" idx="4294967295"/>
          </p:nvPr>
        </p:nvSpPr>
        <p:spPr>
          <a:xfrm>
            <a:off x="395288" y="2133600"/>
            <a:ext cx="6913562" cy="4527550"/>
          </a:xfrm>
          <a:solidFill>
            <a:schemeClr val="bg1"/>
          </a:solidFill>
        </p:spPr>
        <p:txBody>
          <a:bodyPr/>
          <a:lstStyle/>
          <a:p>
            <a:pPr marL="704850" indent="-704850" defTabSz="512763" eaLnBrk="1" hangingPunct="1">
              <a:lnSpc>
                <a:spcPct val="125000"/>
              </a:lnSpc>
              <a:buFontTx/>
              <a:buNone/>
            </a:pPr>
            <a:r>
              <a:rPr lang="en-GB" sz="2200" b="1" i="0" smtClean="0">
                <a:latin typeface="Tahoma" pitchFamily="34" charset="0"/>
              </a:rPr>
              <a:t>(1)</a:t>
            </a:r>
            <a:r>
              <a:rPr lang="en-GB" sz="2200" i="0" smtClean="0">
                <a:latin typeface="Tahoma" pitchFamily="34" charset="0"/>
              </a:rPr>
              <a:t> Reducing energy consumption and carbon footprint by smart and sustainable use; </a:t>
            </a:r>
          </a:p>
          <a:p>
            <a:pPr marL="704850" indent="-704850" defTabSz="512763" eaLnBrk="1" hangingPunct="1">
              <a:lnSpc>
                <a:spcPct val="125000"/>
              </a:lnSpc>
              <a:buFontTx/>
              <a:buNone/>
            </a:pPr>
            <a:r>
              <a:rPr lang="en-GB" sz="2200" b="1" i="0" smtClean="0">
                <a:latin typeface="Tahoma" pitchFamily="34" charset="0"/>
              </a:rPr>
              <a:t>(2)</a:t>
            </a:r>
            <a:r>
              <a:rPr lang="en-GB" sz="2200" i="0" smtClean="0">
                <a:latin typeface="Tahoma" pitchFamily="34" charset="0"/>
              </a:rPr>
              <a:t> Low-cost, low-carbon electricity supply; </a:t>
            </a:r>
          </a:p>
          <a:p>
            <a:pPr marL="704850" indent="-704850" defTabSz="512763" eaLnBrk="1" hangingPunct="1">
              <a:lnSpc>
                <a:spcPct val="125000"/>
              </a:lnSpc>
              <a:buFontTx/>
              <a:buNone/>
            </a:pPr>
            <a:r>
              <a:rPr lang="en-GB" sz="2200" b="1" i="0" smtClean="0">
                <a:latin typeface="Tahoma" pitchFamily="34" charset="0"/>
              </a:rPr>
              <a:t>(3)</a:t>
            </a:r>
            <a:r>
              <a:rPr lang="en-GB" sz="2200" i="0" smtClean="0">
                <a:latin typeface="Tahoma" pitchFamily="34" charset="0"/>
              </a:rPr>
              <a:t> Alternative fuels and mobile energy sources; </a:t>
            </a:r>
          </a:p>
          <a:p>
            <a:pPr marL="704850" indent="-704850" defTabSz="512763" eaLnBrk="1" hangingPunct="1">
              <a:lnSpc>
                <a:spcPct val="125000"/>
              </a:lnSpc>
              <a:buFontTx/>
              <a:buNone/>
            </a:pPr>
            <a:r>
              <a:rPr lang="en-GB" sz="2200" b="1" i="0" smtClean="0">
                <a:latin typeface="Tahoma" pitchFamily="34" charset="0"/>
              </a:rPr>
              <a:t>(4)</a:t>
            </a:r>
            <a:r>
              <a:rPr lang="en-GB" sz="2200" i="0" smtClean="0">
                <a:latin typeface="Tahoma" pitchFamily="34" charset="0"/>
              </a:rPr>
              <a:t> A single, smart European electricity grid; </a:t>
            </a:r>
          </a:p>
          <a:p>
            <a:pPr marL="704850" indent="-704850" defTabSz="512763" eaLnBrk="1" hangingPunct="1">
              <a:lnSpc>
                <a:spcPct val="125000"/>
              </a:lnSpc>
              <a:buFontTx/>
              <a:buNone/>
            </a:pPr>
            <a:r>
              <a:rPr lang="en-GB" sz="2200" b="1" i="0" smtClean="0">
                <a:latin typeface="Tahoma" pitchFamily="34" charset="0"/>
              </a:rPr>
              <a:t>(5)</a:t>
            </a:r>
            <a:r>
              <a:rPr lang="en-GB" sz="2200" i="0" smtClean="0">
                <a:latin typeface="Tahoma" pitchFamily="34" charset="0"/>
              </a:rPr>
              <a:t> New knowledge and technologies; </a:t>
            </a:r>
          </a:p>
          <a:p>
            <a:pPr marL="704850" indent="-704850" defTabSz="512763" eaLnBrk="1" hangingPunct="1">
              <a:lnSpc>
                <a:spcPct val="125000"/>
              </a:lnSpc>
              <a:buFontTx/>
              <a:buNone/>
            </a:pPr>
            <a:r>
              <a:rPr lang="en-GB" sz="2200" b="1" i="0" smtClean="0">
                <a:latin typeface="Tahoma" pitchFamily="34" charset="0"/>
              </a:rPr>
              <a:t>(6)</a:t>
            </a:r>
            <a:r>
              <a:rPr lang="en-GB" sz="2200" i="0" smtClean="0">
                <a:latin typeface="Tahoma" pitchFamily="34" charset="0"/>
              </a:rPr>
              <a:t> Robust decision making and public engagement; </a:t>
            </a:r>
          </a:p>
          <a:p>
            <a:pPr marL="704850" indent="-704850" defTabSz="512763" eaLnBrk="1" hangingPunct="1">
              <a:lnSpc>
                <a:spcPct val="125000"/>
              </a:lnSpc>
              <a:buFontTx/>
              <a:buNone/>
            </a:pPr>
            <a:r>
              <a:rPr lang="en-GB" sz="2200" b="1" i="0" smtClean="0">
                <a:latin typeface="Tahoma" pitchFamily="34" charset="0"/>
              </a:rPr>
              <a:t>(7) </a:t>
            </a:r>
            <a:r>
              <a:rPr lang="en-GB" sz="2200" i="0" smtClean="0">
                <a:latin typeface="Tahoma" pitchFamily="34" charset="0"/>
              </a:rPr>
              <a:t>Market uptake of energy innovation.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idx="4294967295"/>
          </p:nvPr>
        </p:nvSpPr>
        <p:spPr>
          <a:xfrm>
            <a:off x="274638" y="1052513"/>
            <a:ext cx="8228012" cy="1143000"/>
          </a:xfrm>
        </p:spPr>
        <p:txBody>
          <a:bodyPr/>
          <a:lstStyle/>
          <a:p>
            <a:pPr indent="0" eaLnBrk="1" hangingPunct="1"/>
            <a:r>
              <a:rPr lang="en-GB" smtClean="0">
                <a:solidFill>
                  <a:srgbClr val="034EA2"/>
                </a:solidFill>
                <a:latin typeface="Arial Black" pitchFamily="34" charset="0"/>
              </a:rPr>
              <a:t>Energy challenge activities:</a:t>
            </a:r>
          </a:p>
        </p:txBody>
      </p:sp>
      <p:sp>
        <p:nvSpPr>
          <p:cNvPr id="47106" name="Rectangle 3"/>
          <p:cNvSpPr>
            <a:spLocks noGrp="1" noChangeArrowheads="1"/>
          </p:cNvSpPr>
          <p:nvPr>
            <p:ph type="body" idx="4294967295"/>
          </p:nvPr>
        </p:nvSpPr>
        <p:spPr>
          <a:xfrm>
            <a:off x="395288" y="2133600"/>
            <a:ext cx="6913562" cy="4527550"/>
          </a:xfrm>
          <a:solidFill>
            <a:schemeClr val="bg1"/>
          </a:solidFill>
        </p:spPr>
        <p:txBody>
          <a:bodyPr/>
          <a:lstStyle/>
          <a:p>
            <a:pPr marL="704850" indent="-704850" defTabSz="512763" eaLnBrk="1" hangingPunct="1">
              <a:lnSpc>
                <a:spcPct val="125000"/>
              </a:lnSpc>
              <a:buFontTx/>
              <a:buNone/>
            </a:pPr>
            <a:r>
              <a:rPr lang="en-GB" sz="2200" b="1" i="0" smtClean="0">
                <a:latin typeface="Tahoma" pitchFamily="34" charset="0"/>
              </a:rPr>
              <a:t>(1)</a:t>
            </a:r>
            <a:r>
              <a:rPr lang="en-GB" sz="2200" i="0" smtClean="0">
                <a:latin typeface="Tahoma" pitchFamily="34" charset="0"/>
              </a:rPr>
              <a:t> Reducing energy consumption and carbon footprint by smart and sustainable use; </a:t>
            </a:r>
          </a:p>
          <a:p>
            <a:pPr marL="704850" indent="-704850" defTabSz="512763" eaLnBrk="1" hangingPunct="1">
              <a:lnSpc>
                <a:spcPct val="125000"/>
              </a:lnSpc>
              <a:buFontTx/>
              <a:buNone/>
            </a:pPr>
            <a:r>
              <a:rPr lang="en-GB" sz="2200" b="1" i="0" smtClean="0">
                <a:latin typeface="Tahoma" pitchFamily="34" charset="0"/>
              </a:rPr>
              <a:t>(2)</a:t>
            </a:r>
            <a:r>
              <a:rPr lang="en-GB" sz="2200" i="0" smtClean="0">
                <a:latin typeface="Tahoma" pitchFamily="34" charset="0"/>
              </a:rPr>
              <a:t> Low-cost, low-carbon electricity supply; </a:t>
            </a:r>
          </a:p>
          <a:p>
            <a:pPr marL="704850" indent="-704850" defTabSz="512763" eaLnBrk="1" hangingPunct="1">
              <a:lnSpc>
                <a:spcPct val="125000"/>
              </a:lnSpc>
              <a:buFontTx/>
              <a:buNone/>
            </a:pPr>
            <a:r>
              <a:rPr lang="en-GB" sz="2200" b="1" i="0" smtClean="0">
                <a:latin typeface="Tahoma" pitchFamily="34" charset="0"/>
              </a:rPr>
              <a:t>(3)</a:t>
            </a:r>
            <a:r>
              <a:rPr lang="en-GB" sz="2200" i="0" smtClean="0">
                <a:latin typeface="Tahoma" pitchFamily="34" charset="0"/>
              </a:rPr>
              <a:t> Alternative fuels and mobile energy sources; </a:t>
            </a:r>
          </a:p>
          <a:p>
            <a:pPr marL="704850" indent="-704850" defTabSz="512763" eaLnBrk="1" hangingPunct="1">
              <a:lnSpc>
                <a:spcPct val="125000"/>
              </a:lnSpc>
              <a:buFontTx/>
              <a:buNone/>
            </a:pPr>
            <a:r>
              <a:rPr lang="en-GB" sz="2200" b="1" i="0" smtClean="0">
                <a:latin typeface="Tahoma" pitchFamily="34" charset="0"/>
              </a:rPr>
              <a:t>(4)</a:t>
            </a:r>
            <a:r>
              <a:rPr lang="en-GB" sz="2200" i="0" smtClean="0">
                <a:latin typeface="Tahoma" pitchFamily="34" charset="0"/>
              </a:rPr>
              <a:t> A single, smart European electricity grid; </a:t>
            </a:r>
          </a:p>
          <a:p>
            <a:pPr marL="704850" indent="-704850" defTabSz="512763" eaLnBrk="1" hangingPunct="1">
              <a:lnSpc>
                <a:spcPct val="125000"/>
              </a:lnSpc>
              <a:buFontTx/>
              <a:buNone/>
            </a:pPr>
            <a:r>
              <a:rPr lang="en-GB" sz="2200" b="1" i="0" smtClean="0">
                <a:latin typeface="Tahoma" pitchFamily="34" charset="0"/>
              </a:rPr>
              <a:t>(5)</a:t>
            </a:r>
            <a:r>
              <a:rPr lang="en-GB" sz="2200" i="0" smtClean="0">
                <a:latin typeface="Tahoma" pitchFamily="34" charset="0"/>
              </a:rPr>
              <a:t> New knowledge and technologies; </a:t>
            </a:r>
          </a:p>
          <a:p>
            <a:pPr marL="704850" indent="-704850" defTabSz="512763" eaLnBrk="1" hangingPunct="1">
              <a:lnSpc>
                <a:spcPct val="125000"/>
              </a:lnSpc>
              <a:buFontTx/>
              <a:buNone/>
            </a:pPr>
            <a:r>
              <a:rPr lang="en-GB" sz="2200" b="1" i="0" smtClean="0">
                <a:latin typeface="Tahoma" pitchFamily="34" charset="0"/>
              </a:rPr>
              <a:t>(6)</a:t>
            </a:r>
            <a:r>
              <a:rPr lang="en-GB" sz="2200" i="0" smtClean="0">
                <a:latin typeface="Tahoma" pitchFamily="34" charset="0"/>
              </a:rPr>
              <a:t> Robust decision making and public engagement; </a:t>
            </a:r>
          </a:p>
          <a:p>
            <a:pPr marL="704850" indent="-704850" defTabSz="512763" eaLnBrk="1" hangingPunct="1">
              <a:lnSpc>
                <a:spcPct val="125000"/>
              </a:lnSpc>
              <a:buFontTx/>
              <a:buNone/>
            </a:pPr>
            <a:r>
              <a:rPr lang="en-GB" sz="2200" b="1" i="0" smtClean="0">
                <a:latin typeface="Tahoma" pitchFamily="34" charset="0"/>
              </a:rPr>
              <a:t>(7) </a:t>
            </a:r>
            <a:r>
              <a:rPr lang="en-GB" sz="2200" i="0" smtClean="0">
                <a:latin typeface="Tahoma" pitchFamily="34" charset="0"/>
              </a:rPr>
              <a:t>Market uptake of energy innovation.</a:t>
            </a:r>
          </a:p>
        </p:txBody>
      </p:sp>
      <p:sp>
        <p:nvSpPr>
          <p:cNvPr id="47107" name="AutoShape 4"/>
          <p:cNvSpPr>
            <a:spLocks noChangeArrowheads="1"/>
          </p:cNvSpPr>
          <p:nvPr/>
        </p:nvSpPr>
        <p:spPr bwMode="auto">
          <a:xfrm flipH="1">
            <a:off x="6227763" y="2636838"/>
            <a:ext cx="576262" cy="360362"/>
          </a:xfrm>
          <a:prstGeom prst="rightArrow">
            <a:avLst>
              <a:gd name="adj1" fmla="val 50000"/>
              <a:gd name="adj2" fmla="val 39978"/>
            </a:avLst>
          </a:prstGeom>
          <a:solidFill>
            <a:srgbClr val="0F5494"/>
          </a:solidFill>
          <a:ln w="9525" algn="ctr">
            <a:noFill/>
            <a:miter lim="800000"/>
            <a:headEnd/>
            <a:tailEnd/>
          </a:ln>
        </p:spPr>
        <p:txBody>
          <a:bodyPr wrap="none" anchor="ctr"/>
          <a:lstStyle/>
          <a:p>
            <a:endParaRPr lang="fr-FR"/>
          </a:p>
        </p:txBody>
      </p:sp>
      <p:sp>
        <p:nvSpPr>
          <p:cNvPr id="47108" name="AutoShape 5"/>
          <p:cNvSpPr>
            <a:spLocks noChangeArrowheads="1"/>
          </p:cNvSpPr>
          <p:nvPr/>
        </p:nvSpPr>
        <p:spPr bwMode="auto">
          <a:xfrm flipH="1">
            <a:off x="6227763" y="3141663"/>
            <a:ext cx="576262" cy="360362"/>
          </a:xfrm>
          <a:prstGeom prst="rightArrow">
            <a:avLst>
              <a:gd name="adj1" fmla="val 50000"/>
              <a:gd name="adj2" fmla="val 39978"/>
            </a:avLst>
          </a:prstGeom>
          <a:solidFill>
            <a:srgbClr val="0F5494"/>
          </a:solidFill>
          <a:ln w="9525" algn="ctr">
            <a:noFill/>
            <a:miter lim="800000"/>
            <a:headEnd/>
            <a:tailEnd/>
          </a:ln>
        </p:spPr>
        <p:txBody>
          <a:bodyPr wrap="none" anchor="ctr"/>
          <a:lstStyle/>
          <a:p>
            <a:endParaRPr lang="fr-FR"/>
          </a:p>
        </p:txBody>
      </p:sp>
      <p:sp>
        <p:nvSpPr>
          <p:cNvPr id="47109" name="AutoShape 6"/>
          <p:cNvSpPr>
            <a:spLocks noChangeArrowheads="1"/>
          </p:cNvSpPr>
          <p:nvPr/>
        </p:nvSpPr>
        <p:spPr bwMode="auto">
          <a:xfrm flipH="1">
            <a:off x="6227763" y="4076700"/>
            <a:ext cx="576262" cy="360363"/>
          </a:xfrm>
          <a:prstGeom prst="rightArrow">
            <a:avLst>
              <a:gd name="adj1" fmla="val 50000"/>
              <a:gd name="adj2" fmla="val 39978"/>
            </a:avLst>
          </a:prstGeom>
          <a:solidFill>
            <a:srgbClr val="0F5494"/>
          </a:solidFill>
          <a:ln w="9525" algn="ctr">
            <a:noFill/>
            <a:miter lim="800000"/>
            <a:headEnd/>
            <a:tailEnd/>
          </a:ln>
        </p:spPr>
        <p:txBody>
          <a:bodyPr wrap="none" anchor="ctr"/>
          <a:lstStyle/>
          <a:p>
            <a:endParaRPr lang="fr-FR"/>
          </a:p>
        </p:txBody>
      </p:sp>
      <p:sp>
        <p:nvSpPr>
          <p:cNvPr id="47110" name="AutoShape 7"/>
          <p:cNvSpPr>
            <a:spLocks noChangeArrowheads="1"/>
          </p:cNvSpPr>
          <p:nvPr/>
        </p:nvSpPr>
        <p:spPr bwMode="auto">
          <a:xfrm flipH="1">
            <a:off x="6227763" y="5516563"/>
            <a:ext cx="576262" cy="360362"/>
          </a:xfrm>
          <a:prstGeom prst="rightArrow">
            <a:avLst>
              <a:gd name="adj1" fmla="val 50000"/>
              <a:gd name="adj2" fmla="val 39978"/>
            </a:avLst>
          </a:prstGeom>
          <a:solidFill>
            <a:srgbClr val="0F5494"/>
          </a:solidFill>
          <a:ln w="9525" algn="ctr">
            <a:noFill/>
            <a:miter lim="800000"/>
            <a:headEnd/>
            <a:tailEnd/>
          </a:ln>
        </p:spPr>
        <p:txBody>
          <a:bodyPr wrap="none" anchor="ctr"/>
          <a:lstStyle/>
          <a:p>
            <a:endParaRPr lang="fr-FR"/>
          </a:p>
        </p:txBody>
      </p:sp>
      <p:sp>
        <p:nvSpPr>
          <p:cNvPr id="47111" name="AutoShape 8"/>
          <p:cNvSpPr>
            <a:spLocks noChangeArrowheads="1"/>
          </p:cNvSpPr>
          <p:nvPr/>
        </p:nvSpPr>
        <p:spPr bwMode="auto">
          <a:xfrm flipH="1">
            <a:off x="6227763" y="4652963"/>
            <a:ext cx="576262" cy="360362"/>
          </a:xfrm>
          <a:prstGeom prst="rightArrow">
            <a:avLst>
              <a:gd name="adj1" fmla="val 50000"/>
              <a:gd name="adj2" fmla="val 39978"/>
            </a:avLst>
          </a:prstGeom>
          <a:solidFill>
            <a:srgbClr val="0F5494"/>
          </a:solidFill>
          <a:ln w="9525" algn="ctr">
            <a:noFill/>
            <a:miter lim="800000"/>
            <a:headEnd/>
            <a:tailEnd/>
          </a:ln>
        </p:spPr>
        <p:txBody>
          <a:bodyPr wrap="none" anchor="ctr"/>
          <a:lstStyle/>
          <a:p>
            <a:endParaRPr lang="fr-FR"/>
          </a:p>
        </p:txBody>
      </p:sp>
      <p:sp>
        <p:nvSpPr>
          <p:cNvPr id="47112" name="AutoShape 9"/>
          <p:cNvSpPr>
            <a:spLocks noChangeArrowheads="1"/>
          </p:cNvSpPr>
          <p:nvPr/>
        </p:nvSpPr>
        <p:spPr bwMode="auto">
          <a:xfrm>
            <a:off x="7002463" y="2205038"/>
            <a:ext cx="2106612" cy="3894137"/>
          </a:xfrm>
          <a:prstGeom prst="roundRect">
            <a:avLst>
              <a:gd name="adj" fmla="val 16667"/>
            </a:avLst>
          </a:prstGeom>
          <a:gradFill rotWithShape="1">
            <a:gsLst>
              <a:gs pos="0">
                <a:srgbClr val="FFD638"/>
              </a:gs>
              <a:gs pos="50000">
                <a:srgbClr val="FFFF99"/>
              </a:gs>
              <a:gs pos="100000">
                <a:srgbClr val="FFD638"/>
              </a:gs>
            </a:gsLst>
            <a:lin ang="5400000" scaled="1"/>
          </a:gradFill>
          <a:ln w="9525" algn="ctr">
            <a:noFill/>
            <a:round/>
            <a:headEnd/>
            <a:tailEnd/>
          </a:ln>
        </p:spPr>
        <p:txBody>
          <a:bodyPr wrap="none" anchor="ctr"/>
          <a:lstStyle/>
          <a:p>
            <a:pPr marL="3175" algn="ctr">
              <a:lnSpc>
                <a:spcPct val="85000"/>
              </a:lnSpc>
            </a:pPr>
            <a:endParaRPr lang="en-US" sz="2000">
              <a:solidFill>
                <a:schemeClr val="tx1"/>
              </a:solidFill>
            </a:endParaRPr>
          </a:p>
          <a:p>
            <a:pPr marL="3175" algn="ctr">
              <a:lnSpc>
                <a:spcPct val="85000"/>
              </a:lnSpc>
            </a:pPr>
            <a:endParaRPr lang="en-US" sz="2400">
              <a:solidFill>
                <a:schemeClr val="tx1"/>
              </a:solidFill>
            </a:endParaRPr>
          </a:p>
          <a:p>
            <a:pPr marL="3175" algn="ctr">
              <a:lnSpc>
                <a:spcPct val="85000"/>
              </a:lnSpc>
            </a:pPr>
            <a:endParaRPr lang="en-US" sz="2400">
              <a:solidFill>
                <a:schemeClr val="tx1"/>
              </a:solidFill>
            </a:endParaRPr>
          </a:p>
          <a:p>
            <a:pPr marL="3175" algn="ctr">
              <a:lnSpc>
                <a:spcPct val="85000"/>
              </a:lnSpc>
            </a:pPr>
            <a:endParaRPr lang="en-US" sz="2400">
              <a:solidFill>
                <a:schemeClr val="tx1"/>
              </a:solidFill>
            </a:endParaRPr>
          </a:p>
          <a:p>
            <a:pPr marL="3175" algn="ctr">
              <a:lnSpc>
                <a:spcPct val="85000"/>
              </a:lnSpc>
            </a:pPr>
            <a:endParaRPr lang="en-US" sz="2400">
              <a:solidFill>
                <a:schemeClr val="tx1"/>
              </a:solidFill>
            </a:endParaRPr>
          </a:p>
          <a:p>
            <a:pPr marL="3175" algn="ctr">
              <a:lnSpc>
                <a:spcPct val="85000"/>
              </a:lnSpc>
            </a:pPr>
            <a:endParaRPr lang="en-US" sz="2400">
              <a:solidFill>
                <a:schemeClr val="tx1"/>
              </a:solidFill>
            </a:endParaRPr>
          </a:p>
          <a:p>
            <a:pPr marL="3175" algn="ctr">
              <a:lnSpc>
                <a:spcPct val="85000"/>
              </a:lnSpc>
            </a:pPr>
            <a:endParaRPr lang="en-US" sz="2400">
              <a:solidFill>
                <a:schemeClr val="tx1"/>
              </a:solidFill>
            </a:endParaRPr>
          </a:p>
          <a:p>
            <a:pPr marL="3175" algn="ctr">
              <a:lnSpc>
                <a:spcPct val="85000"/>
              </a:lnSpc>
            </a:pPr>
            <a:endParaRPr lang="en-US" sz="2400">
              <a:solidFill>
                <a:schemeClr val="tx1"/>
              </a:solidFill>
            </a:endParaRPr>
          </a:p>
          <a:p>
            <a:pPr marL="3175" algn="ctr">
              <a:lnSpc>
                <a:spcPct val="85000"/>
              </a:lnSpc>
            </a:pPr>
            <a:endParaRPr lang="en-US" sz="2400">
              <a:solidFill>
                <a:schemeClr val="tx1"/>
              </a:solidFill>
            </a:endParaRPr>
          </a:p>
          <a:p>
            <a:pPr marL="3175" algn="ctr">
              <a:lnSpc>
                <a:spcPct val="85000"/>
              </a:lnSpc>
            </a:pPr>
            <a:endParaRPr lang="en-US" sz="2400">
              <a:solidFill>
                <a:schemeClr val="tx1"/>
              </a:solidFill>
            </a:endParaRPr>
          </a:p>
          <a:p>
            <a:pPr marL="3175" algn="ctr">
              <a:lnSpc>
                <a:spcPct val="85000"/>
              </a:lnSpc>
            </a:pPr>
            <a:endParaRPr lang="en-US" sz="2400">
              <a:solidFill>
                <a:schemeClr val="tx1"/>
              </a:solidFill>
            </a:endParaRPr>
          </a:p>
          <a:p>
            <a:pPr marL="3175" algn="ctr">
              <a:lnSpc>
                <a:spcPct val="85000"/>
              </a:lnSpc>
            </a:pPr>
            <a:r>
              <a:rPr lang="en-US" sz="2400">
                <a:solidFill>
                  <a:schemeClr val="tx1"/>
                </a:solidFill>
              </a:rPr>
              <a:t> </a:t>
            </a:r>
            <a:r>
              <a:rPr lang="en-US" sz="2000">
                <a:solidFill>
                  <a:schemeClr val="tx1"/>
                </a:solidFill>
              </a:rPr>
              <a:t> </a:t>
            </a:r>
          </a:p>
        </p:txBody>
      </p:sp>
      <p:sp>
        <p:nvSpPr>
          <p:cNvPr id="47113" name="Text Box 14"/>
          <p:cNvSpPr txBox="1">
            <a:spLocks noChangeArrowheads="1"/>
          </p:cNvSpPr>
          <p:nvPr/>
        </p:nvSpPr>
        <p:spPr bwMode="auto">
          <a:xfrm>
            <a:off x="7278688" y="4581525"/>
            <a:ext cx="1584325" cy="517525"/>
          </a:xfrm>
          <a:prstGeom prst="rect">
            <a:avLst/>
          </a:prstGeom>
          <a:noFill/>
          <a:ln w="9525" algn="ctr">
            <a:noFill/>
            <a:miter lim="800000"/>
            <a:headEnd/>
            <a:tailEnd/>
          </a:ln>
        </p:spPr>
        <p:txBody>
          <a:bodyPr>
            <a:spAutoFit/>
          </a:bodyPr>
          <a:lstStyle/>
          <a:p>
            <a:pPr marL="3175" algn="ctr">
              <a:spcBef>
                <a:spcPct val="50000"/>
              </a:spcBef>
            </a:pPr>
            <a:r>
              <a:rPr lang="fr-BE" sz="1400" b="0">
                <a:solidFill>
                  <a:srgbClr val="0F5494"/>
                </a:solidFill>
              </a:rPr>
              <a:t>technology development</a:t>
            </a:r>
            <a:endParaRPr lang="en-GB" sz="1400" b="0">
              <a:solidFill>
                <a:srgbClr val="0F5494"/>
              </a:solidFill>
            </a:endParaRPr>
          </a:p>
        </p:txBody>
      </p:sp>
      <p:sp>
        <p:nvSpPr>
          <p:cNvPr id="47114" name="Text Box 15"/>
          <p:cNvSpPr txBox="1">
            <a:spLocks noChangeArrowheads="1"/>
          </p:cNvSpPr>
          <p:nvPr/>
        </p:nvSpPr>
        <p:spPr bwMode="auto">
          <a:xfrm>
            <a:off x="8361363" y="3865563"/>
            <a:ext cx="592137" cy="304800"/>
          </a:xfrm>
          <a:prstGeom prst="rect">
            <a:avLst/>
          </a:prstGeom>
          <a:noFill/>
          <a:ln w="9525" algn="ctr">
            <a:noFill/>
            <a:miter lim="800000"/>
            <a:headEnd/>
            <a:tailEnd/>
          </a:ln>
        </p:spPr>
        <p:txBody>
          <a:bodyPr>
            <a:spAutoFit/>
          </a:bodyPr>
          <a:lstStyle/>
          <a:p>
            <a:pPr marL="3175">
              <a:spcBef>
                <a:spcPct val="50000"/>
              </a:spcBef>
            </a:pPr>
            <a:endParaRPr lang="en-US" sz="1400"/>
          </a:p>
        </p:txBody>
      </p:sp>
      <p:sp>
        <p:nvSpPr>
          <p:cNvPr id="47115" name="Text Box 16"/>
          <p:cNvSpPr txBox="1">
            <a:spLocks noChangeArrowheads="1"/>
          </p:cNvSpPr>
          <p:nvPr/>
        </p:nvSpPr>
        <p:spPr bwMode="auto">
          <a:xfrm>
            <a:off x="7062788" y="2406650"/>
            <a:ext cx="1871662" cy="517525"/>
          </a:xfrm>
          <a:prstGeom prst="rect">
            <a:avLst/>
          </a:prstGeom>
          <a:noFill/>
          <a:ln w="9525" algn="ctr">
            <a:noFill/>
            <a:miter lim="800000"/>
            <a:headEnd/>
            <a:tailEnd/>
          </a:ln>
        </p:spPr>
        <p:txBody>
          <a:bodyPr>
            <a:spAutoFit/>
          </a:bodyPr>
          <a:lstStyle/>
          <a:p>
            <a:pPr marL="3175" algn="ctr">
              <a:spcBef>
                <a:spcPct val="50000"/>
              </a:spcBef>
            </a:pPr>
            <a:r>
              <a:rPr lang="fr-BE" sz="1400" b="0">
                <a:solidFill>
                  <a:srgbClr val="0F5494"/>
                </a:solidFill>
              </a:rPr>
              <a:t>demand side management</a:t>
            </a:r>
            <a:endParaRPr lang="en-GB" sz="1400" b="0">
              <a:solidFill>
                <a:srgbClr val="0F5494"/>
              </a:solidFill>
            </a:endParaRPr>
          </a:p>
        </p:txBody>
      </p:sp>
      <p:sp>
        <p:nvSpPr>
          <p:cNvPr id="47116" name="Text Box 17"/>
          <p:cNvSpPr txBox="1">
            <a:spLocks noChangeArrowheads="1"/>
          </p:cNvSpPr>
          <p:nvPr/>
        </p:nvSpPr>
        <p:spPr bwMode="auto">
          <a:xfrm>
            <a:off x="7350125" y="3068638"/>
            <a:ext cx="1331913" cy="517525"/>
          </a:xfrm>
          <a:prstGeom prst="rect">
            <a:avLst/>
          </a:prstGeom>
          <a:noFill/>
          <a:ln w="9525" algn="ctr">
            <a:noFill/>
            <a:miter lim="800000"/>
            <a:headEnd/>
            <a:tailEnd/>
          </a:ln>
        </p:spPr>
        <p:txBody>
          <a:bodyPr>
            <a:spAutoFit/>
          </a:bodyPr>
          <a:lstStyle/>
          <a:p>
            <a:pPr marL="3175" algn="ctr">
              <a:spcBef>
                <a:spcPct val="50000"/>
              </a:spcBef>
            </a:pPr>
            <a:r>
              <a:rPr lang="fr-BE" sz="1400" b="0">
                <a:solidFill>
                  <a:srgbClr val="0F5494"/>
                </a:solidFill>
              </a:rPr>
              <a:t>RES integration</a:t>
            </a:r>
            <a:endParaRPr lang="en-GB" sz="1400" b="0">
              <a:solidFill>
                <a:srgbClr val="0F5494"/>
              </a:solidFill>
            </a:endParaRPr>
          </a:p>
        </p:txBody>
      </p:sp>
      <p:sp>
        <p:nvSpPr>
          <p:cNvPr id="47117" name="Text Box 18"/>
          <p:cNvSpPr txBox="1">
            <a:spLocks noChangeArrowheads="1"/>
          </p:cNvSpPr>
          <p:nvPr/>
        </p:nvSpPr>
        <p:spPr bwMode="auto">
          <a:xfrm>
            <a:off x="7278688" y="3860800"/>
            <a:ext cx="1584325" cy="517525"/>
          </a:xfrm>
          <a:prstGeom prst="rect">
            <a:avLst/>
          </a:prstGeom>
          <a:noFill/>
          <a:ln w="9525" algn="ctr">
            <a:noFill/>
            <a:miter lim="800000"/>
            <a:headEnd/>
            <a:tailEnd/>
          </a:ln>
        </p:spPr>
        <p:txBody>
          <a:bodyPr>
            <a:spAutoFit/>
          </a:bodyPr>
          <a:lstStyle/>
          <a:p>
            <a:pPr marL="3175" algn="ctr">
              <a:spcBef>
                <a:spcPct val="50000"/>
              </a:spcBef>
            </a:pPr>
            <a:r>
              <a:rPr lang="fr-BE" sz="1400" b="0">
                <a:solidFill>
                  <a:srgbClr val="0F5494"/>
                </a:solidFill>
              </a:rPr>
              <a:t>pan-European grid integration </a:t>
            </a:r>
            <a:endParaRPr lang="en-GB" sz="1400" b="0">
              <a:solidFill>
                <a:srgbClr val="0F5494"/>
              </a:solidFill>
            </a:endParaRPr>
          </a:p>
        </p:txBody>
      </p:sp>
      <p:sp>
        <p:nvSpPr>
          <p:cNvPr id="47118" name="Text Box 19"/>
          <p:cNvSpPr txBox="1">
            <a:spLocks noChangeArrowheads="1"/>
          </p:cNvSpPr>
          <p:nvPr/>
        </p:nvSpPr>
        <p:spPr bwMode="auto">
          <a:xfrm>
            <a:off x="7278688" y="5373688"/>
            <a:ext cx="1584325" cy="730250"/>
          </a:xfrm>
          <a:prstGeom prst="rect">
            <a:avLst/>
          </a:prstGeom>
          <a:noFill/>
          <a:ln w="9525" algn="ctr">
            <a:noFill/>
            <a:miter lim="800000"/>
            <a:headEnd/>
            <a:tailEnd/>
          </a:ln>
        </p:spPr>
        <p:txBody>
          <a:bodyPr>
            <a:spAutoFit/>
          </a:bodyPr>
          <a:lstStyle/>
          <a:p>
            <a:pPr marL="3175" algn="ctr">
              <a:spcBef>
                <a:spcPct val="50000"/>
              </a:spcBef>
            </a:pPr>
            <a:r>
              <a:rPr lang="fr-BE" sz="1400" b="0">
                <a:solidFill>
                  <a:srgbClr val="0F5494"/>
                </a:solidFill>
              </a:rPr>
              <a:t>market deployment of smart grids</a:t>
            </a:r>
            <a:endParaRPr lang="en-GB" sz="1400" b="0">
              <a:solidFill>
                <a:srgbClr val="0F5494"/>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p:cNvSpPr>
          <p:nvPr/>
        </p:nvSpPr>
        <p:spPr bwMode="auto">
          <a:xfrm>
            <a:off x="3132138" y="1700213"/>
            <a:ext cx="2736850" cy="936625"/>
          </a:xfrm>
          <a:prstGeom prst="rect">
            <a:avLst/>
          </a:prstGeom>
          <a:noFill/>
          <a:ln w="9525">
            <a:noFill/>
            <a:miter lim="800000"/>
            <a:headEnd/>
            <a:tailEnd/>
          </a:ln>
        </p:spPr>
        <p:txBody>
          <a:bodyPr anchor="ctr"/>
          <a:lstStyle/>
          <a:p>
            <a:pPr marL="358775" indent="-358775" eaLnBrk="0" hangingPunct="0"/>
            <a:r>
              <a:rPr lang="fr-FR" sz="2800">
                <a:solidFill>
                  <a:srgbClr val="0F5494"/>
                </a:solidFill>
                <a:latin typeface="Arial Black" pitchFamily="34" charset="0"/>
              </a:rPr>
              <a:t>Thank you </a:t>
            </a:r>
          </a:p>
        </p:txBody>
      </p:sp>
      <p:sp>
        <p:nvSpPr>
          <p:cNvPr id="49154" name="Rectangle 4"/>
          <p:cNvSpPr>
            <a:spLocks noChangeArrowheads="1"/>
          </p:cNvSpPr>
          <p:nvPr/>
        </p:nvSpPr>
        <p:spPr bwMode="auto">
          <a:xfrm>
            <a:off x="576263" y="2852738"/>
            <a:ext cx="8027987" cy="3529012"/>
          </a:xfrm>
          <a:prstGeom prst="rect">
            <a:avLst/>
          </a:prstGeom>
          <a:noFill/>
          <a:ln w="9525">
            <a:noFill/>
            <a:miter lim="800000"/>
            <a:headEnd/>
            <a:tailEnd/>
          </a:ln>
        </p:spPr>
        <p:txBody>
          <a:bodyPr/>
          <a:lstStyle/>
          <a:p>
            <a:pPr marL="342900" indent="-342900" eaLnBrk="0" hangingPunct="0">
              <a:lnSpc>
                <a:spcPct val="90000"/>
              </a:lnSpc>
              <a:spcBef>
                <a:spcPct val="20000"/>
              </a:spcBef>
              <a:buClr>
                <a:srgbClr val="009FBA"/>
              </a:buClr>
            </a:pPr>
            <a:r>
              <a:rPr lang="fr-BE" sz="1600">
                <a:solidFill>
                  <a:srgbClr val="0F5494"/>
                </a:solidFill>
                <a:latin typeface="Tahoma" pitchFamily="34" charset="0"/>
                <a:cs typeface="Tahoma" pitchFamily="34" charset="0"/>
                <a:hlinkClick r:id="rId2"/>
              </a:rPr>
              <a:t>Patrick.Van-Hove@ec.europa.eu</a:t>
            </a:r>
            <a:endParaRPr lang="fr-BE" sz="1600">
              <a:solidFill>
                <a:srgbClr val="0F5494"/>
              </a:solidFill>
              <a:latin typeface="Tahoma" pitchFamily="34" charset="0"/>
              <a:cs typeface="Tahoma" pitchFamily="34" charset="0"/>
            </a:endParaRPr>
          </a:p>
          <a:p>
            <a:pPr marL="342900" indent="-342900" eaLnBrk="0" hangingPunct="0">
              <a:lnSpc>
                <a:spcPct val="90000"/>
              </a:lnSpc>
              <a:spcBef>
                <a:spcPct val="20000"/>
              </a:spcBef>
              <a:buClr>
                <a:srgbClr val="009FBA"/>
              </a:buClr>
            </a:pPr>
            <a:endParaRPr lang="fr-BE" sz="1600">
              <a:solidFill>
                <a:srgbClr val="0F5494"/>
              </a:solidFill>
              <a:latin typeface="Tahoma" pitchFamily="34" charset="0"/>
              <a:cs typeface="Tahoma" pitchFamily="34" charset="0"/>
            </a:endParaRPr>
          </a:p>
          <a:p>
            <a:pPr marL="342900" indent="-342900" eaLnBrk="0" hangingPunct="0">
              <a:lnSpc>
                <a:spcPct val="90000"/>
              </a:lnSpc>
              <a:spcBef>
                <a:spcPct val="20000"/>
              </a:spcBef>
              <a:buClr>
                <a:srgbClr val="009FBA"/>
              </a:buClr>
            </a:pPr>
            <a:r>
              <a:rPr lang="fr-BE" sz="1600">
                <a:latin typeface="Tahoma" pitchFamily="34" charset="0"/>
                <a:cs typeface="Tahoma" pitchFamily="34" charset="0"/>
                <a:hlinkClick r:id="rId3"/>
              </a:rPr>
              <a:t>http://ec.europa.eu/research/energy/index_en.cfm</a:t>
            </a:r>
            <a:endParaRPr lang="fr-BE" sz="1600">
              <a:latin typeface="Tahoma" pitchFamily="34" charset="0"/>
              <a:cs typeface="Tahoma" pitchFamily="34" charset="0"/>
            </a:endParaRPr>
          </a:p>
          <a:p>
            <a:pPr marL="342900" indent="-342900" eaLnBrk="0" hangingPunct="0">
              <a:lnSpc>
                <a:spcPct val="90000"/>
              </a:lnSpc>
              <a:spcBef>
                <a:spcPct val="20000"/>
              </a:spcBef>
              <a:buClr>
                <a:srgbClr val="009FBA"/>
              </a:buClr>
            </a:pPr>
            <a:endParaRPr lang="fr-BE" sz="1600">
              <a:solidFill>
                <a:srgbClr val="0F5494"/>
              </a:solidFill>
              <a:latin typeface="Tahoma" pitchFamily="34" charset="0"/>
              <a:cs typeface="Tahoma" pitchFamily="34" charset="0"/>
            </a:endParaRPr>
          </a:p>
          <a:p>
            <a:pPr marL="342900" indent="-342900" eaLnBrk="0" hangingPunct="0">
              <a:lnSpc>
                <a:spcPct val="90000"/>
              </a:lnSpc>
              <a:spcBef>
                <a:spcPct val="20000"/>
              </a:spcBef>
              <a:buClr>
                <a:srgbClr val="009FBA"/>
              </a:buClr>
            </a:pPr>
            <a:r>
              <a:rPr lang="fr-BE" sz="1600">
                <a:latin typeface="Tahoma" pitchFamily="34" charset="0"/>
                <a:cs typeface="Tahoma" pitchFamily="34" charset="0"/>
                <a:hlinkClick r:id="rId4"/>
              </a:rPr>
              <a:t>http://www.smartgrids.eu/</a:t>
            </a:r>
            <a:endParaRPr lang="fr-BE" sz="1600">
              <a:latin typeface="Tahoma" pitchFamily="34" charset="0"/>
              <a:cs typeface="Tahoma" pitchFamily="34" charset="0"/>
            </a:endParaRPr>
          </a:p>
          <a:p>
            <a:pPr marL="342900" indent="-342900" eaLnBrk="0" hangingPunct="0">
              <a:lnSpc>
                <a:spcPct val="90000"/>
              </a:lnSpc>
              <a:spcBef>
                <a:spcPct val="20000"/>
              </a:spcBef>
              <a:buClr>
                <a:srgbClr val="009FBA"/>
              </a:buClr>
            </a:pPr>
            <a:endParaRPr lang="fr-BE" sz="1600">
              <a:latin typeface="Tahoma" pitchFamily="34" charset="0"/>
              <a:cs typeface="Tahoma" pitchFamily="34" charset="0"/>
            </a:endParaRPr>
          </a:p>
          <a:p>
            <a:pPr marL="342900" indent="-342900" eaLnBrk="0" hangingPunct="0">
              <a:lnSpc>
                <a:spcPct val="90000"/>
              </a:lnSpc>
              <a:spcBef>
                <a:spcPct val="20000"/>
              </a:spcBef>
              <a:buClr>
                <a:srgbClr val="009FBA"/>
              </a:buClr>
            </a:pPr>
            <a:r>
              <a:rPr lang="fr-BE" sz="1600">
                <a:latin typeface="Tahoma" pitchFamily="34" charset="0"/>
                <a:cs typeface="Tahoma" pitchFamily="34" charset="0"/>
                <a:hlinkClick r:id="rId5"/>
              </a:rPr>
              <a:t>http://www.gridplus.eu/</a:t>
            </a:r>
            <a:endParaRPr lang="fr-BE" sz="1600">
              <a:latin typeface="Tahoma" pitchFamily="34" charset="0"/>
              <a:cs typeface="Tahoma" pitchFamily="34" charset="0"/>
            </a:endParaRPr>
          </a:p>
          <a:p>
            <a:pPr marL="342900" indent="-342900" eaLnBrk="0" hangingPunct="0">
              <a:lnSpc>
                <a:spcPct val="90000"/>
              </a:lnSpc>
              <a:spcBef>
                <a:spcPct val="20000"/>
              </a:spcBef>
              <a:buClr>
                <a:srgbClr val="009FBA"/>
              </a:buClr>
            </a:pPr>
            <a:endParaRPr lang="fr-BE" sz="1600">
              <a:latin typeface="Tahoma" pitchFamily="34" charset="0"/>
              <a:cs typeface="Tahoma" pitchFamily="34" charset="0"/>
            </a:endParaRPr>
          </a:p>
          <a:p>
            <a:pPr marL="342900" indent="-342900" eaLnBrk="0" hangingPunct="0">
              <a:lnSpc>
                <a:spcPct val="90000"/>
              </a:lnSpc>
              <a:spcBef>
                <a:spcPct val="20000"/>
              </a:spcBef>
              <a:buClr>
                <a:srgbClr val="009FBA"/>
              </a:buClr>
            </a:pPr>
            <a:r>
              <a:rPr lang="fr-BE" sz="1600">
                <a:latin typeface="Tahoma" pitchFamily="34" charset="0"/>
                <a:cs typeface="Tahoma" pitchFamily="34" charset="0"/>
                <a:hlinkClick r:id="rId6"/>
              </a:rPr>
              <a:t>http://ec.europa.eu/energy/gas_electricity/smartgrids/smartgrids_en.htm</a:t>
            </a:r>
            <a:endParaRPr lang="fr-BE" sz="1600">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idx="4294967295"/>
          </p:nvPr>
        </p:nvSpPr>
        <p:spPr/>
        <p:txBody>
          <a:bodyPr/>
          <a:lstStyle/>
          <a:p>
            <a:r>
              <a:rPr lang="en-GB" sz="2800" smtClean="0">
                <a:latin typeface="Arial Black" pitchFamily="34" charset="0"/>
              </a:rPr>
              <a:t>Electricity grids: Policy drivers</a:t>
            </a:r>
          </a:p>
        </p:txBody>
      </p:sp>
      <p:sp>
        <p:nvSpPr>
          <p:cNvPr id="17410" name="Rectangle 3"/>
          <p:cNvSpPr>
            <a:spLocks noGrp="1" noChangeArrowheads="1"/>
          </p:cNvSpPr>
          <p:nvPr>
            <p:ph type="body" idx="4294967295"/>
          </p:nvPr>
        </p:nvSpPr>
        <p:spPr>
          <a:xfrm>
            <a:off x="468313" y="1844675"/>
            <a:ext cx="8229600" cy="4608513"/>
          </a:xfrm>
        </p:spPr>
        <p:txBody>
          <a:bodyPr/>
          <a:lstStyle/>
          <a:p>
            <a:pPr>
              <a:lnSpc>
                <a:spcPct val="80000"/>
              </a:lnSpc>
              <a:spcAft>
                <a:spcPct val="20000"/>
              </a:spcAft>
              <a:buClr>
                <a:srgbClr val="034EA2"/>
              </a:buClr>
              <a:buFont typeface="Monotype Sorts"/>
              <a:buNone/>
            </a:pPr>
            <a:r>
              <a:rPr lang="en-US" sz="2000" b="1" i="0" smtClean="0">
                <a:latin typeface="Tahoma" pitchFamily="34" charset="0"/>
              </a:rPr>
              <a:t>Energy – Climate objectives 2020</a:t>
            </a:r>
          </a:p>
          <a:p>
            <a:pPr lvl="1">
              <a:lnSpc>
                <a:spcPct val="80000"/>
              </a:lnSpc>
              <a:spcAft>
                <a:spcPct val="20000"/>
              </a:spcAft>
              <a:buFont typeface="Wingdings" pitchFamily="2" charset="2"/>
              <a:buChar char="ü"/>
            </a:pPr>
            <a:r>
              <a:rPr lang="en-GB" sz="1800" b="0" smtClean="0">
                <a:latin typeface="Tahoma" pitchFamily="34" charset="0"/>
              </a:rPr>
              <a:t>20% renewable energy, up to 35% renewable electricity:</a:t>
            </a:r>
            <a:br>
              <a:rPr lang="en-GB" sz="1800" b="0" smtClean="0">
                <a:latin typeface="Tahoma" pitchFamily="34" charset="0"/>
              </a:rPr>
            </a:br>
            <a:r>
              <a:rPr lang="en-GB" sz="1800" b="0" smtClean="0">
                <a:latin typeface="Tahoma" pitchFamily="34" charset="0"/>
              </a:rPr>
              <a:t>large hydro, wind; small PV, wind, hydro, biomass, etc.</a:t>
            </a:r>
          </a:p>
          <a:p>
            <a:pPr lvl="1">
              <a:lnSpc>
                <a:spcPct val="80000"/>
              </a:lnSpc>
              <a:spcAft>
                <a:spcPct val="20000"/>
              </a:spcAft>
              <a:buFont typeface="Wingdings" pitchFamily="2" charset="2"/>
              <a:buChar char="ü"/>
            </a:pPr>
            <a:r>
              <a:rPr lang="fr-BE" sz="1800" b="0" smtClean="0">
                <a:latin typeface="Tahoma" pitchFamily="34" charset="0"/>
              </a:rPr>
              <a:t>20% efficiency </a:t>
            </a:r>
            <a:r>
              <a:rPr lang="fr-BE" sz="1800" b="0" smtClean="0">
                <a:solidFill>
                  <a:schemeClr val="tx1"/>
                </a:solidFill>
                <a:latin typeface="Tahoma" pitchFamily="34" charset="0"/>
              </a:rPr>
              <a:t>improvement</a:t>
            </a:r>
            <a:r>
              <a:rPr lang="fr-BE" sz="1800" b="0" smtClean="0">
                <a:latin typeface="Tahoma" pitchFamily="34" charset="0"/>
              </a:rPr>
              <a:t>. For electricity: efficiency of generation, connection and use of electricity. CHP, reduced grid losses, smart consumption, new uses (electric vehicles, smart cities, etc.)</a:t>
            </a:r>
          </a:p>
          <a:p>
            <a:pPr lvl="1">
              <a:lnSpc>
                <a:spcPct val="80000"/>
              </a:lnSpc>
              <a:spcAft>
                <a:spcPct val="20000"/>
              </a:spcAft>
              <a:buFont typeface="Wingdings" pitchFamily="2" charset="2"/>
              <a:buChar char="ü"/>
            </a:pPr>
            <a:r>
              <a:rPr lang="fr-BE" sz="1800" b="0" smtClean="0">
                <a:latin typeface="Tahoma" pitchFamily="34" charset="0"/>
              </a:rPr>
              <a:t>20% CO</a:t>
            </a:r>
            <a:r>
              <a:rPr lang="fr-BE" sz="1800" b="0" baseline="-25000" smtClean="0">
                <a:latin typeface="Tahoma" pitchFamily="34" charset="0"/>
              </a:rPr>
              <a:t>2</a:t>
            </a:r>
            <a:r>
              <a:rPr lang="fr-BE" sz="1800" b="0" smtClean="0">
                <a:latin typeface="Tahoma" pitchFamily="34" charset="0"/>
              </a:rPr>
              <a:t> reduction</a:t>
            </a:r>
            <a:endParaRPr lang="en-GB" sz="1800" b="0" smtClean="0">
              <a:latin typeface="Tahoma" pitchFamily="34" charset="0"/>
            </a:endParaRPr>
          </a:p>
          <a:p>
            <a:pPr>
              <a:lnSpc>
                <a:spcPct val="80000"/>
              </a:lnSpc>
              <a:spcAft>
                <a:spcPct val="20000"/>
              </a:spcAft>
              <a:buClr>
                <a:srgbClr val="034EA2"/>
              </a:buClr>
              <a:buFont typeface="Monotype Sorts"/>
              <a:buNone/>
            </a:pPr>
            <a:r>
              <a:rPr lang="en-US" sz="2000" b="1" i="0" smtClean="0">
                <a:latin typeface="Tahoma" pitchFamily="34" charset="0"/>
              </a:rPr>
              <a:t>Security of supply</a:t>
            </a:r>
          </a:p>
          <a:p>
            <a:pPr lvl="1">
              <a:lnSpc>
                <a:spcPct val="80000"/>
              </a:lnSpc>
              <a:spcAft>
                <a:spcPct val="20000"/>
              </a:spcAft>
              <a:buFont typeface="Wingdings" pitchFamily="2" charset="2"/>
              <a:buChar char="ü"/>
            </a:pPr>
            <a:r>
              <a:rPr lang="en-GB" sz="1800" b="0" smtClean="0">
                <a:latin typeface="Tahoma" pitchFamily="34" charset="0"/>
              </a:rPr>
              <a:t>Reduce energy dependency, develop both concentrated and distributed generation</a:t>
            </a:r>
          </a:p>
          <a:p>
            <a:pPr lvl="1">
              <a:lnSpc>
                <a:spcPct val="80000"/>
              </a:lnSpc>
              <a:spcAft>
                <a:spcPct val="20000"/>
              </a:spcAft>
              <a:buFont typeface="Wingdings" pitchFamily="2" charset="2"/>
              <a:buChar char="ü"/>
            </a:pPr>
            <a:r>
              <a:rPr lang="en-GB" sz="1800" b="0" smtClean="0">
                <a:latin typeface="Tahoma" pitchFamily="34" charset="0"/>
              </a:rPr>
              <a:t>Increase grid robustness</a:t>
            </a:r>
          </a:p>
          <a:p>
            <a:pPr>
              <a:lnSpc>
                <a:spcPct val="80000"/>
              </a:lnSpc>
              <a:spcAft>
                <a:spcPct val="20000"/>
              </a:spcAft>
              <a:buClr>
                <a:srgbClr val="034EA2"/>
              </a:buClr>
              <a:buFont typeface="Monotype Sorts"/>
              <a:buNone/>
            </a:pPr>
            <a:r>
              <a:rPr lang="en-US" sz="2000" b="1" i="0" smtClean="0">
                <a:latin typeface="Tahoma" pitchFamily="34" charset="0"/>
              </a:rPr>
              <a:t>Competitiveness</a:t>
            </a:r>
          </a:p>
          <a:p>
            <a:pPr lvl="1">
              <a:lnSpc>
                <a:spcPct val="80000"/>
              </a:lnSpc>
              <a:spcAft>
                <a:spcPct val="20000"/>
              </a:spcAft>
              <a:buFont typeface="Wingdings" pitchFamily="2" charset="2"/>
              <a:buChar char="ü"/>
            </a:pPr>
            <a:r>
              <a:rPr lang="en-GB" sz="1800" b="0" smtClean="0">
                <a:latin typeface="Tahoma" pitchFamily="34" charset="0"/>
              </a:rPr>
              <a:t>Completion of a European market for electricity, mitigate prices</a:t>
            </a:r>
          </a:p>
          <a:p>
            <a:pPr lvl="1">
              <a:lnSpc>
                <a:spcPct val="80000"/>
              </a:lnSpc>
              <a:spcAft>
                <a:spcPct val="20000"/>
              </a:spcAft>
              <a:buFont typeface="Wingdings" pitchFamily="2" charset="2"/>
              <a:buChar char="ü"/>
            </a:pPr>
            <a:r>
              <a:rPr lang="en-GB" sz="1800" b="0" smtClean="0">
                <a:latin typeface="Tahoma" pitchFamily="34" charset="0"/>
              </a:rPr>
              <a:t>Enable new services, new market opportunities</a:t>
            </a:r>
            <a:br>
              <a:rPr lang="en-GB" sz="1800" b="0" smtClean="0">
                <a:latin typeface="Tahoma" pitchFamily="34" charset="0"/>
              </a:rPr>
            </a:br>
            <a:endParaRPr lang="en-GB" sz="1800" b="0" smtClean="0">
              <a:latin typeface="Tahoma"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idx="4294967295"/>
          </p:nvPr>
        </p:nvSpPr>
        <p:spPr>
          <a:xfrm>
            <a:off x="323850" y="908050"/>
            <a:ext cx="8229600" cy="936625"/>
          </a:xfrm>
        </p:spPr>
        <p:txBody>
          <a:bodyPr/>
          <a:lstStyle/>
          <a:p>
            <a:r>
              <a:rPr lang="en-GB" sz="2800" smtClean="0">
                <a:latin typeface="Arial Black" pitchFamily="34" charset="0"/>
              </a:rPr>
              <a:t>Smart Grids: an agreed solution</a:t>
            </a:r>
          </a:p>
        </p:txBody>
      </p:sp>
      <p:sp>
        <p:nvSpPr>
          <p:cNvPr id="18434" name="Rectangle 3"/>
          <p:cNvSpPr>
            <a:spLocks noGrp="1" noChangeArrowheads="1"/>
          </p:cNvSpPr>
          <p:nvPr>
            <p:ph type="body" idx="4294967295"/>
          </p:nvPr>
        </p:nvSpPr>
        <p:spPr>
          <a:xfrm>
            <a:off x="179388" y="1700213"/>
            <a:ext cx="8229600" cy="4608512"/>
          </a:xfrm>
        </p:spPr>
        <p:txBody>
          <a:bodyPr/>
          <a:lstStyle/>
          <a:p>
            <a:pPr fontAlgn="b">
              <a:spcAft>
                <a:spcPct val="20000"/>
              </a:spcAft>
              <a:buClr>
                <a:srgbClr val="034EA2"/>
              </a:buClr>
              <a:buFont typeface="Monotype Sorts"/>
              <a:buNone/>
            </a:pPr>
            <a:r>
              <a:rPr lang="en-US" sz="1800" i="0" smtClean="0">
                <a:solidFill>
                  <a:schemeClr val="tx1"/>
                </a:solidFill>
              </a:rPr>
              <a:t>	</a:t>
            </a:r>
            <a:r>
              <a:rPr lang="en-US" sz="1800" i="0" smtClean="0">
                <a:latin typeface="Tahoma" pitchFamily="34" charset="0"/>
                <a:cs typeface="Tahoma" pitchFamily="34" charset="0"/>
              </a:rPr>
              <a:t>A Smart Grid is an electricity network that can cost efficiently integrate the </a:t>
            </a:r>
            <a:r>
              <a:rPr lang="en-GB" sz="1800" i="0" smtClean="0">
                <a:latin typeface="Tahoma" pitchFamily="34" charset="0"/>
                <a:cs typeface="Tahoma" pitchFamily="34" charset="0"/>
              </a:rPr>
              <a:t>behaviour</a:t>
            </a:r>
            <a:r>
              <a:rPr lang="en-US" sz="1800" i="0" smtClean="0">
                <a:latin typeface="Tahoma" pitchFamily="34" charset="0"/>
                <a:cs typeface="Tahoma" pitchFamily="34" charset="0"/>
              </a:rPr>
              <a:t> and actions of </a:t>
            </a:r>
            <a:r>
              <a:rPr lang="en-US" sz="1800" b="1" i="0" smtClean="0">
                <a:latin typeface="Tahoma" pitchFamily="34" charset="0"/>
                <a:cs typeface="Tahoma" pitchFamily="34" charset="0"/>
              </a:rPr>
              <a:t>all users</a:t>
            </a:r>
            <a:r>
              <a:rPr lang="en-US" sz="1800" i="0" smtClean="0">
                <a:latin typeface="Tahoma" pitchFamily="34" charset="0"/>
                <a:cs typeface="Tahoma" pitchFamily="34" charset="0"/>
              </a:rPr>
              <a:t> connected to it - generators, consumers and those that do both – in order to ensure efficient, sustainable power system with low losses and high levels of quality and security of supply and safety.</a:t>
            </a:r>
            <a:r>
              <a:rPr lang="en-US" sz="1800" smtClean="0"/>
              <a:t> </a:t>
            </a:r>
          </a:p>
        </p:txBody>
      </p:sp>
      <p:grpSp>
        <p:nvGrpSpPr>
          <p:cNvPr id="18435" name="Group 17"/>
          <p:cNvGrpSpPr>
            <a:grpSpLocks/>
          </p:cNvGrpSpPr>
          <p:nvPr/>
        </p:nvGrpSpPr>
        <p:grpSpPr bwMode="auto">
          <a:xfrm>
            <a:off x="323850" y="2919413"/>
            <a:ext cx="8531225" cy="3822700"/>
            <a:chOff x="204" y="1570"/>
            <a:chExt cx="5374" cy="2408"/>
          </a:xfrm>
        </p:grpSpPr>
        <p:pic>
          <p:nvPicPr>
            <p:cNvPr id="18436" name="Picture 2" descr="resize"/>
            <p:cNvPicPr>
              <a:picLocks noChangeAspect="1" noChangeArrowheads="1"/>
            </p:cNvPicPr>
            <p:nvPr/>
          </p:nvPicPr>
          <p:blipFill>
            <a:blip r:embed="rId2"/>
            <a:srcRect l="11539" t="3847" r="11539"/>
            <a:stretch>
              <a:fillRect/>
            </a:stretch>
          </p:blipFill>
          <p:spPr bwMode="auto">
            <a:xfrm>
              <a:off x="3560" y="1888"/>
              <a:ext cx="428" cy="534"/>
            </a:xfrm>
            <a:prstGeom prst="rect">
              <a:avLst/>
            </a:prstGeom>
            <a:noFill/>
            <a:ln w="9525">
              <a:noFill/>
              <a:miter lim="800000"/>
              <a:headEnd/>
              <a:tailEnd/>
            </a:ln>
          </p:spPr>
        </p:pic>
        <p:pic>
          <p:nvPicPr>
            <p:cNvPr id="18437" name="Picture 3"/>
            <p:cNvPicPr>
              <a:picLocks noChangeAspect="1" noChangeArrowheads="1"/>
            </p:cNvPicPr>
            <p:nvPr/>
          </p:nvPicPr>
          <p:blipFill>
            <a:blip r:embed="rId3"/>
            <a:srcRect/>
            <a:stretch>
              <a:fillRect/>
            </a:stretch>
          </p:blipFill>
          <p:spPr bwMode="auto">
            <a:xfrm>
              <a:off x="884" y="1661"/>
              <a:ext cx="3129" cy="2253"/>
            </a:xfrm>
            <a:prstGeom prst="rect">
              <a:avLst/>
            </a:prstGeom>
            <a:noFill/>
            <a:ln w="12700">
              <a:noFill/>
              <a:miter lim="800000"/>
              <a:headEnd type="none" w="sm" len="sm"/>
              <a:tailEnd type="none" w="sm" len="sm"/>
            </a:ln>
          </p:spPr>
        </p:pic>
        <p:pic>
          <p:nvPicPr>
            <p:cNvPr id="18438" name="Picture 12" descr="134509904_c84a5d7304"/>
            <p:cNvPicPr>
              <a:picLocks noChangeAspect="1" noChangeArrowheads="1"/>
            </p:cNvPicPr>
            <p:nvPr/>
          </p:nvPicPr>
          <p:blipFill>
            <a:blip r:embed="rId4"/>
            <a:srcRect/>
            <a:stretch>
              <a:fillRect/>
            </a:stretch>
          </p:blipFill>
          <p:spPr bwMode="gray">
            <a:xfrm>
              <a:off x="2835" y="1842"/>
              <a:ext cx="638" cy="455"/>
            </a:xfrm>
            <a:prstGeom prst="rect">
              <a:avLst/>
            </a:prstGeom>
            <a:noFill/>
            <a:ln w="9525">
              <a:noFill/>
              <a:miter lim="800000"/>
              <a:headEnd/>
              <a:tailEnd/>
            </a:ln>
          </p:spPr>
        </p:pic>
        <p:sp>
          <p:nvSpPr>
            <p:cNvPr id="18439" name="Text Box 6"/>
            <p:cNvSpPr txBox="1">
              <a:spLocks noChangeArrowheads="1"/>
            </p:cNvSpPr>
            <p:nvPr/>
          </p:nvSpPr>
          <p:spPr bwMode="auto">
            <a:xfrm>
              <a:off x="204" y="2341"/>
              <a:ext cx="998" cy="427"/>
            </a:xfrm>
            <a:prstGeom prst="rect">
              <a:avLst/>
            </a:prstGeom>
            <a:noFill/>
            <a:ln w="12700">
              <a:noFill/>
              <a:miter lim="800000"/>
              <a:headEnd type="none" w="sm" len="sm"/>
              <a:tailEnd type="none" w="sm" len="sm"/>
            </a:ln>
          </p:spPr>
          <p:txBody>
            <a:bodyPr lIns="91433" tIns="45716" rIns="91433" bIns="45716">
              <a:spAutoFit/>
            </a:bodyPr>
            <a:lstStyle/>
            <a:p>
              <a:pPr defTabSz="762000">
                <a:lnSpc>
                  <a:spcPct val="80000"/>
                </a:lnSpc>
              </a:pPr>
              <a:r>
                <a:rPr lang="en-GB" sz="1600">
                  <a:solidFill>
                    <a:srgbClr val="003366"/>
                  </a:solidFill>
                  <a:latin typeface="Arial" charset="0"/>
                  <a:ea typeface="ＭＳ Ｐゴシック"/>
                  <a:cs typeface="ＭＳ Ｐゴシック"/>
                </a:rPr>
                <a:t>Central &amp; dispersed</a:t>
              </a:r>
            </a:p>
            <a:p>
              <a:pPr defTabSz="762000">
                <a:lnSpc>
                  <a:spcPct val="80000"/>
                </a:lnSpc>
              </a:pPr>
              <a:r>
                <a:rPr lang="en-GB" sz="1600">
                  <a:solidFill>
                    <a:srgbClr val="003366"/>
                  </a:solidFill>
                  <a:latin typeface="Arial" charset="0"/>
                  <a:ea typeface="ＭＳ Ｐゴシック"/>
                  <a:cs typeface="ＭＳ Ｐゴシック"/>
                </a:rPr>
                <a:t> sources </a:t>
              </a:r>
            </a:p>
          </p:txBody>
        </p:sp>
        <p:sp>
          <p:nvSpPr>
            <p:cNvPr id="18440" name="Text Box 8"/>
            <p:cNvSpPr txBox="1">
              <a:spLocks noChangeArrowheads="1"/>
            </p:cNvSpPr>
            <p:nvPr/>
          </p:nvSpPr>
          <p:spPr bwMode="auto">
            <a:xfrm>
              <a:off x="1020" y="3430"/>
              <a:ext cx="874" cy="524"/>
            </a:xfrm>
            <a:prstGeom prst="rect">
              <a:avLst/>
            </a:prstGeom>
            <a:noFill/>
            <a:ln w="12700">
              <a:noFill/>
              <a:miter lim="800000"/>
              <a:headEnd type="none" w="sm" len="sm"/>
              <a:tailEnd type="none" w="sm" len="sm"/>
            </a:ln>
          </p:spPr>
          <p:txBody>
            <a:bodyPr lIns="91433" tIns="45716" rIns="91433" bIns="45716"/>
            <a:lstStyle/>
            <a:p>
              <a:pPr defTabSz="762000">
                <a:lnSpc>
                  <a:spcPct val="75000"/>
                </a:lnSpc>
              </a:pPr>
              <a:r>
                <a:rPr lang="en-GB" sz="1600">
                  <a:solidFill>
                    <a:srgbClr val="003366"/>
                  </a:solidFill>
                  <a:latin typeface="Arial" charset="0"/>
                  <a:ea typeface="ＭＳ Ｐゴシック"/>
                  <a:cs typeface="ＭＳ Ｐゴシック"/>
                </a:rPr>
                <a:t>Smart materials and power </a:t>
              </a:r>
            </a:p>
            <a:p>
              <a:pPr defTabSz="762000">
                <a:lnSpc>
                  <a:spcPct val="75000"/>
                </a:lnSpc>
              </a:pPr>
              <a:r>
                <a:rPr lang="en-GB" sz="1600">
                  <a:solidFill>
                    <a:srgbClr val="003366"/>
                  </a:solidFill>
                  <a:latin typeface="Arial" charset="0"/>
                  <a:ea typeface="ＭＳ Ｐゴシック"/>
                  <a:cs typeface="ＭＳ Ｐゴシック"/>
                </a:rPr>
                <a:t>electronics </a:t>
              </a:r>
              <a:endParaRPr lang="en-GB" sz="3200">
                <a:solidFill>
                  <a:srgbClr val="003366"/>
                </a:solidFill>
                <a:latin typeface="Arial" charset="0"/>
                <a:ea typeface="ＭＳ Ｐゴシック"/>
                <a:cs typeface="ＭＳ Ｐゴシック"/>
              </a:endParaRPr>
            </a:p>
          </p:txBody>
        </p:sp>
        <p:pic>
          <p:nvPicPr>
            <p:cNvPr id="18441" name="Picture 9" descr="untitled4"/>
            <p:cNvPicPr>
              <a:picLocks noChangeAspect="1" noChangeArrowheads="1"/>
            </p:cNvPicPr>
            <p:nvPr/>
          </p:nvPicPr>
          <p:blipFill>
            <a:blip r:embed="rId5"/>
            <a:srcRect/>
            <a:stretch>
              <a:fillRect/>
            </a:stretch>
          </p:blipFill>
          <p:spPr bwMode="auto">
            <a:xfrm>
              <a:off x="1837" y="3249"/>
              <a:ext cx="510" cy="403"/>
            </a:xfrm>
            <a:prstGeom prst="rect">
              <a:avLst/>
            </a:prstGeom>
            <a:noFill/>
            <a:ln w="9525">
              <a:noFill/>
              <a:miter lim="800000"/>
              <a:headEnd/>
              <a:tailEnd/>
            </a:ln>
          </p:spPr>
        </p:pic>
        <p:pic>
          <p:nvPicPr>
            <p:cNvPr id="18442" name="Picture 10"/>
            <p:cNvPicPr>
              <a:picLocks noChangeAspect="1" noChangeArrowheads="1"/>
            </p:cNvPicPr>
            <p:nvPr/>
          </p:nvPicPr>
          <p:blipFill>
            <a:blip r:embed="rId6"/>
            <a:srcRect/>
            <a:stretch>
              <a:fillRect/>
            </a:stretch>
          </p:blipFill>
          <p:spPr bwMode="auto">
            <a:xfrm>
              <a:off x="3969" y="3113"/>
              <a:ext cx="635" cy="532"/>
            </a:xfrm>
            <a:prstGeom prst="rect">
              <a:avLst/>
            </a:prstGeom>
            <a:noFill/>
            <a:ln w="9525">
              <a:noFill/>
              <a:miter lim="800000"/>
              <a:headEnd/>
              <a:tailEnd/>
            </a:ln>
          </p:spPr>
        </p:pic>
        <p:sp>
          <p:nvSpPr>
            <p:cNvPr id="18443" name="Text Box 11"/>
            <p:cNvSpPr txBox="1">
              <a:spLocks noChangeArrowheads="1"/>
            </p:cNvSpPr>
            <p:nvPr/>
          </p:nvSpPr>
          <p:spPr bwMode="auto">
            <a:xfrm>
              <a:off x="4195" y="2795"/>
              <a:ext cx="1383" cy="366"/>
            </a:xfrm>
            <a:prstGeom prst="rect">
              <a:avLst/>
            </a:prstGeom>
            <a:noFill/>
            <a:ln w="12700">
              <a:noFill/>
              <a:miter lim="800000"/>
              <a:headEnd type="none" w="sm" len="sm"/>
              <a:tailEnd type="none" w="sm" len="sm"/>
            </a:ln>
          </p:spPr>
          <p:txBody>
            <a:bodyPr wrap="none" lIns="91429" tIns="45714" rIns="91429" bIns="45714">
              <a:spAutoFit/>
            </a:bodyPr>
            <a:lstStyle/>
            <a:p>
              <a:pPr defTabSz="762000"/>
              <a:r>
                <a:rPr lang="en-GB" sz="1600">
                  <a:solidFill>
                    <a:srgbClr val="003366"/>
                  </a:solidFill>
                  <a:latin typeface="Arial" charset="0"/>
                  <a:ea typeface="ＭＳ Ｐゴシック"/>
                  <a:cs typeface="ＭＳ Ｐゴシック"/>
                </a:rPr>
                <a:t>Central &amp; distributed</a:t>
              </a:r>
            </a:p>
            <a:p>
              <a:pPr defTabSz="762000"/>
              <a:r>
                <a:rPr lang="en-GB" sz="1600">
                  <a:solidFill>
                    <a:srgbClr val="003366"/>
                  </a:solidFill>
                  <a:latin typeface="Arial" charset="0"/>
                  <a:ea typeface="ＭＳ Ｐゴシック"/>
                  <a:cs typeface="ＭＳ Ｐゴシック"/>
                </a:rPr>
                <a:t>intelligence</a:t>
              </a:r>
            </a:p>
          </p:txBody>
        </p:sp>
        <p:sp>
          <p:nvSpPr>
            <p:cNvPr id="18444" name="Text Box 13"/>
            <p:cNvSpPr txBox="1">
              <a:spLocks noChangeArrowheads="1"/>
            </p:cNvSpPr>
            <p:nvPr/>
          </p:nvSpPr>
          <p:spPr bwMode="auto">
            <a:xfrm>
              <a:off x="2744" y="1570"/>
              <a:ext cx="1406" cy="417"/>
            </a:xfrm>
            <a:prstGeom prst="rect">
              <a:avLst/>
            </a:prstGeom>
            <a:noFill/>
            <a:ln w="12700">
              <a:noFill/>
              <a:miter lim="800000"/>
              <a:headEnd type="none" w="sm" len="sm"/>
              <a:tailEnd type="none" w="sm" len="sm"/>
            </a:ln>
          </p:spPr>
          <p:txBody>
            <a:bodyPr lIns="91433" tIns="45716" rIns="91433" bIns="45716"/>
            <a:lstStyle/>
            <a:p>
              <a:pPr defTabSz="762000">
                <a:lnSpc>
                  <a:spcPct val="80000"/>
                </a:lnSpc>
              </a:pPr>
              <a:r>
                <a:rPr lang="en-GB" sz="1600">
                  <a:solidFill>
                    <a:srgbClr val="003366"/>
                  </a:solidFill>
                  <a:latin typeface="Arial" charset="0"/>
                  <a:ea typeface="ＭＳ Ｐゴシック"/>
                  <a:cs typeface="ＭＳ Ｐゴシック"/>
                </a:rPr>
                <a:t>Seamless integration</a:t>
              </a:r>
            </a:p>
            <a:p>
              <a:pPr defTabSz="762000">
                <a:lnSpc>
                  <a:spcPct val="80000"/>
                </a:lnSpc>
              </a:pPr>
              <a:r>
                <a:rPr lang="en-GB" sz="1600">
                  <a:solidFill>
                    <a:srgbClr val="003366"/>
                  </a:solidFill>
                  <a:latin typeface="Arial" charset="0"/>
                  <a:ea typeface="ＭＳ Ｐゴシック"/>
                  <a:cs typeface="ＭＳ Ｐゴシック"/>
                </a:rPr>
                <a:t>of new applications </a:t>
              </a:r>
              <a:endParaRPr lang="en-GB" sz="3200">
                <a:solidFill>
                  <a:srgbClr val="003366"/>
                </a:solidFill>
                <a:latin typeface="Arial" charset="0"/>
                <a:ea typeface="ＭＳ Ｐゴシック"/>
                <a:cs typeface="ＭＳ Ｐゴシック"/>
              </a:endParaRPr>
            </a:p>
          </p:txBody>
        </p:sp>
        <p:sp>
          <p:nvSpPr>
            <p:cNvPr id="18445" name="Text Box 14"/>
            <p:cNvSpPr txBox="1">
              <a:spLocks noChangeArrowheads="1"/>
            </p:cNvSpPr>
            <p:nvPr/>
          </p:nvSpPr>
          <p:spPr bwMode="auto">
            <a:xfrm>
              <a:off x="4195" y="2069"/>
              <a:ext cx="1227" cy="451"/>
            </a:xfrm>
            <a:prstGeom prst="rect">
              <a:avLst/>
            </a:prstGeom>
            <a:noFill/>
            <a:ln w="12700">
              <a:noFill/>
              <a:miter lim="800000"/>
              <a:headEnd type="none" w="sm" len="sm"/>
              <a:tailEnd type="none" w="sm" len="sm"/>
            </a:ln>
          </p:spPr>
          <p:txBody>
            <a:bodyPr wrap="none" lIns="91433" tIns="45716" rIns="91433" bIns="45716">
              <a:spAutoFit/>
            </a:bodyPr>
            <a:lstStyle/>
            <a:p>
              <a:pPr defTabSz="762000">
                <a:lnSpc>
                  <a:spcPct val="85000"/>
                </a:lnSpc>
              </a:pPr>
              <a:r>
                <a:rPr lang="en-GB" sz="1600">
                  <a:solidFill>
                    <a:srgbClr val="003366"/>
                  </a:solidFill>
                  <a:latin typeface="Arial" charset="0"/>
                  <a:ea typeface="ＭＳ Ｐゴシック"/>
                  <a:cs typeface="ＭＳ Ｐゴシック"/>
                </a:rPr>
                <a:t>End user real time</a:t>
              </a:r>
            </a:p>
            <a:p>
              <a:pPr defTabSz="762000">
                <a:lnSpc>
                  <a:spcPct val="85000"/>
                </a:lnSpc>
              </a:pPr>
              <a:r>
                <a:rPr lang="en-GB" sz="1600">
                  <a:solidFill>
                    <a:srgbClr val="003366"/>
                  </a:solidFill>
                  <a:latin typeface="Arial" charset="0"/>
                  <a:ea typeface="ＭＳ Ｐゴシック"/>
                  <a:cs typeface="ＭＳ Ｐゴシック"/>
                </a:rPr>
                <a:t>Information &amp; </a:t>
              </a:r>
            </a:p>
            <a:p>
              <a:pPr defTabSz="762000">
                <a:lnSpc>
                  <a:spcPct val="85000"/>
                </a:lnSpc>
              </a:pPr>
              <a:r>
                <a:rPr lang="en-GB" sz="1600">
                  <a:solidFill>
                    <a:srgbClr val="003366"/>
                  </a:solidFill>
                  <a:latin typeface="Arial" charset="0"/>
                  <a:ea typeface="ＭＳ Ｐゴシック"/>
                  <a:cs typeface="ＭＳ Ｐゴシック"/>
                </a:rPr>
                <a:t>participation </a:t>
              </a:r>
              <a:endParaRPr lang="en-GB" sz="3200">
                <a:solidFill>
                  <a:srgbClr val="003366"/>
                </a:solidFill>
                <a:latin typeface="Arial" charset="0"/>
                <a:ea typeface="ＭＳ Ｐゴシック"/>
                <a:cs typeface="ＭＳ Ｐゴシック"/>
              </a:endParaRPr>
            </a:p>
          </p:txBody>
        </p:sp>
        <p:pic>
          <p:nvPicPr>
            <p:cNvPr id="18446" name="Picture 16" descr="ISFOC-SolFocus-array"/>
            <p:cNvPicPr>
              <a:picLocks noChangeAspect="1" noChangeArrowheads="1"/>
            </p:cNvPicPr>
            <p:nvPr/>
          </p:nvPicPr>
          <p:blipFill>
            <a:blip r:embed="rId7"/>
            <a:srcRect/>
            <a:stretch>
              <a:fillRect/>
            </a:stretch>
          </p:blipFill>
          <p:spPr bwMode="auto">
            <a:xfrm>
              <a:off x="975" y="2296"/>
              <a:ext cx="615" cy="419"/>
            </a:xfrm>
            <a:prstGeom prst="rect">
              <a:avLst/>
            </a:prstGeom>
            <a:noFill/>
            <a:ln w="9525">
              <a:noFill/>
              <a:miter lim="800000"/>
              <a:headEnd/>
              <a:tailEnd/>
            </a:ln>
          </p:spPr>
        </p:pic>
        <p:sp>
          <p:nvSpPr>
            <p:cNvPr id="18447" name="Text Box 18"/>
            <p:cNvSpPr txBox="1">
              <a:spLocks noChangeArrowheads="1"/>
            </p:cNvSpPr>
            <p:nvPr/>
          </p:nvSpPr>
          <p:spPr bwMode="auto">
            <a:xfrm>
              <a:off x="1973" y="3612"/>
              <a:ext cx="1352" cy="366"/>
            </a:xfrm>
            <a:prstGeom prst="rect">
              <a:avLst/>
            </a:prstGeom>
            <a:noFill/>
            <a:ln w="12700">
              <a:noFill/>
              <a:miter lim="800000"/>
              <a:headEnd type="none" w="sm" len="sm"/>
              <a:tailEnd type="none" w="sm" len="sm"/>
            </a:ln>
          </p:spPr>
          <p:txBody>
            <a:bodyPr lIns="91429" tIns="45714" rIns="91429" bIns="45714">
              <a:spAutoFit/>
            </a:bodyPr>
            <a:lstStyle/>
            <a:p>
              <a:pPr defTabSz="762000"/>
              <a:r>
                <a:rPr lang="en-GB" sz="1600">
                  <a:solidFill>
                    <a:srgbClr val="003366"/>
                  </a:solidFill>
                  <a:latin typeface="Arial" charset="0"/>
                  <a:ea typeface="ＭＳ Ｐゴシック"/>
                  <a:cs typeface="ＭＳ Ｐゴシック"/>
                </a:rPr>
                <a:t>Multi-directional ‘flows’</a:t>
              </a:r>
            </a:p>
          </p:txBody>
        </p:sp>
        <p:pic>
          <p:nvPicPr>
            <p:cNvPr id="18448" name="Picture 2" descr="resize"/>
            <p:cNvPicPr>
              <a:picLocks noChangeAspect="1" noChangeArrowheads="1"/>
            </p:cNvPicPr>
            <p:nvPr/>
          </p:nvPicPr>
          <p:blipFill>
            <a:blip r:embed="rId2"/>
            <a:srcRect l="11539" t="3847" r="11539"/>
            <a:stretch>
              <a:fillRect/>
            </a:stretch>
          </p:blipFill>
          <p:spPr bwMode="auto">
            <a:xfrm>
              <a:off x="3696" y="1979"/>
              <a:ext cx="538" cy="671"/>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idx="4294967295"/>
          </p:nvPr>
        </p:nvSpPr>
        <p:spPr/>
        <p:txBody>
          <a:bodyPr/>
          <a:lstStyle/>
          <a:p>
            <a:r>
              <a:rPr lang="en-GB" sz="2800" smtClean="0">
                <a:latin typeface="Arial Black" pitchFamily="34" charset="0"/>
              </a:rPr>
              <a:t>EU actions for development &amp; deployment of smart grids</a:t>
            </a:r>
          </a:p>
        </p:txBody>
      </p:sp>
      <p:sp>
        <p:nvSpPr>
          <p:cNvPr id="19458" name="Rectangle 3"/>
          <p:cNvSpPr>
            <a:spLocks noGrp="1" noChangeArrowheads="1"/>
          </p:cNvSpPr>
          <p:nvPr>
            <p:ph type="body" idx="4294967295"/>
          </p:nvPr>
        </p:nvSpPr>
        <p:spPr>
          <a:xfrm>
            <a:off x="457200" y="2060575"/>
            <a:ext cx="8229600" cy="4392613"/>
          </a:xfrm>
        </p:spPr>
        <p:txBody>
          <a:bodyPr/>
          <a:lstStyle/>
          <a:p>
            <a:pPr>
              <a:spcBef>
                <a:spcPct val="0"/>
              </a:spcBef>
              <a:spcAft>
                <a:spcPct val="10000"/>
              </a:spcAft>
              <a:buClr>
                <a:srgbClr val="034EA2"/>
              </a:buClr>
              <a:buFont typeface="Monotype Sorts"/>
              <a:buNone/>
            </a:pPr>
            <a:r>
              <a:rPr lang="en-US" sz="2000" b="1" i="0" smtClean="0">
                <a:latin typeface="Tahoma" pitchFamily="34" charset="0"/>
              </a:rPr>
              <a:t>Technology push</a:t>
            </a:r>
          </a:p>
          <a:p>
            <a:pPr lvl="1">
              <a:spcBef>
                <a:spcPct val="0"/>
              </a:spcBef>
              <a:spcAft>
                <a:spcPct val="10000"/>
              </a:spcAft>
              <a:buFont typeface="Wingdings" pitchFamily="2" charset="2"/>
              <a:buChar char="ü"/>
            </a:pPr>
            <a:r>
              <a:rPr lang="en-GB" sz="1800" b="0" smtClean="0">
                <a:latin typeface="Tahoma" pitchFamily="34" charset="0"/>
              </a:rPr>
              <a:t>SET Plan European Electricity Grids Initiative – EEGI 6/2010</a:t>
            </a:r>
          </a:p>
          <a:p>
            <a:pPr lvl="1">
              <a:spcBef>
                <a:spcPct val="0"/>
              </a:spcBef>
              <a:spcAft>
                <a:spcPct val="10000"/>
              </a:spcAft>
              <a:buFont typeface="Wingdings" pitchFamily="2" charset="2"/>
              <a:buChar char="ü"/>
            </a:pPr>
            <a:r>
              <a:rPr lang="en-GB" sz="1800" b="0" smtClean="0">
                <a:latin typeface="Tahoma" pitchFamily="34" charset="0"/>
              </a:rPr>
              <a:t>Projects in R&amp;D Framework programmes. Total support </a:t>
            </a:r>
            <a:r>
              <a:rPr lang="en-GB" sz="1800" b="0" smtClean="0">
                <a:latin typeface="Tahoma" pitchFamily="34" charset="0"/>
                <a:cs typeface="Tahoma" pitchFamily="34" charset="0"/>
              </a:rPr>
              <a:t>±</a:t>
            </a:r>
            <a:r>
              <a:rPr lang="en-GB" sz="1800" b="0" smtClean="0">
                <a:latin typeface="Tahoma" pitchFamily="34" charset="0"/>
              </a:rPr>
              <a:t>400M€</a:t>
            </a:r>
          </a:p>
          <a:p>
            <a:pPr lvl="1">
              <a:spcBef>
                <a:spcPct val="0"/>
              </a:spcBef>
              <a:spcAft>
                <a:spcPct val="10000"/>
              </a:spcAft>
              <a:buFont typeface="Wingdings" pitchFamily="2" charset="2"/>
              <a:buChar char="ü"/>
            </a:pPr>
            <a:r>
              <a:rPr lang="en-GB" sz="1800" b="0" smtClean="0">
                <a:latin typeface="Tahoma" pitchFamily="34" charset="0"/>
              </a:rPr>
              <a:t>European Energy Research Alliance EERA – Smart Grids JP 6/2010</a:t>
            </a:r>
          </a:p>
          <a:p>
            <a:pPr lvl="1">
              <a:spcBef>
                <a:spcPct val="0"/>
              </a:spcBef>
              <a:spcAft>
                <a:spcPct val="10000"/>
              </a:spcAft>
              <a:buFont typeface="Wingdings" pitchFamily="2" charset="2"/>
              <a:buChar char="ü"/>
            </a:pPr>
            <a:r>
              <a:rPr lang="fr-BE" sz="1800" b="0" smtClean="0">
                <a:latin typeface="Tahoma" pitchFamily="34" charset="0"/>
              </a:rPr>
              <a:t>European Technology Platform (New R&amp;D Agenda 2035)</a:t>
            </a:r>
            <a:endParaRPr lang="en-GB" sz="1800" b="0" smtClean="0">
              <a:latin typeface="Tahoma" pitchFamily="34" charset="0"/>
            </a:endParaRPr>
          </a:p>
          <a:p>
            <a:pPr>
              <a:spcBef>
                <a:spcPct val="0"/>
              </a:spcBef>
              <a:spcAft>
                <a:spcPct val="10000"/>
              </a:spcAft>
              <a:buClr>
                <a:srgbClr val="034EA2"/>
              </a:buClr>
              <a:buFont typeface="Monotype Sorts"/>
              <a:buNone/>
            </a:pPr>
            <a:r>
              <a:rPr lang="en-US" sz="2000" b="1" i="0" smtClean="0">
                <a:latin typeface="Tahoma" pitchFamily="34" charset="0"/>
              </a:rPr>
              <a:t>Market pull</a:t>
            </a:r>
          </a:p>
          <a:p>
            <a:pPr lvl="1">
              <a:spcBef>
                <a:spcPct val="0"/>
              </a:spcBef>
              <a:spcAft>
                <a:spcPct val="10000"/>
              </a:spcAft>
              <a:buFont typeface="Wingdings" pitchFamily="2" charset="2"/>
              <a:buChar char="ü"/>
            </a:pPr>
            <a:r>
              <a:rPr lang="en-GB" sz="1800" b="0" smtClean="0">
                <a:latin typeface="Tahoma" pitchFamily="34" charset="0"/>
              </a:rPr>
              <a:t>Market regulation: 3</a:t>
            </a:r>
            <a:r>
              <a:rPr lang="en-GB" sz="1800" b="0" baseline="30000" smtClean="0">
                <a:latin typeface="Tahoma" pitchFamily="34" charset="0"/>
              </a:rPr>
              <a:t>rd</a:t>
            </a:r>
            <a:r>
              <a:rPr lang="en-GB" sz="1800" b="0" smtClean="0">
                <a:latin typeface="Tahoma" pitchFamily="34" charset="0"/>
              </a:rPr>
              <a:t> Internal Energy Market package 8/2009</a:t>
            </a:r>
          </a:p>
          <a:p>
            <a:pPr lvl="1">
              <a:spcBef>
                <a:spcPct val="0"/>
              </a:spcBef>
              <a:spcAft>
                <a:spcPct val="10000"/>
              </a:spcAft>
              <a:buFont typeface="Wingdings" pitchFamily="2" charset="2"/>
              <a:buChar char="ü"/>
            </a:pPr>
            <a:r>
              <a:rPr lang="en-GB" sz="1800" b="0" smtClean="0">
                <a:latin typeface="Tahoma" pitchFamily="34" charset="0"/>
              </a:rPr>
              <a:t>Communication on smart grids 4/2011</a:t>
            </a:r>
          </a:p>
          <a:p>
            <a:pPr lvl="1">
              <a:spcBef>
                <a:spcPct val="0"/>
              </a:spcBef>
              <a:spcAft>
                <a:spcPct val="10000"/>
              </a:spcAft>
              <a:buFont typeface="Wingdings" pitchFamily="2" charset="2"/>
              <a:buChar char="ü"/>
            </a:pPr>
            <a:r>
              <a:rPr lang="en-GB" sz="1800" b="0" smtClean="0">
                <a:latin typeface="Tahoma" pitchFamily="34" charset="0"/>
              </a:rPr>
              <a:t>Revision of Energy Services directive (proposal 6/2011)</a:t>
            </a:r>
          </a:p>
          <a:p>
            <a:pPr lvl="1">
              <a:spcBef>
                <a:spcPct val="0"/>
              </a:spcBef>
              <a:spcAft>
                <a:spcPct val="10000"/>
              </a:spcAft>
              <a:buFont typeface="Wingdings" pitchFamily="2" charset="2"/>
              <a:buChar char="ü"/>
            </a:pPr>
            <a:r>
              <a:rPr lang="en-GB" sz="1800" b="0" smtClean="0">
                <a:latin typeface="Tahoma" pitchFamily="34" charset="0"/>
              </a:rPr>
              <a:t>European Infrastructure package (proposal 10/2011)</a:t>
            </a:r>
          </a:p>
          <a:p>
            <a:pPr lvl="1">
              <a:spcBef>
                <a:spcPct val="0"/>
              </a:spcBef>
              <a:spcAft>
                <a:spcPct val="10000"/>
              </a:spcAft>
              <a:buFont typeface="Wingdings" pitchFamily="2" charset="2"/>
              <a:buChar char="ü"/>
            </a:pPr>
            <a:r>
              <a:rPr lang="en-GB" sz="1800" b="0" smtClean="0">
                <a:latin typeface="Tahoma" pitchFamily="34" charset="0"/>
              </a:rPr>
              <a:t>Connecting Europe Facility (proposal 10/2011)</a:t>
            </a:r>
          </a:p>
          <a:p>
            <a:pPr lvl="1">
              <a:spcBef>
                <a:spcPct val="0"/>
              </a:spcBef>
              <a:spcAft>
                <a:spcPct val="10000"/>
              </a:spcAft>
              <a:buFont typeface="Wingdings" pitchFamily="2" charset="2"/>
              <a:buChar char="ü"/>
            </a:pPr>
            <a:r>
              <a:rPr lang="en-GB" sz="1800" b="0" smtClean="0">
                <a:latin typeface="Tahoma" pitchFamily="34" charset="0"/>
              </a:rPr>
              <a:t>Recommendation on smart metering systems 3/2012</a:t>
            </a:r>
          </a:p>
          <a:p>
            <a:pPr>
              <a:spcBef>
                <a:spcPct val="0"/>
              </a:spcBef>
              <a:spcAft>
                <a:spcPct val="10000"/>
              </a:spcAft>
              <a:buClr>
                <a:srgbClr val="034EA2"/>
              </a:buClr>
              <a:buFont typeface="Monotype Sorts"/>
              <a:buNone/>
            </a:pPr>
            <a:r>
              <a:rPr lang="en-US" sz="2000" b="1" i="0" smtClean="0">
                <a:latin typeface="Tahoma" pitchFamily="34" charset="0"/>
              </a:rPr>
              <a:t>International cooperation</a:t>
            </a:r>
          </a:p>
          <a:p>
            <a:pPr lvl="1">
              <a:spcBef>
                <a:spcPct val="0"/>
              </a:spcBef>
              <a:spcAft>
                <a:spcPct val="10000"/>
              </a:spcAft>
              <a:buFont typeface="Wingdings" pitchFamily="2" charset="2"/>
              <a:buChar char="ü"/>
            </a:pPr>
            <a:r>
              <a:rPr lang="en-GB" sz="1800" b="0" smtClean="0">
                <a:latin typeface="Tahoma" pitchFamily="34" charset="0"/>
              </a:rPr>
              <a:t>International Smart Grids Action Network - ISGAN</a:t>
            </a:r>
          </a:p>
        </p:txBody>
      </p:sp>
      <p:sp>
        <p:nvSpPr>
          <p:cNvPr id="19459" name="Text Box 4"/>
          <p:cNvSpPr txBox="1">
            <a:spLocks noChangeArrowheads="1"/>
          </p:cNvSpPr>
          <p:nvPr/>
        </p:nvSpPr>
        <p:spPr bwMode="auto">
          <a:xfrm>
            <a:off x="7019925" y="6381750"/>
            <a:ext cx="1797050" cy="274638"/>
          </a:xfrm>
          <a:prstGeom prst="rect">
            <a:avLst/>
          </a:prstGeom>
          <a:noFill/>
          <a:ln w="9525">
            <a:noFill/>
            <a:miter lim="800000"/>
            <a:headEnd/>
            <a:tailEnd/>
          </a:ln>
        </p:spPr>
        <p:txBody>
          <a:bodyPr wrap="none">
            <a:spAutoFit/>
          </a:bodyPr>
          <a:lstStyle/>
          <a:p>
            <a:r>
              <a:rPr lang="fr-BE" sz="1200">
                <a:solidFill>
                  <a:srgbClr val="0F5494"/>
                </a:solidFill>
              </a:rPr>
              <a:t>Not legally binding</a:t>
            </a:r>
            <a:endParaRPr lang="en-GB" sz="1200">
              <a:solidFill>
                <a:srgbClr val="0F5494"/>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idx="4294967295"/>
          </p:nvPr>
        </p:nvSpPr>
        <p:spPr/>
        <p:txBody>
          <a:bodyPr/>
          <a:lstStyle/>
          <a:p>
            <a:r>
              <a:rPr lang="en-GB" sz="2800" smtClean="0">
                <a:latin typeface="Arial Black" pitchFamily="34" charset="0"/>
              </a:rPr>
              <a:t>Strategic Energy Technologies Plan</a:t>
            </a:r>
          </a:p>
        </p:txBody>
      </p:sp>
      <p:sp>
        <p:nvSpPr>
          <p:cNvPr id="20482" name="Rectangle 3"/>
          <p:cNvSpPr>
            <a:spLocks noGrp="1" noChangeArrowheads="1"/>
          </p:cNvSpPr>
          <p:nvPr>
            <p:ph type="body" idx="4294967295"/>
          </p:nvPr>
        </p:nvSpPr>
        <p:spPr>
          <a:xfrm>
            <a:off x="457200" y="2060575"/>
            <a:ext cx="8229600" cy="4392613"/>
          </a:xfrm>
        </p:spPr>
        <p:txBody>
          <a:bodyPr/>
          <a:lstStyle/>
          <a:p>
            <a:pPr>
              <a:lnSpc>
                <a:spcPct val="110000"/>
              </a:lnSpc>
              <a:spcAft>
                <a:spcPct val="20000"/>
              </a:spcAft>
              <a:buClr>
                <a:srgbClr val="034EA2"/>
              </a:buClr>
              <a:buFont typeface="Monotype Sorts"/>
              <a:buNone/>
            </a:pPr>
            <a:r>
              <a:rPr lang="en-US" sz="2000" b="1" i="0" smtClean="0">
                <a:latin typeface="Tahoma" pitchFamily="34" charset="0"/>
              </a:rPr>
              <a:t>Energy – Climate objectives require new technology answers</a:t>
            </a:r>
          </a:p>
          <a:p>
            <a:pPr lvl="1">
              <a:lnSpc>
                <a:spcPct val="110000"/>
              </a:lnSpc>
              <a:spcAft>
                <a:spcPct val="20000"/>
              </a:spcAft>
              <a:buFont typeface="Wingdings" pitchFamily="2" charset="2"/>
              <a:buChar char="ü"/>
            </a:pPr>
            <a:r>
              <a:rPr lang="en-GB" sz="1800" b="0" smtClean="0">
                <a:latin typeface="Tahoma" pitchFamily="34" charset="0"/>
              </a:rPr>
              <a:t>Accelerate development and deployment of low-carbon technologies</a:t>
            </a:r>
          </a:p>
          <a:p>
            <a:pPr lvl="1">
              <a:lnSpc>
                <a:spcPct val="110000"/>
              </a:lnSpc>
              <a:spcAft>
                <a:spcPct val="20000"/>
              </a:spcAft>
              <a:buFont typeface="Wingdings" pitchFamily="2" charset="2"/>
              <a:buChar char="ü"/>
            </a:pPr>
            <a:r>
              <a:rPr lang="fr-BE" sz="1800" b="0" smtClean="0">
                <a:latin typeface="Tahoma" pitchFamily="34" charset="0"/>
              </a:rPr>
              <a:t>Joint initiatives European Commission – EU Member States</a:t>
            </a:r>
            <a:endParaRPr lang="en-GB" sz="1800" b="0" smtClean="0">
              <a:latin typeface="Tahoma" pitchFamily="34" charset="0"/>
            </a:endParaRPr>
          </a:p>
          <a:p>
            <a:pPr>
              <a:lnSpc>
                <a:spcPct val="110000"/>
              </a:lnSpc>
              <a:spcAft>
                <a:spcPct val="20000"/>
              </a:spcAft>
              <a:buClr>
                <a:srgbClr val="034EA2"/>
              </a:buClr>
              <a:buFont typeface="Monotype Sorts"/>
              <a:buNone/>
            </a:pPr>
            <a:r>
              <a:rPr lang="en-US" sz="2000" b="1" i="0" smtClean="0">
                <a:latin typeface="Tahoma" pitchFamily="34" charset="0"/>
              </a:rPr>
              <a:t>European Industrial Initiatives: public-private partnerships</a:t>
            </a:r>
          </a:p>
          <a:p>
            <a:pPr lvl="1">
              <a:lnSpc>
                <a:spcPct val="110000"/>
              </a:lnSpc>
              <a:spcAft>
                <a:spcPct val="20000"/>
              </a:spcAft>
              <a:buFont typeface="Wingdings" pitchFamily="2" charset="2"/>
              <a:buChar char="ü"/>
            </a:pPr>
            <a:r>
              <a:rPr lang="en-GB" sz="1800" b="0" u="sng" smtClean="0">
                <a:latin typeface="Tahoma" pitchFamily="34" charset="0"/>
              </a:rPr>
              <a:t>Electricity grids</a:t>
            </a:r>
            <a:r>
              <a:rPr lang="en-GB" sz="1800" b="0" smtClean="0">
                <a:latin typeface="Tahoma" pitchFamily="34" charset="0"/>
              </a:rPr>
              <a:t>, Wind, Solar, Carbon capture and storage,</a:t>
            </a:r>
            <a:br>
              <a:rPr lang="en-GB" sz="1800" b="0" smtClean="0">
                <a:latin typeface="Tahoma" pitchFamily="34" charset="0"/>
              </a:rPr>
            </a:br>
            <a:r>
              <a:rPr lang="en-GB" sz="1800" b="0" smtClean="0">
                <a:latin typeface="Tahoma" pitchFamily="34" charset="0"/>
              </a:rPr>
              <a:t>Bio-energy, Nuclear, Smart cities, Hydrogen &amp; fuel cells</a:t>
            </a:r>
          </a:p>
          <a:p>
            <a:pPr>
              <a:lnSpc>
                <a:spcPct val="110000"/>
              </a:lnSpc>
              <a:spcAft>
                <a:spcPct val="20000"/>
              </a:spcAft>
              <a:buClr>
                <a:srgbClr val="034EA2"/>
              </a:buClr>
              <a:buFont typeface="Monotype Sorts"/>
              <a:buNone/>
            </a:pPr>
            <a:r>
              <a:rPr lang="en-US" sz="2000" b="1" i="0" smtClean="0">
                <a:latin typeface="Tahoma" pitchFamily="34" charset="0"/>
              </a:rPr>
              <a:t>European Energy Research Alliance (EERA)</a:t>
            </a:r>
          </a:p>
          <a:p>
            <a:pPr lvl="1">
              <a:lnSpc>
                <a:spcPct val="110000"/>
              </a:lnSpc>
              <a:spcAft>
                <a:spcPct val="20000"/>
              </a:spcAft>
              <a:buFont typeface="Wingdings" pitchFamily="2" charset="2"/>
              <a:buChar char="ü"/>
            </a:pPr>
            <a:r>
              <a:rPr lang="en-GB" sz="1800" b="0" u="sng" smtClean="0">
                <a:latin typeface="Tahoma" pitchFamily="34" charset="0"/>
              </a:rPr>
              <a:t>Electricity grids</a:t>
            </a:r>
            <a:r>
              <a:rPr lang="en-GB" sz="1800" b="0" smtClean="0">
                <a:latin typeface="Tahoma" pitchFamily="34" charset="0"/>
              </a:rPr>
              <a:t>, Wind, Solar- PV &amp; CSP, Carbon capture </a:t>
            </a:r>
            <a:br>
              <a:rPr lang="en-GB" sz="1800" b="0" smtClean="0">
                <a:latin typeface="Tahoma" pitchFamily="34" charset="0"/>
              </a:rPr>
            </a:br>
            <a:r>
              <a:rPr lang="en-GB" sz="1800" b="0" smtClean="0">
                <a:latin typeface="Tahoma" pitchFamily="34" charset="0"/>
              </a:rPr>
              <a:t>and storage, Biofuels, Marine energy, Geothermal, Materials for nuclear</a:t>
            </a:r>
          </a:p>
          <a:p>
            <a:pPr>
              <a:lnSpc>
                <a:spcPct val="110000"/>
              </a:lnSpc>
              <a:spcAft>
                <a:spcPct val="20000"/>
              </a:spcAft>
              <a:buClr>
                <a:srgbClr val="034EA2"/>
              </a:buClr>
              <a:buFont typeface="Monotype Sorts"/>
              <a:buNone/>
            </a:pPr>
            <a:r>
              <a:rPr lang="en-US" sz="2000" b="1" i="0" smtClean="0">
                <a:latin typeface="Tahoma" pitchFamily="34" charset="0"/>
              </a:rPr>
              <a:t>SETIS: SET Plan Information System</a:t>
            </a:r>
            <a:endParaRPr lang="en-GB" sz="2000" b="1" i="0" smtClean="0">
              <a:latin typeface="Tahoma"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idx="4294967295"/>
          </p:nvPr>
        </p:nvSpPr>
        <p:spPr>
          <a:xfrm>
            <a:off x="0" y="1125538"/>
            <a:ext cx="8964613" cy="936625"/>
          </a:xfrm>
        </p:spPr>
        <p:txBody>
          <a:bodyPr/>
          <a:lstStyle/>
          <a:p>
            <a:r>
              <a:rPr lang="en-GB" sz="2800" smtClean="0">
                <a:latin typeface="Arial Black" pitchFamily="34" charset="0"/>
              </a:rPr>
              <a:t>Smart Grids Research &amp; Innovation agendas</a:t>
            </a:r>
          </a:p>
        </p:txBody>
      </p:sp>
      <p:sp>
        <p:nvSpPr>
          <p:cNvPr id="21506" name="Rectangle 3"/>
          <p:cNvSpPr>
            <a:spLocks noGrp="1" noChangeArrowheads="1"/>
          </p:cNvSpPr>
          <p:nvPr>
            <p:ph type="body" idx="4294967295"/>
          </p:nvPr>
        </p:nvSpPr>
        <p:spPr>
          <a:xfrm>
            <a:off x="457200" y="2060575"/>
            <a:ext cx="8229600" cy="3816350"/>
          </a:xfrm>
        </p:spPr>
        <p:txBody>
          <a:bodyPr/>
          <a:lstStyle/>
          <a:p>
            <a:pPr>
              <a:spcAft>
                <a:spcPct val="20000"/>
              </a:spcAft>
              <a:buClr>
                <a:srgbClr val="034EA2"/>
              </a:buClr>
              <a:buFont typeface="Monotype Sorts"/>
              <a:buNone/>
            </a:pPr>
            <a:r>
              <a:rPr lang="en-US" sz="2000" b="1" i="0" smtClean="0">
                <a:latin typeface="Tahoma" pitchFamily="34" charset="0"/>
              </a:rPr>
              <a:t>SET Plan European Electricity Grids Initiative (EEGI)</a:t>
            </a:r>
          </a:p>
          <a:p>
            <a:pPr lvl="1">
              <a:spcAft>
                <a:spcPct val="20000"/>
              </a:spcAft>
              <a:buFont typeface="Wingdings" pitchFamily="2" charset="2"/>
              <a:buChar char="ü"/>
            </a:pPr>
            <a:r>
              <a:rPr lang="en-GB" sz="1800" b="0" smtClean="0">
                <a:latin typeface="Tahoma" pitchFamily="34" charset="0"/>
              </a:rPr>
              <a:t>First priority is the 2020 perspective – system integration</a:t>
            </a:r>
          </a:p>
          <a:p>
            <a:pPr lvl="1">
              <a:spcAft>
                <a:spcPct val="20000"/>
              </a:spcAft>
              <a:buFont typeface="Wingdings" pitchFamily="2" charset="2"/>
              <a:buChar char="ü"/>
            </a:pPr>
            <a:r>
              <a:rPr lang="fr-BE" sz="1800" b="0" smtClean="0">
                <a:latin typeface="Tahoma" pitchFamily="34" charset="0"/>
              </a:rPr>
              <a:t>Networks are in the lead – they need to implement the solutions</a:t>
            </a:r>
            <a:endParaRPr lang="en-GB" sz="1800" b="0" smtClean="0">
              <a:latin typeface="Tahoma" pitchFamily="34" charset="0"/>
            </a:endParaRPr>
          </a:p>
          <a:p>
            <a:pPr>
              <a:spcAft>
                <a:spcPct val="20000"/>
              </a:spcAft>
              <a:buClr>
                <a:srgbClr val="034EA2"/>
              </a:buClr>
              <a:buFont typeface="Monotype Sorts"/>
              <a:buNone/>
            </a:pPr>
            <a:r>
              <a:rPr lang="en-US" sz="2000" b="1" i="0" smtClean="0">
                <a:latin typeface="Tahoma" pitchFamily="34" charset="0"/>
              </a:rPr>
              <a:t>SET Plan European energy Research Alliance (EERA)</a:t>
            </a:r>
          </a:p>
          <a:p>
            <a:pPr lvl="1">
              <a:spcAft>
                <a:spcPct val="20000"/>
              </a:spcAft>
              <a:buFont typeface="Wingdings" pitchFamily="2" charset="2"/>
              <a:buChar char="ü"/>
            </a:pPr>
            <a:r>
              <a:rPr lang="en-GB" sz="1800" b="0" smtClean="0">
                <a:latin typeface="Tahoma" pitchFamily="34" charset="0"/>
              </a:rPr>
              <a:t>Joint Programme smart grids</a:t>
            </a:r>
            <a:r>
              <a:rPr lang="en-US" sz="1800" b="0" smtClean="0">
                <a:latin typeface="Tahoma" pitchFamily="34" charset="0"/>
              </a:rPr>
              <a:t>:</a:t>
            </a:r>
            <a:r>
              <a:rPr lang="en-US" sz="1800" b="0" i="1" smtClean="0">
                <a:latin typeface="Tahoma" pitchFamily="34" charset="0"/>
              </a:rPr>
              <a:t> </a:t>
            </a:r>
            <a:r>
              <a:rPr lang="en-US" sz="1800" b="0" smtClean="0">
                <a:latin typeface="Tahoma" pitchFamily="34" charset="0"/>
              </a:rPr>
              <a:t>p</a:t>
            </a:r>
            <a:r>
              <a:rPr lang="en-GB" sz="1800" b="0" smtClean="0">
                <a:latin typeface="Tahoma" pitchFamily="34" charset="0"/>
              </a:rPr>
              <a:t>reparing the EEGI after 2020</a:t>
            </a:r>
          </a:p>
          <a:p>
            <a:pPr lvl="1">
              <a:spcAft>
                <a:spcPct val="20000"/>
              </a:spcAft>
              <a:buFont typeface="Wingdings" pitchFamily="2" charset="2"/>
              <a:buChar char="ü"/>
            </a:pPr>
            <a:r>
              <a:rPr lang="en-GB" sz="1800" b="0" smtClean="0">
                <a:latin typeface="Tahoma" pitchFamily="34" charset="0"/>
              </a:rPr>
              <a:t>European energy research laboratories in the lead </a:t>
            </a:r>
          </a:p>
          <a:p>
            <a:pPr>
              <a:spcAft>
                <a:spcPct val="20000"/>
              </a:spcAft>
              <a:buClr>
                <a:srgbClr val="034EA2"/>
              </a:buClr>
              <a:buFont typeface="Monotype Sorts"/>
              <a:buNone/>
            </a:pPr>
            <a:r>
              <a:rPr lang="en-US" sz="2000" b="1" i="0" smtClean="0">
                <a:latin typeface="Tahoma" pitchFamily="34" charset="0"/>
              </a:rPr>
              <a:t>Strategic Agenda 2035 (Smartgrids platform):</a:t>
            </a:r>
          </a:p>
          <a:p>
            <a:pPr lvl="1">
              <a:spcAft>
                <a:spcPct val="20000"/>
              </a:spcAft>
              <a:buFont typeface="Wingdings" pitchFamily="2" charset="2"/>
              <a:buChar char="ü"/>
            </a:pPr>
            <a:r>
              <a:rPr lang="en-GB" sz="1800" b="0" smtClean="0">
                <a:latin typeface="Tahoma" pitchFamily="34" charset="0"/>
              </a:rPr>
              <a:t>Network-oriented research – medium and longer term</a:t>
            </a:r>
          </a:p>
          <a:p>
            <a:pPr lvl="1">
              <a:spcAft>
                <a:spcPct val="20000"/>
              </a:spcAft>
              <a:buFont typeface="Wingdings" pitchFamily="2" charset="2"/>
              <a:buChar char="ü"/>
            </a:pPr>
            <a:r>
              <a:rPr lang="en-GB" sz="1800" b="0" smtClean="0">
                <a:latin typeface="Tahoma" pitchFamily="34" charset="0"/>
              </a:rPr>
              <a:t>Technology research – network, storage</a:t>
            </a:r>
          </a:p>
          <a:p>
            <a:pPr lvl="1">
              <a:spcAft>
                <a:spcPct val="20000"/>
              </a:spcAft>
              <a:buFont typeface="Wingdings" pitchFamily="2" charset="2"/>
              <a:buChar char="ü"/>
            </a:pPr>
            <a:r>
              <a:rPr lang="en-GB" sz="1800" b="0" smtClean="0">
                <a:latin typeface="Tahoma" pitchFamily="34" charset="0"/>
              </a:rPr>
              <a:t>Customer service research</a:t>
            </a:r>
          </a:p>
          <a:p>
            <a:pPr lvl="1">
              <a:spcAft>
                <a:spcPct val="20000"/>
              </a:spcAft>
              <a:buFont typeface="Wingdings" pitchFamily="2" charset="2"/>
              <a:buChar char="ü"/>
            </a:pPr>
            <a:r>
              <a:rPr lang="fr-BE" sz="1800" b="0" smtClean="0">
                <a:latin typeface="Tahoma" pitchFamily="34" charset="0"/>
              </a:rPr>
              <a:t>Agenda to be implemented by other initiatives</a:t>
            </a:r>
            <a:endParaRPr lang="en-GB" sz="1800" b="0" smtClean="0">
              <a:latin typeface="Tahoma" pitchFamily="34" charset="0"/>
            </a:endParaRPr>
          </a:p>
          <a:p>
            <a:pPr>
              <a:lnSpc>
                <a:spcPct val="90000"/>
              </a:lnSpc>
            </a:pPr>
            <a:endParaRPr lang="en-GB" sz="18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idx="4294967295"/>
          </p:nvPr>
        </p:nvSpPr>
        <p:spPr>
          <a:xfrm>
            <a:off x="468313" y="1412875"/>
            <a:ext cx="8229600" cy="936625"/>
          </a:xfrm>
        </p:spPr>
        <p:txBody>
          <a:bodyPr/>
          <a:lstStyle/>
          <a:p>
            <a:r>
              <a:rPr lang="en-GB" sz="2800" smtClean="0">
                <a:solidFill>
                  <a:srgbClr val="034EA2"/>
                </a:solidFill>
                <a:latin typeface="Arial Black" pitchFamily="34" charset="0"/>
                <a:cs typeface="Tahoma" pitchFamily="34" charset="0"/>
              </a:rPr>
              <a:t>European Electricity Grids Initiative:</a:t>
            </a:r>
            <a:br>
              <a:rPr lang="en-GB" sz="2800" smtClean="0">
                <a:solidFill>
                  <a:srgbClr val="034EA2"/>
                </a:solidFill>
                <a:latin typeface="Arial Black" pitchFamily="34" charset="0"/>
                <a:cs typeface="Tahoma" pitchFamily="34" charset="0"/>
              </a:rPr>
            </a:br>
            <a:r>
              <a:rPr lang="en-GB" sz="2800" smtClean="0">
                <a:solidFill>
                  <a:srgbClr val="034EA2"/>
                </a:solidFill>
                <a:latin typeface="Arial Black" pitchFamily="34" charset="0"/>
                <a:cs typeface="Tahoma" pitchFamily="34" charset="0"/>
              </a:rPr>
              <a:t>SET Plan EEGI</a:t>
            </a:r>
          </a:p>
        </p:txBody>
      </p:sp>
      <p:sp>
        <p:nvSpPr>
          <p:cNvPr id="22530" name="Rectangle 3"/>
          <p:cNvSpPr>
            <a:spLocks noGrp="1" noChangeArrowheads="1"/>
          </p:cNvSpPr>
          <p:nvPr>
            <p:ph type="body" idx="4294967295"/>
          </p:nvPr>
        </p:nvSpPr>
        <p:spPr>
          <a:xfrm>
            <a:off x="457200" y="2674938"/>
            <a:ext cx="8229600" cy="3633787"/>
          </a:xfrm>
        </p:spPr>
        <p:txBody>
          <a:bodyPr/>
          <a:lstStyle/>
          <a:p>
            <a:pPr>
              <a:buFontTx/>
              <a:buNone/>
            </a:pPr>
            <a:r>
              <a:rPr lang="en-GB" sz="2000" b="1" i="0" smtClean="0">
                <a:latin typeface="Tahoma" pitchFamily="34" charset="0"/>
              </a:rPr>
              <a:t>External Drivers in 2020 perspective are to </a:t>
            </a:r>
            <a:br>
              <a:rPr lang="en-GB" sz="2000" b="1" i="0" smtClean="0">
                <a:latin typeface="Tahoma" pitchFamily="34" charset="0"/>
              </a:rPr>
            </a:br>
            <a:r>
              <a:rPr lang="en-GB" sz="2000" b="1" i="0" smtClean="0">
                <a:latin typeface="Tahoma" pitchFamily="34" charset="0"/>
              </a:rPr>
              <a:t>demonstrate and validate the technologies to:</a:t>
            </a:r>
          </a:p>
          <a:p>
            <a:pPr lvl="1">
              <a:lnSpc>
                <a:spcPct val="120000"/>
              </a:lnSpc>
              <a:buFont typeface="Wingdings" pitchFamily="2" charset="2"/>
              <a:buChar char="ü"/>
            </a:pPr>
            <a:r>
              <a:rPr lang="en-GB" sz="1800" b="0" smtClean="0">
                <a:latin typeface="Tahoma" pitchFamily="34" charset="0"/>
              </a:rPr>
              <a:t>Integrate 30-35% of variable renewable electricity</a:t>
            </a:r>
          </a:p>
          <a:p>
            <a:pPr lvl="1">
              <a:lnSpc>
                <a:spcPct val="120000"/>
              </a:lnSpc>
              <a:buFont typeface="Wingdings" pitchFamily="2" charset="2"/>
              <a:buChar char="ü"/>
            </a:pPr>
            <a:r>
              <a:rPr lang="en-GB" sz="1800" b="0" smtClean="0">
                <a:latin typeface="Tahoma" pitchFamily="34" charset="0"/>
              </a:rPr>
              <a:t>Co-ordinate planning and operation of the pan-European network</a:t>
            </a:r>
          </a:p>
          <a:p>
            <a:pPr lvl="1">
              <a:lnSpc>
                <a:spcPct val="120000"/>
              </a:lnSpc>
              <a:buFont typeface="Wingdings" pitchFamily="2" charset="2"/>
              <a:buChar char="ü"/>
            </a:pPr>
            <a:r>
              <a:rPr lang="en-GB" sz="1800" b="0" smtClean="0">
                <a:latin typeface="Tahoma" pitchFamily="34" charset="0"/>
              </a:rPr>
              <a:t>Guarantee a high-level of reliability</a:t>
            </a:r>
          </a:p>
          <a:p>
            <a:pPr lvl="1">
              <a:lnSpc>
                <a:spcPct val="120000"/>
              </a:lnSpc>
              <a:buFont typeface="Wingdings" pitchFamily="2" charset="2"/>
              <a:buChar char="ü"/>
            </a:pPr>
            <a:r>
              <a:rPr lang="en-GB" sz="1800" b="0" smtClean="0">
                <a:latin typeface="Tahoma" pitchFamily="34" charset="0"/>
              </a:rPr>
              <a:t>Improve energy efficiency of the overall electricity supply system</a:t>
            </a:r>
          </a:p>
          <a:p>
            <a:pPr lvl="1">
              <a:lnSpc>
                <a:spcPct val="120000"/>
              </a:lnSpc>
              <a:buFont typeface="Wingdings" pitchFamily="2" charset="2"/>
              <a:buChar char="ü"/>
            </a:pPr>
            <a:r>
              <a:rPr lang="en-GB" sz="1800" b="0" smtClean="0">
                <a:latin typeface="Tahoma" pitchFamily="34" charset="0"/>
              </a:rPr>
              <a:t>Engage users in efficiency and active demand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idx="4294967295"/>
          </p:nvPr>
        </p:nvSpPr>
        <p:spPr>
          <a:xfrm>
            <a:off x="395288" y="1196975"/>
            <a:ext cx="7997825" cy="598488"/>
          </a:xfrm>
        </p:spPr>
        <p:txBody>
          <a:bodyPr/>
          <a:lstStyle/>
          <a:p>
            <a:pPr algn="r"/>
            <a:r>
              <a:rPr lang="fr-BE" sz="2800" smtClean="0">
                <a:solidFill>
                  <a:srgbClr val="034EA2"/>
                </a:solidFill>
                <a:latin typeface="Arial Black" pitchFamily="34" charset="0"/>
              </a:rPr>
              <a:t>EEGI Team: planning and programming</a:t>
            </a:r>
            <a:endParaRPr lang="en-GB" sz="2800" smtClean="0">
              <a:solidFill>
                <a:srgbClr val="034EA2"/>
              </a:solidFill>
              <a:latin typeface="Arial Black" pitchFamily="34" charset="0"/>
            </a:endParaRPr>
          </a:p>
        </p:txBody>
      </p:sp>
      <p:sp>
        <p:nvSpPr>
          <p:cNvPr id="23554" name="Rectangle 3"/>
          <p:cNvSpPr>
            <a:spLocks noChangeArrowheads="1"/>
          </p:cNvSpPr>
          <p:nvPr/>
        </p:nvSpPr>
        <p:spPr bwMode="auto">
          <a:xfrm>
            <a:off x="323850" y="1844675"/>
            <a:ext cx="8424863" cy="2879725"/>
          </a:xfrm>
          <a:prstGeom prst="rect">
            <a:avLst/>
          </a:prstGeom>
          <a:noFill/>
          <a:ln w="9525">
            <a:noFill/>
            <a:miter lim="800000"/>
            <a:headEnd/>
            <a:tailEnd/>
          </a:ln>
        </p:spPr>
        <p:txBody>
          <a:bodyPr/>
          <a:lstStyle/>
          <a:p>
            <a:pPr marL="342900" indent="-342900" eaLnBrk="0" hangingPunct="0">
              <a:lnSpc>
                <a:spcPct val="120000"/>
              </a:lnSpc>
              <a:buClr>
                <a:srgbClr val="034EA2"/>
              </a:buClr>
              <a:buFont typeface="Monotype Sorts"/>
              <a:buNone/>
            </a:pPr>
            <a:r>
              <a:rPr lang="en-US" sz="2000">
                <a:solidFill>
                  <a:srgbClr val="0F5494"/>
                </a:solidFill>
                <a:latin typeface="Tahoma" pitchFamily="34" charset="0"/>
                <a:cs typeface="Tahoma" pitchFamily="34" charset="0"/>
              </a:rPr>
              <a:t>European Commission: Chair: Wiktor Raldow (Dg RTD),</a:t>
            </a:r>
            <a:br>
              <a:rPr lang="en-US" sz="2000">
                <a:solidFill>
                  <a:srgbClr val="0F5494"/>
                </a:solidFill>
                <a:latin typeface="Tahoma" pitchFamily="34" charset="0"/>
                <a:cs typeface="Tahoma" pitchFamily="34" charset="0"/>
              </a:rPr>
            </a:br>
            <a:r>
              <a:rPr lang="en-US" sz="2000">
                <a:solidFill>
                  <a:srgbClr val="0F5494"/>
                </a:solidFill>
                <a:latin typeface="Tahoma" pitchFamily="34" charset="0"/>
                <a:cs typeface="Tahoma" pitchFamily="34" charset="0"/>
              </a:rPr>
              <a:t> other services represented</a:t>
            </a:r>
          </a:p>
          <a:p>
            <a:pPr marL="342900" indent="-342900" eaLnBrk="0" hangingPunct="0">
              <a:lnSpc>
                <a:spcPct val="120000"/>
              </a:lnSpc>
              <a:buClr>
                <a:srgbClr val="034EA2"/>
              </a:buClr>
              <a:buFont typeface="Monotype Sorts"/>
              <a:buNone/>
            </a:pPr>
            <a:r>
              <a:rPr lang="en-US" sz="2000">
                <a:solidFill>
                  <a:srgbClr val="0F5494"/>
                </a:solidFill>
                <a:latin typeface="Tahoma" pitchFamily="34" charset="0"/>
                <a:cs typeface="Tahoma" pitchFamily="34" charset="0"/>
              </a:rPr>
              <a:t>Representatives of Public Authorities: 22 Countries so far</a:t>
            </a:r>
            <a:endParaRPr lang="en-US" sz="2000" b="0" i="1">
              <a:solidFill>
                <a:srgbClr val="0F5494"/>
              </a:solidFill>
              <a:latin typeface="Tahoma" pitchFamily="34" charset="0"/>
              <a:cs typeface="Tahoma" pitchFamily="34" charset="0"/>
            </a:endParaRPr>
          </a:p>
          <a:p>
            <a:pPr marL="742950" lvl="1" indent="-285750" eaLnBrk="0" hangingPunct="0">
              <a:lnSpc>
                <a:spcPct val="120000"/>
              </a:lnSpc>
              <a:buClr>
                <a:srgbClr val="034EA2"/>
              </a:buClr>
              <a:buFont typeface="Tahoma" pitchFamily="34" charset="0"/>
              <a:buChar char="−"/>
            </a:pPr>
            <a:r>
              <a:rPr lang="en-GB" sz="1800" b="0">
                <a:solidFill>
                  <a:srgbClr val="0F5494"/>
                </a:solidFill>
                <a:latin typeface="Tahoma" pitchFamily="34" charset="0"/>
                <a:cs typeface="Tahoma" pitchFamily="34" charset="0"/>
              </a:rPr>
              <a:t>AT, BE, CH, CZ, DE, DK, ES, FI, FR, GR, IT, </a:t>
            </a:r>
            <a:br>
              <a:rPr lang="en-GB" sz="1800" b="0">
                <a:solidFill>
                  <a:srgbClr val="0F5494"/>
                </a:solidFill>
                <a:latin typeface="Tahoma" pitchFamily="34" charset="0"/>
                <a:cs typeface="Tahoma" pitchFamily="34" charset="0"/>
              </a:rPr>
            </a:br>
            <a:r>
              <a:rPr lang="en-GB" sz="1800" b="0">
                <a:solidFill>
                  <a:srgbClr val="0F5494"/>
                </a:solidFill>
                <a:latin typeface="Tahoma" pitchFamily="34" charset="0"/>
                <a:cs typeface="Tahoma" pitchFamily="34" charset="0"/>
              </a:rPr>
              <a:t>LT, LV, NL, NO, PL, PT, RO, SI, SE, TR, UK</a:t>
            </a:r>
          </a:p>
          <a:p>
            <a:pPr marL="342900" indent="-342900" eaLnBrk="0" hangingPunct="0">
              <a:lnSpc>
                <a:spcPct val="120000"/>
              </a:lnSpc>
              <a:buClr>
                <a:srgbClr val="034EA2"/>
              </a:buClr>
              <a:buFont typeface="Monotype Sorts"/>
              <a:buNone/>
            </a:pPr>
            <a:r>
              <a:rPr lang="en-US" sz="2000">
                <a:solidFill>
                  <a:srgbClr val="0F5494"/>
                </a:solidFill>
                <a:latin typeface="Tahoma" pitchFamily="34" charset="0"/>
                <a:cs typeface="Tahoma" pitchFamily="34" charset="0"/>
              </a:rPr>
              <a:t>Representatives of TSO’s (and ENTSO-E): 4 and alternates</a:t>
            </a:r>
            <a:endParaRPr lang="en-US" sz="2000" b="0" i="1">
              <a:solidFill>
                <a:srgbClr val="0F5494"/>
              </a:solidFill>
              <a:latin typeface="Tahoma" pitchFamily="34" charset="0"/>
              <a:cs typeface="Tahoma" pitchFamily="34" charset="0"/>
            </a:endParaRPr>
          </a:p>
          <a:p>
            <a:pPr marL="742950" lvl="1" indent="-285750" eaLnBrk="0" hangingPunct="0">
              <a:lnSpc>
                <a:spcPct val="120000"/>
              </a:lnSpc>
              <a:buClr>
                <a:srgbClr val="034EA2"/>
              </a:buClr>
              <a:buFont typeface="Tahoma" pitchFamily="34" charset="0"/>
              <a:buChar char="−"/>
            </a:pPr>
            <a:r>
              <a:rPr lang="en-GB" sz="1800" b="0">
                <a:solidFill>
                  <a:srgbClr val="0F5494"/>
                </a:solidFill>
                <a:latin typeface="Tahoma" pitchFamily="34" charset="0"/>
                <a:cs typeface="Tahoma" pitchFamily="34" charset="0"/>
              </a:rPr>
              <a:t>ELIA, TENNET, RTE, REE,  </a:t>
            </a:r>
            <a:br>
              <a:rPr lang="en-GB" sz="1800" b="0">
                <a:solidFill>
                  <a:srgbClr val="0F5494"/>
                </a:solidFill>
                <a:latin typeface="Tahoma" pitchFamily="34" charset="0"/>
                <a:cs typeface="Tahoma" pitchFamily="34" charset="0"/>
              </a:rPr>
            </a:br>
            <a:r>
              <a:rPr lang="en-GB" sz="1800" b="0">
                <a:solidFill>
                  <a:srgbClr val="0F5494"/>
                </a:solidFill>
                <a:latin typeface="Tahoma" pitchFamily="34" charset="0"/>
                <a:cs typeface="Tahoma" pitchFamily="34" charset="0"/>
              </a:rPr>
              <a:t>ENERGINET, AMPRION, TERNA, ENTSOE</a:t>
            </a:r>
          </a:p>
          <a:p>
            <a:pPr marL="342900" indent="-342900" eaLnBrk="0" hangingPunct="0">
              <a:lnSpc>
                <a:spcPct val="120000"/>
              </a:lnSpc>
              <a:buClr>
                <a:srgbClr val="034EA2"/>
              </a:buClr>
              <a:buFont typeface="Monotype Sorts"/>
              <a:buNone/>
            </a:pPr>
            <a:r>
              <a:rPr lang="en-US" sz="2000">
                <a:solidFill>
                  <a:srgbClr val="0F5494"/>
                </a:solidFill>
                <a:latin typeface="Tahoma" pitchFamily="34" charset="0"/>
                <a:cs typeface="Tahoma" pitchFamily="34" charset="0"/>
              </a:rPr>
              <a:t>Representatives of DSO’s (and associations): 4 and alternates</a:t>
            </a:r>
            <a:endParaRPr lang="en-US" sz="2000" b="0" i="1">
              <a:solidFill>
                <a:srgbClr val="0F5494"/>
              </a:solidFill>
              <a:latin typeface="Tahoma" pitchFamily="34" charset="0"/>
              <a:cs typeface="Tahoma" pitchFamily="34" charset="0"/>
            </a:endParaRPr>
          </a:p>
          <a:p>
            <a:pPr marL="742950" lvl="1" indent="-285750" eaLnBrk="0" hangingPunct="0">
              <a:lnSpc>
                <a:spcPct val="120000"/>
              </a:lnSpc>
              <a:buClr>
                <a:srgbClr val="034EA2"/>
              </a:buClr>
              <a:buFont typeface="Tahoma" pitchFamily="34" charset="0"/>
              <a:buChar char="−"/>
            </a:pPr>
            <a:r>
              <a:rPr lang="en-GB" sz="1800" b="0">
                <a:solidFill>
                  <a:srgbClr val="0F5494"/>
                </a:solidFill>
                <a:latin typeface="Tahoma" pitchFamily="34" charset="0"/>
                <a:cs typeface="Tahoma" pitchFamily="34" charset="0"/>
              </a:rPr>
              <a:t>ENEL, ERDF, IBERDROLA, LINZ STROM,</a:t>
            </a:r>
            <a:br>
              <a:rPr lang="en-GB" sz="1800" b="0">
                <a:solidFill>
                  <a:srgbClr val="0F5494"/>
                </a:solidFill>
                <a:latin typeface="Tahoma" pitchFamily="34" charset="0"/>
                <a:cs typeface="Tahoma" pitchFamily="34" charset="0"/>
              </a:rPr>
            </a:br>
            <a:r>
              <a:rPr lang="en-GB" sz="1800" b="0">
                <a:solidFill>
                  <a:srgbClr val="0F5494"/>
                </a:solidFill>
                <a:latin typeface="Tahoma" pitchFamily="34" charset="0"/>
                <a:cs typeface="Tahoma" pitchFamily="34" charset="0"/>
              </a:rPr>
              <a:t>FORTUM, EDSO, EDP, CEZ</a:t>
            </a:r>
          </a:p>
          <a:p>
            <a:pPr marL="342900" indent="-342900" eaLnBrk="0" hangingPunct="0">
              <a:lnSpc>
                <a:spcPct val="120000"/>
              </a:lnSpc>
              <a:buClr>
                <a:srgbClr val="034EA2"/>
              </a:buClr>
              <a:buFont typeface="Monotype Sorts"/>
              <a:buNone/>
            </a:pPr>
            <a:r>
              <a:rPr lang="en-US" sz="2000">
                <a:solidFill>
                  <a:srgbClr val="0F5494"/>
                </a:solidFill>
                <a:latin typeface="Tahoma" pitchFamily="34" charset="0"/>
                <a:cs typeface="Tahoma" pitchFamily="34" charset="0"/>
              </a:rPr>
              <a:t>Other industries and Smart Grids Platform: 4 and alternates</a:t>
            </a:r>
            <a:endParaRPr lang="en-US" sz="2000" b="0" i="1">
              <a:solidFill>
                <a:srgbClr val="0F5494"/>
              </a:solidFill>
              <a:latin typeface="Tahoma" pitchFamily="34" charset="0"/>
              <a:cs typeface="Tahoma" pitchFamily="34" charset="0"/>
            </a:endParaRPr>
          </a:p>
          <a:p>
            <a:pPr marL="742950" lvl="1" indent="-285750" eaLnBrk="0" hangingPunct="0">
              <a:lnSpc>
                <a:spcPct val="120000"/>
              </a:lnSpc>
              <a:buClr>
                <a:srgbClr val="034EA2"/>
              </a:buClr>
              <a:buFont typeface="Tahoma" pitchFamily="34" charset="0"/>
              <a:buChar char="−"/>
            </a:pPr>
            <a:r>
              <a:rPr lang="en-GB" sz="1800" b="0">
                <a:solidFill>
                  <a:srgbClr val="0F5494"/>
                </a:solidFill>
                <a:latin typeface="Tahoma" pitchFamily="34" charset="0"/>
                <a:cs typeface="Tahoma" pitchFamily="34" charset="0"/>
              </a:rPr>
              <a:t>T&amp;D Europe, Digital Europe, ESMIG, EURELECTRIC</a:t>
            </a:r>
            <a:endParaRPr lang="en-GB" sz="1800" b="0" i="1">
              <a:solidFill>
                <a:srgbClr val="0F5494"/>
              </a:solidFill>
              <a:latin typeface="Tahoma" pitchFamily="34" charset="0"/>
              <a:cs typeface="Tahoma" pitchFamily="34"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2107</TotalTime>
  <Words>1909</Words>
  <Application>Microsoft Office PowerPoint</Application>
  <PresentationFormat>On-screen Show (4:3)</PresentationFormat>
  <Paragraphs>330</Paragraphs>
  <Slides>27</Slides>
  <Notes>7</Notes>
  <HiddenSlides>0</HiddenSlides>
  <MMClips>0</MMClips>
  <ScaleCrop>false</ScaleCrop>
  <HeadingPairs>
    <vt:vector size="6" baseType="variant">
      <vt:variant>
        <vt:lpstr>Fonts Used</vt:lpstr>
      </vt:variant>
      <vt:variant>
        <vt:i4>11</vt:i4>
      </vt:variant>
      <vt:variant>
        <vt:lpstr>Design Template</vt:lpstr>
      </vt:variant>
      <vt:variant>
        <vt:i4>3</vt:i4>
      </vt:variant>
      <vt:variant>
        <vt:lpstr>Slide Titles</vt:lpstr>
      </vt:variant>
      <vt:variant>
        <vt:i4>27</vt:i4>
      </vt:variant>
    </vt:vector>
  </HeadingPairs>
  <TitlesOfParts>
    <vt:vector size="41" baseType="lpstr">
      <vt:lpstr>Verdana</vt:lpstr>
      <vt:lpstr>Arial</vt:lpstr>
      <vt:lpstr>Tahoma</vt:lpstr>
      <vt:lpstr>Arial Black</vt:lpstr>
      <vt:lpstr>Monotype Sorts</vt:lpstr>
      <vt:lpstr>Wingdings</vt:lpstr>
      <vt:lpstr>ＭＳ Ｐゴシック</vt:lpstr>
      <vt:lpstr>ヒラギノ角ゴ Pro W3</vt:lpstr>
      <vt:lpstr>Times New Roman</vt:lpstr>
      <vt:lpstr>Calibri</vt:lpstr>
      <vt:lpstr>SimSun</vt:lpstr>
      <vt:lpstr>Default Design</vt:lpstr>
      <vt:lpstr>Default Design</vt:lpstr>
      <vt:lpstr>Default Design</vt:lpstr>
      <vt:lpstr>Slide 1</vt:lpstr>
      <vt:lpstr>Slide 2</vt:lpstr>
      <vt:lpstr>Electricity grids: Policy drivers</vt:lpstr>
      <vt:lpstr>Smart Grids: an agreed solution</vt:lpstr>
      <vt:lpstr>EU actions for development &amp; deployment of smart grids</vt:lpstr>
      <vt:lpstr>Strategic Energy Technologies Plan</vt:lpstr>
      <vt:lpstr>Smart Grids Research &amp; Innovation agendas</vt:lpstr>
      <vt:lpstr>European Electricity Grids Initiative: SET Plan EEGI</vt:lpstr>
      <vt:lpstr>EEGI Team: planning and programming</vt:lpstr>
      <vt:lpstr>EEGI Emphasis on system integration</vt:lpstr>
      <vt:lpstr>EEGI actors and roles</vt:lpstr>
      <vt:lpstr>European R&amp;D support to grids: 2007-2011</vt:lpstr>
      <vt:lpstr>European R&amp;D support to grids: 2007-2011</vt:lpstr>
      <vt:lpstr>European R&amp;D support to grids: 2012-2013</vt:lpstr>
      <vt:lpstr>Slide 15</vt:lpstr>
      <vt:lpstr>Smart electricity grids: recent EU Policies</vt:lpstr>
      <vt:lpstr>Overall appraisal for the roll-out  of Smart Metering</vt:lpstr>
      <vt:lpstr>Infrastructure package, SG task force</vt:lpstr>
      <vt:lpstr>Future opportunities for support</vt:lpstr>
      <vt:lpstr>Horizon 2020:</vt:lpstr>
      <vt:lpstr>What’s new:</vt:lpstr>
      <vt:lpstr>Three pillars:</vt:lpstr>
      <vt:lpstr>Key challenges proposed funding:  (million euro, 2014-2020)</vt:lpstr>
      <vt:lpstr>Slide 24</vt:lpstr>
      <vt:lpstr>Energy challenge activities:</vt:lpstr>
      <vt:lpstr>Energy challenge activities:</vt:lpstr>
      <vt:lpstr>Slide 27</vt:lpstr>
    </vt:vector>
  </TitlesOfParts>
  <Company>European Commission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turneem</dc:creator>
  <cp:lastModifiedBy>hovepac</cp:lastModifiedBy>
  <cp:revision>114</cp:revision>
  <dcterms:created xsi:type="dcterms:W3CDTF">2012-03-20T16:26:48Z</dcterms:created>
  <dcterms:modified xsi:type="dcterms:W3CDTF">2012-04-18T20:02:59Z</dcterms:modified>
</cp:coreProperties>
</file>