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7" r:id="rId2"/>
    <p:sldId id="300" r:id="rId3"/>
    <p:sldId id="289" r:id="rId4"/>
    <p:sldId id="299" r:id="rId5"/>
    <p:sldId id="296" r:id="rId6"/>
    <p:sldId id="305" r:id="rId7"/>
    <p:sldId id="306" r:id="rId8"/>
    <p:sldId id="301" r:id="rId9"/>
    <p:sldId id="283" r:id="rId10"/>
    <p:sldId id="302" r:id="rId11"/>
    <p:sldId id="303" r:id="rId12"/>
    <p:sldId id="262" r:id="rId13"/>
    <p:sldId id="28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D49"/>
    <a:srgbClr val="E6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2833802-FEF1-1111-8D5D-14CF1EAF98D9}" styleName="Tabulka ČEZ">
    <a:wholeTbl>
      <a:tcTxStyle>
        <a:fontRef idx="minor">
          <a:scrgbClr r="0" g="0" b="0"/>
        </a:fontRef>
        <a:schemeClr val="tx1"/>
      </a:tcTxStyle>
      <a:tcStyle>
        <a:tcBdr>
          <a:left>
            <a:ln w="0">
              <a:solidFill>
                <a:schemeClr val="accent2"/>
              </a:solidFill>
            </a:ln>
          </a:left>
          <a:right>
            <a:ln w="0">
              <a:solidFill>
                <a:schemeClr val="accent2"/>
              </a:solidFill>
            </a:ln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accent1"/>
      </a:tcTxStyle>
      <a:tcStyle>
        <a:tcBdr>
          <a:top>
            <a:ln w="0">
              <a:solidFill>
                <a:schemeClr val="accent1"/>
              </a:solidFill>
            </a:ln>
          </a:top>
          <a:bottom>
            <a:ln w="63500">
              <a:solidFill>
                <a:schemeClr val="accent1"/>
              </a:solidFill>
            </a:ln>
          </a:bottom>
        </a:tcBdr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7474" autoAdjust="0"/>
  </p:normalViewPr>
  <p:slideViewPr>
    <p:cSldViewPr snapToGrid="0" showGuides="1">
      <p:cViewPr varScale="1">
        <p:scale>
          <a:sx n="86" d="100"/>
          <a:sy n="86" d="100"/>
        </p:scale>
        <p:origin x="65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5D657-F239-4206-9806-010134D0050D}" type="datetimeFigureOut">
              <a:rPr lang="cs-CZ" smtClean="0"/>
              <a:t>16.08.2021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154D-62DB-4503-8B7B-007B4B3913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10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st SVG">
            <a:extLst>
              <a:ext uri="{FF2B5EF4-FFF2-40B4-BE49-F238E27FC236}">
                <a16:creationId xmlns:a16="http://schemas.microsoft.com/office/drawing/2014/main" id="{436204EB-3EB6-4F68-8B48-C81490EF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394000"/>
            <a:ext cx="11952000" cy="4089845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8A45393-ED99-43DB-AA1E-9694ED0F4ED9}"/>
              </a:ext>
            </a:extLst>
          </p:cNvPr>
          <p:cNvSpPr/>
          <p:nvPr userDrawn="1"/>
        </p:nvSpPr>
        <p:spPr>
          <a:xfrm>
            <a:off x="0" y="5768975"/>
            <a:ext cx="1360486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Logo ČISTÁ ENERGIE ZÍTŘKA rgb EMF">
            <a:extLst>
              <a:ext uri="{FF2B5EF4-FFF2-40B4-BE49-F238E27FC236}">
                <a16:creationId xmlns:a16="http://schemas.microsoft.com/office/drawing/2014/main" id="{FEDF8169-0E05-4206-A738-9C18977DF6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5789007"/>
            <a:ext cx="1020497" cy="61377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0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20074" y="2600325"/>
            <a:ext cx="3097213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20075" y="1808163"/>
            <a:ext cx="3097212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56137" y="2609274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56138" y="1808164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30960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3096000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22,83 cm (vod. 5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2,92 cm (vod. -4,0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651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64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93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2638" userDrawn="1">
          <p15:clr>
            <a:srgbClr val="FBAE40"/>
          </p15:clr>
        </p15:guide>
        <p15:guide id="6" pos="48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48" y="1808163"/>
            <a:ext cx="489743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756025" y="2609274"/>
            <a:ext cx="172719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56025" y="1808164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17272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172719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4" name="3. sloupec X 17,88 cm (vod. 1,0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0,39 cm (vod. -6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3740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. sl. zleva X 7,85 cm (vod. -9,1)" hidden="1">
            <a:extLst>
              <a:ext uri="{FF2B5EF4-FFF2-40B4-BE49-F238E27FC236}">
                <a16:creationId xmlns:a16="http://schemas.microsoft.com/office/drawing/2014/main" id="{A9210C7F-01E9-44D2-BEDA-417C8ACA4BAF}"/>
              </a:ext>
            </a:extLst>
          </p:cNvPr>
          <p:cNvCxnSpPr/>
          <p:nvPr userDrawn="1"/>
        </p:nvCxnSpPr>
        <p:spPr>
          <a:xfrm>
            <a:off x="2826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37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36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1776" userDrawn="1">
          <p15:clr>
            <a:srgbClr val="FBAE40"/>
          </p15:clr>
        </p15:guide>
        <p15:guide id="6" pos="34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podnadpis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3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299575" y="2600325"/>
            <a:ext cx="2017712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3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99574" y="1808163"/>
            <a:ext cx="2017713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272B099B-699F-4EB0-B8C1-A260F794FED8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16387" y="2609274"/>
            <a:ext cx="4643437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podnadpis 2">
            <a:extLst>
              <a:ext uri="{FF2B5EF4-FFF2-40B4-BE49-F238E27FC236}">
                <a16:creationId xmlns:a16="http://schemas.microsoft.com/office/drawing/2014/main" id="{AAF1837A-4D81-45D5-9549-C066556466E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116389" y="1808164"/>
            <a:ext cx="4643436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2484433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2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200"/>
            </a:lvl2pPr>
            <a:lvl3pPr marL="360000" indent="-180000">
              <a:spcBef>
                <a:spcPts val="800"/>
              </a:spcBef>
              <a:defRPr sz="1200"/>
            </a:lvl3pPr>
            <a:lvl4pPr marL="540000" indent="-180000">
              <a:spcBef>
                <a:spcPts val="800"/>
              </a:spcBef>
              <a:defRPr sz="1200"/>
            </a:lvl4pPr>
            <a:lvl5pPr marL="720000" indent="-180000">
              <a:spcBef>
                <a:spcPts val="8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24828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4" name="3. sloupec X 25,84 cm (vod. 8,9)" hidden="1">
            <a:extLst>
              <a:ext uri="{FF2B5EF4-FFF2-40B4-BE49-F238E27FC236}">
                <a16:creationId xmlns:a16="http://schemas.microsoft.com/office/drawing/2014/main" id="{0D11A48C-1867-4FF8-965A-64D0017A3B90}"/>
              </a:ext>
            </a:extLst>
          </p:cNvPr>
          <p:cNvCxnSpPr/>
          <p:nvPr userDrawn="1"/>
        </p:nvCxnSpPr>
        <p:spPr>
          <a:xfrm>
            <a:off x="930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. sl. zprava X 24,31 cm (vod. 7,4)" hidden="1">
            <a:extLst>
              <a:ext uri="{FF2B5EF4-FFF2-40B4-BE49-F238E27FC236}">
                <a16:creationId xmlns:a16="http://schemas.microsoft.com/office/drawing/2014/main" id="{4A0E63CF-4538-406C-A70F-2558B00EDFCC}"/>
              </a:ext>
            </a:extLst>
          </p:cNvPr>
          <p:cNvCxnSpPr/>
          <p:nvPr userDrawn="1"/>
        </p:nvCxnSpPr>
        <p:spPr>
          <a:xfrm>
            <a:off x="875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. sloupec X 11,44 cm (vod. -5,5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4118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470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2593" userDrawn="1">
          <p15:clr>
            <a:srgbClr val="FBAE40"/>
          </p15:clr>
        </p15:guide>
        <p15:guide id="4" pos="5858" userDrawn="1">
          <p15:clr>
            <a:srgbClr val="FBAE40"/>
          </p15:clr>
        </p15:guide>
        <p15:guide id="5" pos="2252" userDrawn="1">
          <p15:clr>
            <a:srgbClr val="FBAE40"/>
          </p15:clr>
        </p15:guide>
        <p15:guide id="6" pos="551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00D210-FF1B-4A87-AE62-F67B9C6B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0A3C-62E3-4E88-9DBB-DBDF81501267}" type="datetime1">
              <a:rPr lang="cs-CZ" smtClean="0"/>
              <a:t>16.08.2021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B4E0EA-31D6-4CB1-87F0-7376E392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54455C-F16F-48C8-9A36-A6AD6F03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E9F8E950-156C-4028-BA0E-B96D251FBB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56138" y="1808163"/>
            <a:ext cx="6661150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0AA38BA7-300C-4E80-8B96-647CDFA75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1808163"/>
            <a:ext cx="3095625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EA50AB8-B0E2-4976-AA50-28B22FD12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23275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3" userDrawn="1">
          <p15:clr>
            <a:srgbClr val="FBAE40"/>
          </p15:clr>
        </p15:guide>
        <p15:guide id="2" pos="26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16.08.2021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1288" y="1412875"/>
            <a:ext cx="4825998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obrázku 2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598805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6" name="2. sl. X 18,06 cm (vod. 1,1)" hidden="1">
            <a:extLst>
              <a:ext uri="{FF2B5EF4-FFF2-40B4-BE49-F238E27FC236}">
                <a16:creationId xmlns:a16="http://schemas.microsoft.com/office/drawing/2014/main" id="{BEE02A77-047D-4DC6-A1C1-7927C8FBBCB9}"/>
              </a:ext>
            </a:extLst>
          </p:cNvPr>
          <p:cNvCxnSpPr/>
          <p:nvPr userDrawn="1"/>
        </p:nvCxnSpPr>
        <p:spPr>
          <a:xfrm>
            <a:off x="6501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zprava X 16,61 cm (vod. -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5979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18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4089" userDrawn="1">
          <p15:clr>
            <a:srgbClr val="FBAE40"/>
          </p15:clr>
        </p15:guide>
        <p15:guide id="5" pos="3772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přes cel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16.08.2021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84313"/>
            <a:ext cx="12192000" cy="4645025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00" y="1808163"/>
            <a:ext cx="5003800" cy="396531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2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13" name="2. odrážka 1. ř. Y 7,92 cm" hidden="1">
            <a:extLst>
              <a:ext uri="{FF2B5EF4-FFF2-40B4-BE49-F238E27FC236}">
                <a16:creationId xmlns:a16="http://schemas.microsoft.com/office/drawing/2014/main" id="{3F0ADFF2-E76E-4F4D-90D2-C92DBD23B383}"/>
              </a:ext>
            </a:extLst>
          </p:cNvPr>
          <p:cNvCxnSpPr/>
          <p:nvPr userDrawn="1"/>
        </p:nvCxnSpPr>
        <p:spPr>
          <a:xfrm>
            <a:off x="0" y="285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. odrážka 2. ř. Y 6,53 cm" hidden="1">
            <a:extLst>
              <a:ext uri="{FF2B5EF4-FFF2-40B4-BE49-F238E27FC236}">
                <a16:creationId xmlns:a16="http://schemas.microsoft.com/office/drawing/2014/main" id="{D7476F22-0B8B-4D24-A254-F168B5E0428E}"/>
              </a:ext>
            </a:extLst>
          </p:cNvPr>
          <p:cNvCxnSpPr/>
          <p:nvPr userDrawn="1"/>
        </p:nvCxnSpPr>
        <p:spPr>
          <a:xfrm>
            <a:off x="0" y="235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. odrážka 1. ř. Y 5,54 cm" hidden="1">
            <a:extLst>
              <a:ext uri="{FF2B5EF4-FFF2-40B4-BE49-F238E27FC236}">
                <a16:creationId xmlns:a16="http://schemas.microsoft.com/office/drawing/2014/main" id="{95B0D4B5-B99E-4CF8-A59D-9D09E33DF22E}"/>
              </a:ext>
            </a:extLst>
          </p:cNvPr>
          <p:cNvCxnSpPr/>
          <p:nvPr userDrawn="1"/>
        </p:nvCxnSpPr>
        <p:spPr>
          <a:xfrm>
            <a:off x="0" y="19944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brázek zdola Y 17,06 cm (vod. 7,5)" hidden="1">
            <a:extLst>
              <a:ext uri="{FF2B5EF4-FFF2-40B4-BE49-F238E27FC236}">
                <a16:creationId xmlns:a16="http://schemas.microsoft.com/office/drawing/2014/main" id="{7C240B9E-1615-440F-A607-48490A74B33B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brázek shora Y 3,97 cm (vod. -5,6)" hidden="1">
            <a:extLst>
              <a:ext uri="{FF2B5EF4-FFF2-40B4-BE49-F238E27FC236}">
                <a16:creationId xmlns:a16="http://schemas.microsoft.com/office/drawing/2014/main" id="{F93B7280-AAA5-407C-9888-F80361B11A1D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736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16.08.2021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3">
            <a:extLst>
              <a:ext uri="{FF2B5EF4-FFF2-40B4-BE49-F238E27FC236}">
                <a16:creationId xmlns:a16="http://schemas.microsoft.com/office/drawing/2014/main" id="{4A2A19F6-FF3F-4755-BB8D-12804DAA51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850" y="1808163"/>
            <a:ext cx="4897438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obrázku 2">
            <a:extLst>
              <a:ext uri="{FF2B5EF4-FFF2-40B4-BE49-F238E27FC236}">
                <a16:creationId xmlns:a16="http://schemas.microsoft.com/office/drawing/2014/main" id="{C318DF96-E2B5-4DC7-9F1A-FB3A36FE96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2200" y="1808163"/>
            <a:ext cx="4464050" cy="39608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6561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16.08.2021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71A8E995-4937-434F-9CF9-C6324AD807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4236" y="3824288"/>
            <a:ext cx="5987764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6E3BD946-D7ED-466F-A816-812A27C865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1624" y="1484314"/>
            <a:ext cx="3000375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59F0563-2CDF-403C-8769-55EEB973AE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0" y="1484314"/>
            <a:ext cx="2952750" cy="230505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F1C98454-E7CC-4C3A-A618-3D91B8A868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2211" y="1412875"/>
            <a:ext cx="4248139" cy="4716463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  <a:lvl2pPr>
              <a:lnSpc>
                <a:spcPct val="114000"/>
              </a:lnSpc>
              <a:buClr>
                <a:schemeClr val="accent1"/>
              </a:buClr>
              <a:defRPr/>
            </a:lvl2pPr>
            <a:lvl3pPr>
              <a:lnSpc>
                <a:spcPct val="114000"/>
              </a:lnSpc>
              <a:defRPr/>
            </a:lvl3pPr>
            <a:lvl4pPr>
              <a:lnSpc>
                <a:spcPct val="114000"/>
              </a:lnSpc>
              <a:defRPr/>
            </a:lvl4pPr>
            <a:lvl5pPr>
              <a:lnSpc>
                <a:spcPct val="114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4" y="296863"/>
            <a:ext cx="9996525" cy="7921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cs-CZ" dirty="0"/>
              <a:t>Kliknutím lze  upravit styl.</a:t>
            </a:r>
          </a:p>
        </p:txBody>
      </p:sp>
      <p:cxnSp>
        <p:nvCxnSpPr>
          <p:cNvPr id="9" name="Obrázek zleva X 17,16 cm (vod. 0,3)" hidden="1">
            <a:extLst>
              <a:ext uri="{FF2B5EF4-FFF2-40B4-BE49-F238E27FC236}">
                <a16:creationId xmlns:a16="http://schemas.microsoft.com/office/drawing/2014/main" id="{A7584BB3-2CB0-44B1-BA82-278D6D81D4FB}"/>
              </a:ext>
            </a:extLst>
          </p:cNvPr>
          <p:cNvCxnSpPr/>
          <p:nvPr userDrawn="1"/>
        </p:nvCxnSpPr>
        <p:spPr>
          <a:xfrm>
            <a:off x="61776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brázek zdola Y 17,06 cm (vod. 7,5)" hidden="1">
            <a:extLst>
              <a:ext uri="{FF2B5EF4-FFF2-40B4-BE49-F238E27FC236}">
                <a16:creationId xmlns:a16="http://schemas.microsoft.com/office/drawing/2014/main" id="{CC8BC93B-69C0-4B42-B997-6C6C5F05C8BE}"/>
              </a:ext>
            </a:extLst>
          </p:cNvPr>
          <p:cNvCxnSpPr/>
          <p:nvPr userDrawn="1"/>
        </p:nvCxnSpPr>
        <p:spPr>
          <a:xfrm>
            <a:off x="0" y="61416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brázek shora Y 3,97 cm (vod. -5,6)" hidden="1">
            <a:extLst>
              <a:ext uri="{FF2B5EF4-FFF2-40B4-BE49-F238E27FC236}">
                <a16:creationId xmlns:a16="http://schemas.microsoft.com/office/drawing/2014/main" id="{05C8C69C-19BB-4512-B13F-9FAA6EBC8752}"/>
              </a:ext>
            </a:extLst>
          </p:cNvPr>
          <p:cNvCxnSpPr/>
          <p:nvPr userDrawn="1"/>
        </p:nvCxnSpPr>
        <p:spPr>
          <a:xfrm>
            <a:off x="0" y="1429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1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686" userDrawn="1">
          <p15:clr>
            <a:srgbClr val="FBAE40"/>
          </p15:clr>
        </p15:guide>
        <p15:guide id="4" pos="3908" userDrawn="1">
          <p15:clr>
            <a:srgbClr val="FBAE40"/>
          </p15:clr>
        </p15:guide>
        <p15:guide id="5" pos="3364" userDrawn="1">
          <p15:clr>
            <a:srgbClr val="FBAE40"/>
          </p15:clr>
        </p15:guide>
        <p15:guide id="6" orient="horz" pos="890" userDrawn="1">
          <p15:clr>
            <a:srgbClr val="FBAE40"/>
          </p15:clr>
        </p15:guide>
        <p15:guide id="8" pos="5790" userDrawn="1">
          <p15:clr>
            <a:srgbClr val="FBAE40"/>
          </p15:clr>
        </p15:guide>
        <p15:guide id="9" pos="5768" userDrawn="1">
          <p15:clr>
            <a:srgbClr val="FBAE40"/>
          </p15:clr>
        </p15:guide>
        <p15:guide id="10" orient="horz" pos="2387" userDrawn="1">
          <p15:clr>
            <a:srgbClr val="FBAE40"/>
          </p15:clr>
        </p15:guide>
        <p15:guide id="11" orient="horz" pos="240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6441A-43FE-4B35-BF3E-81A96C83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DD530-0D54-4811-93A3-63F03A157822}" type="datetime1">
              <a:rPr lang="cs-CZ" smtClean="0"/>
              <a:t>16.08.2021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DD091C-CA4B-480D-B57C-D4F49D87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384B3-E9A3-4A8E-A6F1-C1AB6BA2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0A7725-1482-4721-8FB1-27A9BB48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1808163"/>
            <a:ext cx="10945813" cy="3960812"/>
          </a:xfrm>
        </p:spPr>
        <p:txBody>
          <a:bodyPr tIns="72000" anchor="t" anchorCtr="0">
            <a:normAutofit/>
          </a:bodyPr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2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16.08.2021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linka 3">
            <a:extLst>
              <a:ext uri="{FF2B5EF4-FFF2-40B4-BE49-F238E27FC236}">
                <a16:creationId xmlns:a16="http://schemas.microsoft.com/office/drawing/2014/main" id="{A65DF875-140C-4AB9-9968-462AE4638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7999" y="2215724"/>
            <a:ext cx="5292000" cy="109538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defRPr sz="800"/>
            </a:lvl1pPr>
            <a:lvl2pPr>
              <a:spcBef>
                <a:spcPts val="0"/>
              </a:spcBef>
              <a:defRPr sz="800"/>
            </a:lvl2pPr>
            <a:lvl3pPr>
              <a:spcBef>
                <a:spcPts val="0"/>
              </a:spcBef>
              <a:defRPr sz="800"/>
            </a:lvl3pPr>
            <a:lvl4pPr>
              <a:spcBef>
                <a:spcPts val="0"/>
              </a:spcBef>
              <a:defRPr sz="800"/>
            </a:lvl4pPr>
            <a:lvl5pPr>
              <a:spcBef>
                <a:spcPts val="0"/>
              </a:spcBef>
              <a:defRPr sz="800"/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36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sz="2400" b="1"/>
            </a:lvl1pPr>
            <a:lvl2pPr>
              <a:spcBef>
                <a:spcPts val="3600"/>
              </a:spcBef>
              <a:buClr>
                <a:schemeClr val="accent2"/>
              </a:buClr>
              <a:defRPr sz="2400" b="1"/>
            </a:lvl2pPr>
            <a:lvl3pPr>
              <a:spcBef>
                <a:spcPts val="3600"/>
              </a:spcBef>
              <a:defRPr sz="2400" b="1"/>
            </a:lvl3pPr>
            <a:lvl4pPr>
              <a:spcBef>
                <a:spcPts val="3600"/>
              </a:spcBef>
              <a:defRPr sz="2400" b="1"/>
            </a:lvl4pPr>
            <a:lvl5pPr>
              <a:spcBef>
                <a:spcPts val="3600"/>
              </a:spcBef>
              <a:defRPr sz="2400" b="1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9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>
            <a:extLst>
              <a:ext uri="{FF2B5EF4-FFF2-40B4-BE49-F238E27FC236}">
                <a16:creationId xmlns:a16="http://schemas.microsoft.com/office/drawing/2014/main" id="{D8A45393-ED99-43DB-AA1E-9694ED0F4ED9}"/>
              </a:ext>
            </a:extLst>
          </p:cNvPr>
          <p:cNvSpPr/>
          <p:nvPr userDrawn="1"/>
        </p:nvSpPr>
        <p:spPr>
          <a:xfrm>
            <a:off x="0" y="5768975"/>
            <a:ext cx="1360486" cy="1089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Logo ČISTÁ ENERGIE ZÍTŘKA rgb EMF">
            <a:extLst>
              <a:ext uri="{FF2B5EF4-FFF2-40B4-BE49-F238E27FC236}">
                <a16:creationId xmlns:a16="http://schemas.microsoft.com/office/drawing/2014/main" id="{FEDF8169-0E05-4206-A738-9C18977DF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5789007"/>
            <a:ext cx="1020497" cy="61377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512629C5-9D2B-45E5-A874-9D17CE99F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4473575"/>
            <a:ext cx="9720263" cy="827088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600" b="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| Akce | Místo | Datum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D57667-EAB9-4222-9017-429CCFDEEC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1475" y="1808164"/>
            <a:ext cx="9720263" cy="2520950"/>
          </a:xfrm>
        </p:spPr>
        <p:txBody>
          <a:bodyPr tIns="72000" anchor="t" anchorCtr="0">
            <a:normAutofit/>
          </a:bodyPr>
          <a:lstStyle>
            <a:lvl1pPr algn="l">
              <a:lnSpc>
                <a:spcPct val="90000"/>
              </a:lnSpc>
              <a:defRPr sz="4600" b="1"/>
            </a:lvl1pPr>
          </a:lstStyle>
          <a:p>
            <a:r>
              <a:rPr lang="cs-CZ" dirty="0"/>
              <a:t>Název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cxnSp>
        <p:nvCxnSpPr>
          <p:cNvPr id="16" name="Název 3. ř. úč. Y 10,1 cm" hidden="1">
            <a:extLst>
              <a:ext uri="{FF2B5EF4-FFF2-40B4-BE49-F238E27FC236}">
                <a16:creationId xmlns:a16="http://schemas.microsoft.com/office/drawing/2014/main" id="{4F74584B-EED4-4A11-80E6-3AE8BB17B1D0}"/>
              </a:ext>
            </a:extLst>
          </p:cNvPr>
          <p:cNvCxnSpPr/>
          <p:nvPr userDrawn="1"/>
        </p:nvCxnSpPr>
        <p:spPr>
          <a:xfrm>
            <a:off x="0" y="36360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ázev 2. ř. úč. Y 8,37 cm" hidden="1">
            <a:extLst>
              <a:ext uri="{FF2B5EF4-FFF2-40B4-BE49-F238E27FC236}">
                <a16:creationId xmlns:a16="http://schemas.microsoft.com/office/drawing/2014/main" id="{10EC4019-E128-45B5-B489-84247C13EC97}"/>
              </a:ext>
            </a:extLst>
          </p:cNvPr>
          <p:cNvCxnSpPr/>
          <p:nvPr userDrawn="1"/>
        </p:nvCxnSpPr>
        <p:spPr>
          <a:xfrm>
            <a:off x="0" y="30132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Název 1. ř. úč. Y 6,64 cm" hidden="1">
            <a:extLst>
              <a:ext uri="{FF2B5EF4-FFF2-40B4-BE49-F238E27FC236}">
                <a16:creationId xmlns:a16="http://schemas.microsoft.com/office/drawing/2014/main" id="{001AAD22-DC15-4474-9BC0-F4A80E070210}"/>
              </a:ext>
            </a:extLst>
          </p:cNvPr>
          <p:cNvCxnSpPr/>
          <p:nvPr userDrawn="1"/>
        </p:nvCxnSpPr>
        <p:spPr>
          <a:xfrm>
            <a:off x="0" y="2390400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říznutí listu zleva X 3,84 cm" hidden="1">
            <a:extLst>
              <a:ext uri="{FF2B5EF4-FFF2-40B4-BE49-F238E27FC236}">
                <a16:creationId xmlns:a16="http://schemas.microsoft.com/office/drawing/2014/main" id="{332E511C-01B4-48FE-9FB7-A01E725BB31D}"/>
              </a:ext>
            </a:extLst>
          </p:cNvPr>
          <p:cNvCxnSpPr/>
          <p:nvPr userDrawn="1"/>
        </p:nvCxnSpPr>
        <p:spPr>
          <a:xfrm>
            <a:off x="13824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 okraj 1 cm" hidden="1">
            <a:extLst>
              <a:ext uri="{FF2B5EF4-FFF2-40B4-BE49-F238E27FC236}">
                <a16:creationId xmlns:a16="http://schemas.microsoft.com/office/drawing/2014/main" id="{72B8B034-579F-4985-BA02-F2D7A72B575A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43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57" userDrawn="1">
          <p15:clr>
            <a:srgbClr val="FBAE40"/>
          </p15:clr>
        </p15:guide>
        <p15:guide id="2" orient="horz" pos="2727" userDrawn="1">
          <p15:clr>
            <a:srgbClr val="FBAE40"/>
          </p15:clr>
        </p15:guide>
        <p15:guide id="3" orient="horz" pos="2818" userDrawn="1">
          <p15:clr>
            <a:srgbClr val="FBAE40"/>
          </p15:clr>
        </p15:guide>
        <p15:guide id="4" orient="horz" pos="333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1C35C77-E4E4-4CBD-A4DB-7B097915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218D-1C9A-4946-9812-D8135B9CA333}" type="datetime1">
              <a:rPr lang="cs-CZ" smtClean="0"/>
              <a:t>16.08.2021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805A2C-87E5-480C-812E-74D9D40B4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247191-6F05-4260-BD2D-D79E2750F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69E5E-FEB2-4E0D-89DE-44A17D84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461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3B296A-C350-4342-8DBC-B5CBB633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EFFA-059C-46F5-9F43-E3EC7C6443E0}" type="datetime1">
              <a:rPr lang="cs-CZ" smtClean="0"/>
              <a:t>16.08.2021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AAE3102-415B-4F2A-9129-003E704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80A953-8DCA-49A0-8756-11A2DFFA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3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16.08.2021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34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šip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16.08.2021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808163"/>
            <a:ext cx="9650412" cy="3960812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á šipka">
            <a:extLst>
              <a:ext uri="{FF2B5EF4-FFF2-40B4-BE49-F238E27FC236}">
                <a16:creationId xmlns:a16="http://schemas.microsoft.com/office/drawing/2014/main" id="{135F79FF-9DD8-4E2E-ACD7-A5B52ECBF0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390" y="1808163"/>
            <a:ext cx="376365" cy="615697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8" name="Text zleva X 4,6 cm (vod. -12,3)" hidden="1">
            <a:extLst>
              <a:ext uri="{FF2B5EF4-FFF2-40B4-BE49-F238E27FC236}">
                <a16:creationId xmlns:a16="http://schemas.microsoft.com/office/drawing/2014/main" id="{BC5D71E0-8BB0-4266-AC66-A87174A272AF}"/>
              </a:ext>
            </a:extLst>
          </p:cNvPr>
          <p:cNvCxnSpPr/>
          <p:nvPr userDrawn="1"/>
        </p:nvCxnSpPr>
        <p:spPr>
          <a:xfrm>
            <a:off x="16560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9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8A2A57-E282-417E-A9CC-C5F25AC7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A4B5-55A7-4A28-8017-1E7FF4EED4C9}" type="datetime1">
              <a:rPr lang="cs-CZ" smtClean="0"/>
              <a:t>16.08.2021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31D098-3A23-4173-B353-B67E47AD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98FBB-9788-4DFE-A210-B81E6FFA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EEE64CD4-6E58-47D3-8896-AD5AB901AD2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1796946"/>
            <a:ext cx="4897438" cy="3972029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63EB879-1B80-4ADE-9CB6-096F08881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1808163"/>
            <a:ext cx="4464049" cy="396081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9F483FC-3A09-4FD0-AEA1-9105EF9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06898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0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19850" y="2600325"/>
            <a:ext cx="48974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850" y="1808163"/>
            <a:ext cx="48974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199" y="2609273"/>
            <a:ext cx="4464049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0" y="1808163"/>
            <a:ext cx="44640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6" name="2. sl. X 17,88 cm (vod. 0,9)" hidden="1">
            <a:extLst>
              <a:ext uri="{FF2B5EF4-FFF2-40B4-BE49-F238E27FC236}">
                <a16:creationId xmlns:a16="http://schemas.microsoft.com/office/drawing/2014/main" id="{D530F66C-4F43-411B-9E0A-97DFDF232B8F}"/>
              </a:ext>
            </a:extLst>
          </p:cNvPr>
          <p:cNvCxnSpPr/>
          <p:nvPr userDrawn="1"/>
        </p:nvCxnSpPr>
        <p:spPr>
          <a:xfrm>
            <a:off x="6436800" y="0"/>
            <a:ext cx="0" cy="685800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19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044" userDrawn="1">
          <p15:clr>
            <a:srgbClr val="FBAE40"/>
          </p15:clr>
        </p15:guide>
        <p15:guide id="5" pos="35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7038" y="2600325"/>
            <a:ext cx="3100250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17038" y="1808163"/>
            <a:ext cx="3100249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6696074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6696074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. sloupec X 22,83 cm (vod. 5,9)" hidden="1">
            <a:extLst>
              <a:ext uri="{FF2B5EF4-FFF2-40B4-BE49-F238E27FC236}">
                <a16:creationId xmlns:a16="http://schemas.microsoft.com/office/drawing/2014/main" id="{28F1C79B-B5E9-4EE3-9BDE-04D91FD591AA}"/>
              </a:ext>
            </a:extLst>
          </p:cNvPr>
          <p:cNvCxnSpPr/>
          <p:nvPr userDrawn="1"/>
        </p:nvCxnSpPr>
        <p:spPr>
          <a:xfrm>
            <a:off x="82188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. sl. zprava X 21,65 cm (vod. 4,7)" hidden="1">
            <a:extLst>
              <a:ext uri="{FF2B5EF4-FFF2-40B4-BE49-F238E27FC236}">
                <a16:creationId xmlns:a16="http://schemas.microsoft.com/office/drawing/2014/main" id="{D112D5C8-9DBB-4589-9064-CE24A88C7136}"/>
              </a:ext>
            </a:extLst>
          </p:cNvPr>
          <p:cNvCxnSpPr/>
          <p:nvPr userDrawn="1"/>
        </p:nvCxnSpPr>
        <p:spPr>
          <a:xfrm>
            <a:off x="7794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39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5" pos="49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C46CCA-091B-4B6E-8C2E-CDDFD844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98FA9-3A7A-4563-9317-18864127274D}" type="datetime1">
              <a:rPr lang="cs-CZ" smtClean="0"/>
              <a:t>16.08.2021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6A0B8EF-EB21-4745-9530-09AC337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163BEB-9B8B-4392-81DA-4B533CA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obsah 2">
            <a:extLst>
              <a:ext uri="{FF2B5EF4-FFF2-40B4-BE49-F238E27FC236}">
                <a16:creationId xmlns:a16="http://schemas.microsoft.com/office/drawing/2014/main" id="{CD163E32-2B4E-4CCA-AD68-1898CA3D568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83450" y="2600325"/>
            <a:ext cx="4033838" cy="3168650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podnadpis 2">
            <a:extLst>
              <a:ext uri="{FF2B5EF4-FFF2-40B4-BE49-F238E27FC236}">
                <a16:creationId xmlns:a16="http://schemas.microsoft.com/office/drawing/2014/main" id="{EA0E5B31-4187-4377-B0BC-617CC92311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283450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3" name="Zástupná šipka">
            <a:extLst>
              <a:ext uri="{FF2B5EF4-FFF2-40B4-BE49-F238E27FC236}">
                <a16:creationId xmlns:a16="http://schemas.microsoft.com/office/drawing/2014/main" id="{D7737025-3007-444E-9046-D609D9D0F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54224" y="3619146"/>
            <a:ext cx="701041" cy="1139954"/>
          </a:xfrm>
          <a:custGeom>
            <a:avLst/>
            <a:gdLst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88977 w 377953"/>
              <a:gd name="connsiteY5" fmla="*/ 307849 h 615697"/>
              <a:gd name="connsiteX6" fmla="*/ 0 w 377953"/>
              <a:gd name="connsiteY6" fmla="*/ 0 h 615697"/>
              <a:gd name="connsiteX0" fmla="*/ 0 w 377953"/>
              <a:gd name="connsiteY0" fmla="*/ 0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0 w 377953"/>
              <a:gd name="connsiteY6" fmla="*/ 0 h 615697"/>
              <a:gd name="connsiteX0" fmla="*/ 3175 w 377953"/>
              <a:gd name="connsiteY0" fmla="*/ 103188 h 615697"/>
              <a:gd name="connsiteX1" fmla="*/ 188977 w 377953"/>
              <a:gd name="connsiteY1" fmla="*/ 0 h 615697"/>
              <a:gd name="connsiteX2" fmla="*/ 377953 w 377953"/>
              <a:gd name="connsiteY2" fmla="*/ 307849 h 615697"/>
              <a:gd name="connsiteX3" fmla="*/ 188977 w 377953"/>
              <a:gd name="connsiteY3" fmla="*/ 615697 h 615697"/>
              <a:gd name="connsiteX4" fmla="*/ 0 w 377953"/>
              <a:gd name="connsiteY4" fmla="*/ 615697 h 615697"/>
              <a:gd name="connsiteX5" fmla="*/ 174690 w 377953"/>
              <a:gd name="connsiteY5" fmla="*/ 304674 h 615697"/>
              <a:gd name="connsiteX6" fmla="*/ 3175 w 377953"/>
              <a:gd name="connsiteY6" fmla="*/ 103188 h 615697"/>
              <a:gd name="connsiteX0" fmla="*/ 3175 w 377953"/>
              <a:gd name="connsiteY0" fmla="*/ 101601 h 614110"/>
              <a:gd name="connsiteX1" fmla="*/ 127065 w 377953"/>
              <a:gd name="connsiteY1" fmla="*/ 0 h 614110"/>
              <a:gd name="connsiteX2" fmla="*/ 377953 w 377953"/>
              <a:gd name="connsiteY2" fmla="*/ 306262 h 614110"/>
              <a:gd name="connsiteX3" fmla="*/ 188977 w 377953"/>
              <a:gd name="connsiteY3" fmla="*/ 614110 h 614110"/>
              <a:gd name="connsiteX4" fmla="*/ 0 w 377953"/>
              <a:gd name="connsiteY4" fmla="*/ 614110 h 614110"/>
              <a:gd name="connsiteX5" fmla="*/ 174690 w 377953"/>
              <a:gd name="connsiteY5" fmla="*/ 303087 h 614110"/>
              <a:gd name="connsiteX6" fmla="*/ 3175 w 377953"/>
              <a:gd name="connsiteY6" fmla="*/ 101601 h 614110"/>
              <a:gd name="connsiteX0" fmla="*/ 0 w 374778"/>
              <a:gd name="connsiteY0" fmla="*/ 101601 h 614110"/>
              <a:gd name="connsiteX1" fmla="*/ 123890 w 374778"/>
              <a:gd name="connsiteY1" fmla="*/ 0 h 614110"/>
              <a:gd name="connsiteX2" fmla="*/ 374778 w 374778"/>
              <a:gd name="connsiteY2" fmla="*/ 306262 h 614110"/>
              <a:gd name="connsiteX3" fmla="*/ 185802 w 374778"/>
              <a:gd name="connsiteY3" fmla="*/ 614110 h 614110"/>
              <a:gd name="connsiteX4" fmla="*/ 4763 w 374778"/>
              <a:gd name="connsiteY4" fmla="*/ 514098 h 614110"/>
              <a:gd name="connsiteX5" fmla="*/ 171515 w 374778"/>
              <a:gd name="connsiteY5" fmla="*/ 303087 h 614110"/>
              <a:gd name="connsiteX6" fmla="*/ 0 w 374778"/>
              <a:gd name="connsiteY6" fmla="*/ 101601 h 614110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4763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4778"/>
              <a:gd name="connsiteY0" fmla="*/ 101601 h 615697"/>
              <a:gd name="connsiteX1" fmla="*/ 123890 w 374778"/>
              <a:gd name="connsiteY1" fmla="*/ 0 h 615697"/>
              <a:gd name="connsiteX2" fmla="*/ 374778 w 374778"/>
              <a:gd name="connsiteY2" fmla="*/ 306262 h 615697"/>
              <a:gd name="connsiteX3" fmla="*/ 127064 w 374778"/>
              <a:gd name="connsiteY3" fmla="*/ 615697 h 615697"/>
              <a:gd name="connsiteX4" fmla="*/ 1588 w 374778"/>
              <a:gd name="connsiteY4" fmla="*/ 514098 h 615697"/>
              <a:gd name="connsiteX5" fmla="*/ 171515 w 374778"/>
              <a:gd name="connsiteY5" fmla="*/ 303087 h 615697"/>
              <a:gd name="connsiteX6" fmla="*/ 0 w 374778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588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  <a:gd name="connsiteX0" fmla="*/ 0 w 376365"/>
              <a:gd name="connsiteY0" fmla="*/ 101601 h 615697"/>
              <a:gd name="connsiteX1" fmla="*/ 123890 w 376365"/>
              <a:gd name="connsiteY1" fmla="*/ 0 h 615697"/>
              <a:gd name="connsiteX2" fmla="*/ 376365 w 376365"/>
              <a:gd name="connsiteY2" fmla="*/ 304675 h 615697"/>
              <a:gd name="connsiteX3" fmla="*/ 127064 w 376365"/>
              <a:gd name="connsiteY3" fmla="*/ 615697 h 615697"/>
              <a:gd name="connsiteX4" fmla="*/ 1 w 376365"/>
              <a:gd name="connsiteY4" fmla="*/ 514098 h 615697"/>
              <a:gd name="connsiteX5" fmla="*/ 171515 w 376365"/>
              <a:gd name="connsiteY5" fmla="*/ 303087 h 615697"/>
              <a:gd name="connsiteX6" fmla="*/ 0 w 376365"/>
              <a:gd name="connsiteY6" fmla="*/ 101601 h 61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365" h="615697">
                <a:moveTo>
                  <a:pt x="0" y="101601"/>
                </a:moveTo>
                <a:lnTo>
                  <a:pt x="123890" y="0"/>
                </a:lnTo>
                <a:lnTo>
                  <a:pt x="376365" y="304675"/>
                </a:lnTo>
                <a:lnTo>
                  <a:pt x="127064" y="615697"/>
                </a:lnTo>
                <a:lnTo>
                  <a:pt x="1" y="514098"/>
                </a:lnTo>
                <a:lnTo>
                  <a:pt x="171515" y="303087"/>
                </a:lnTo>
                <a:lnTo>
                  <a:pt x="0" y="101601"/>
                </a:lnTo>
                <a:close/>
              </a:path>
            </a:pathLst>
          </a:custGeom>
          <a:solidFill>
            <a:schemeClr val="accent6"/>
          </a:solidFill>
        </p:spPr>
        <p:txBody>
          <a:bodyPr>
            <a:noAutofit/>
          </a:bodyPr>
          <a:lstStyle>
            <a:lvl1pPr>
              <a:buFontTx/>
              <a:buNone/>
              <a:defRPr sz="80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800">
                <a:solidFill>
                  <a:schemeClr val="accent1"/>
                </a:solidFill>
              </a:defRPr>
            </a:lvl2pPr>
            <a:lvl3pPr marL="252000" indent="0">
              <a:buFontTx/>
              <a:buNone/>
              <a:defRPr sz="800">
                <a:solidFill>
                  <a:schemeClr val="accent1"/>
                </a:solidFill>
              </a:defRPr>
            </a:lvl3pPr>
            <a:lvl4pPr marL="504000" indent="0">
              <a:buFontTx/>
              <a:buNone/>
              <a:defRPr sz="800">
                <a:solidFill>
                  <a:schemeClr val="accent1"/>
                </a:solidFill>
              </a:defRPr>
            </a:lvl4pPr>
            <a:lvl5pPr marL="756000" indent="0">
              <a:buFontTx/>
              <a:buNone/>
              <a:defRPr sz="800">
                <a:solidFill>
                  <a:schemeClr val="accent1"/>
                </a:solidFill>
              </a:defRPr>
            </a:lvl5pPr>
          </a:lstStyle>
          <a:p>
            <a:pPr lvl="0"/>
            <a:r>
              <a:rPr lang="cs-CZ" dirty="0"/>
              <a:t> </a:t>
            </a:r>
          </a:p>
        </p:txBody>
      </p:sp>
      <p:sp>
        <p:nvSpPr>
          <p:cNvPr id="4" name="Zástupný obsah 1">
            <a:extLst>
              <a:ext uri="{FF2B5EF4-FFF2-40B4-BE49-F238E27FC236}">
                <a16:creationId xmlns:a16="http://schemas.microsoft.com/office/drawing/2014/main" id="{393CC1CF-FEDB-47E9-8640-B61C14302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4035600" cy="3159701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3" name="Zástupný podnadpis 1">
            <a:extLst>
              <a:ext uri="{FF2B5EF4-FFF2-40B4-BE49-F238E27FC236}">
                <a16:creationId xmlns:a16="http://schemas.microsoft.com/office/drawing/2014/main" id="{DACAB927-EC56-4593-B3FB-13BCF538D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92201" y="1808163"/>
            <a:ext cx="4033838" cy="612775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16E1EB53-CD30-4977-B979-A9D40565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cxnSp>
        <p:nvCxnSpPr>
          <p:cNvPr id="11" name="2. sloupec X 20,22 cm (vod. 3,3)" hidden="1">
            <a:extLst>
              <a:ext uri="{FF2B5EF4-FFF2-40B4-BE49-F238E27FC236}">
                <a16:creationId xmlns:a16="http://schemas.microsoft.com/office/drawing/2014/main" id="{4FB8B97A-078A-4560-A75C-A7ED86A26C8A}"/>
              </a:ext>
            </a:extLst>
          </p:cNvPr>
          <p:cNvCxnSpPr/>
          <p:nvPr userDrawn="1"/>
        </p:nvCxnSpPr>
        <p:spPr>
          <a:xfrm>
            <a:off x="7279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7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5" userDrawn="1">
          <p15:clr>
            <a:srgbClr val="FBAE40"/>
          </p15:clr>
        </p15:guide>
        <p15:guide id="2" orient="horz" pos="1638" userDrawn="1">
          <p15:clr>
            <a:srgbClr val="FBAE40"/>
          </p15:clr>
        </p15:guide>
        <p15:guide id="3" pos="4588" userDrawn="1">
          <p15:clr>
            <a:srgbClr val="FBAE40"/>
          </p15:clr>
        </p15:guide>
        <p15:guide id="4" pos="32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16.08.2021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087BFE9A-D341-4612-855F-662DD1EB5BB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91406" y="3758537"/>
            <a:ext cx="10225088" cy="2010438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147C4B4-EB0D-4E00-9241-AF895EB96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1808163"/>
            <a:ext cx="10225088" cy="1620837"/>
          </a:xfrm>
        </p:spPr>
        <p:txBody>
          <a:bodyPr>
            <a:normAutofit/>
          </a:bodyPr>
          <a:lstStyle>
            <a:lvl1pPr>
              <a:spcBef>
                <a:spcPts val="800"/>
              </a:spcBef>
              <a:defRPr sz="1500"/>
            </a:lvl1pPr>
            <a:lvl2pPr marL="180000" indent="-180000">
              <a:spcBef>
                <a:spcPts val="800"/>
              </a:spcBef>
              <a:buClr>
                <a:schemeClr val="accent2"/>
              </a:buClr>
              <a:defRPr sz="1500"/>
            </a:lvl2pPr>
            <a:lvl3pPr marL="360000" indent="-180000">
              <a:spcBef>
                <a:spcPts val="800"/>
              </a:spcBef>
              <a:defRPr sz="1500"/>
            </a:lvl3pPr>
            <a:lvl4pPr marL="540000" indent="-180000">
              <a:spcBef>
                <a:spcPts val="800"/>
              </a:spcBef>
              <a:defRPr sz="1500"/>
            </a:lvl4pPr>
            <a:lvl5pPr marL="720000" indent="-180000">
              <a:spcBef>
                <a:spcPts val="800"/>
              </a:spcBef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659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DDAD5E2F-C17D-4CEC-A62A-6A9B0F45944F}"/>
              </a:ext>
            </a:extLst>
          </p:cNvPr>
          <p:cNvGrpSpPr/>
          <p:nvPr userDrawn="1"/>
        </p:nvGrpSpPr>
        <p:grpSpPr>
          <a:xfrm>
            <a:off x="367200" y="6387283"/>
            <a:ext cx="283574" cy="60374"/>
            <a:chOff x="380253" y="6387283"/>
            <a:chExt cx="283574" cy="60374"/>
          </a:xfrm>
        </p:grpSpPr>
        <p:sp>
          <p:nvSpPr>
            <p:cNvPr id="30" name="Ovál světle zelený">
              <a:extLst>
                <a:ext uri="{FF2B5EF4-FFF2-40B4-BE49-F238E27FC236}">
                  <a16:creationId xmlns:a16="http://schemas.microsoft.com/office/drawing/2014/main" id="{E383237F-2510-40BF-AC76-504B56630ACF}"/>
                </a:ext>
              </a:extLst>
            </p:cNvPr>
            <p:cNvSpPr/>
            <p:nvPr userDrawn="1"/>
          </p:nvSpPr>
          <p:spPr>
            <a:xfrm>
              <a:off x="603453" y="6387283"/>
              <a:ext cx="60374" cy="603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vál zelený">
              <a:extLst>
                <a:ext uri="{FF2B5EF4-FFF2-40B4-BE49-F238E27FC236}">
                  <a16:creationId xmlns:a16="http://schemas.microsoft.com/office/drawing/2014/main" id="{438560B2-C5A6-421D-B861-983FE4F644D8}"/>
                </a:ext>
              </a:extLst>
            </p:cNvPr>
            <p:cNvSpPr/>
            <p:nvPr userDrawn="1"/>
          </p:nvSpPr>
          <p:spPr>
            <a:xfrm>
              <a:off x="529053" y="6387283"/>
              <a:ext cx="60374" cy="603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vál tmavě zelený">
              <a:extLst>
                <a:ext uri="{FF2B5EF4-FFF2-40B4-BE49-F238E27FC236}">
                  <a16:creationId xmlns:a16="http://schemas.microsoft.com/office/drawing/2014/main" id="{0114187B-CFC9-44A6-9865-BFECA1BA2F4C}"/>
                </a:ext>
              </a:extLst>
            </p:cNvPr>
            <p:cNvSpPr/>
            <p:nvPr userDrawn="1"/>
          </p:nvSpPr>
          <p:spPr>
            <a:xfrm>
              <a:off x="454653" y="6387283"/>
              <a:ext cx="60374" cy="603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vál oranžový">
              <a:extLst>
                <a:ext uri="{FF2B5EF4-FFF2-40B4-BE49-F238E27FC236}">
                  <a16:creationId xmlns:a16="http://schemas.microsoft.com/office/drawing/2014/main" id="{AC4A2AFC-08D9-4C0F-82F5-3C965D4564F3}"/>
                </a:ext>
              </a:extLst>
            </p:cNvPr>
            <p:cNvSpPr/>
            <p:nvPr userDrawn="1"/>
          </p:nvSpPr>
          <p:spPr>
            <a:xfrm>
              <a:off x="380253" y="6387283"/>
              <a:ext cx="60374" cy="6037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" name="Logo ČEZ (z EMF)">
            <a:extLst>
              <a:ext uri="{FF2B5EF4-FFF2-40B4-BE49-F238E27FC236}">
                <a16:creationId xmlns:a16="http://schemas.microsoft.com/office/drawing/2014/main" id="{E971CB3E-3B07-4F3D-81F2-68A8024CC3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17288" y="360000"/>
            <a:ext cx="504000" cy="504000"/>
            <a:chOff x="3638" y="1958"/>
            <a:chExt cx="1694" cy="1694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6B9BF6A5-55BF-437B-BE93-DFD1C78456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38" y="1958"/>
              <a:ext cx="1694" cy="1694"/>
            </a:xfrm>
            <a:prstGeom prst="rect">
              <a:avLst/>
            </a:pr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6A5EA0C-43DE-408C-B141-2CDA936E9E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7" y="2278"/>
              <a:ext cx="1055" cy="1054"/>
            </a:xfrm>
            <a:custGeom>
              <a:avLst/>
              <a:gdLst>
                <a:gd name="T0" fmla="*/ 0 w 1055"/>
                <a:gd name="T1" fmla="*/ 1054 h 1054"/>
                <a:gd name="T2" fmla="*/ 1055 w 1055"/>
                <a:gd name="T3" fmla="*/ 1054 h 1054"/>
                <a:gd name="T4" fmla="*/ 1055 w 1055"/>
                <a:gd name="T5" fmla="*/ 841 h 1054"/>
                <a:gd name="T6" fmla="*/ 213 w 1055"/>
                <a:gd name="T7" fmla="*/ 841 h 1054"/>
                <a:gd name="T8" fmla="*/ 213 w 1055"/>
                <a:gd name="T9" fmla="*/ 213 h 1054"/>
                <a:gd name="T10" fmla="*/ 1055 w 1055"/>
                <a:gd name="T11" fmla="*/ 213 h 1054"/>
                <a:gd name="T12" fmla="*/ 1055 w 1055"/>
                <a:gd name="T13" fmla="*/ 0 h 1054"/>
                <a:gd name="T14" fmla="*/ 0 w 1055"/>
                <a:gd name="T15" fmla="*/ 0 h 1054"/>
                <a:gd name="T16" fmla="*/ 0 w 1055"/>
                <a:gd name="T17" fmla="*/ 1054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5" h="1054">
                  <a:moveTo>
                    <a:pt x="0" y="1054"/>
                  </a:moveTo>
                  <a:lnTo>
                    <a:pt x="1055" y="1054"/>
                  </a:lnTo>
                  <a:lnTo>
                    <a:pt x="1055" y="841"/>
                  </a:lnTo>
                  <a:lnTo>
                    <a:pt x="213" y="841"/>
                  </a:lnTo>
                  <a:lnTo>
                    <a:pt x="213" y="213"/>
                  </a:lnTo>
                  <a:lnTo>
                    <a:pt x="1055" y="213"/>
                  </a:lnTo>
                  <a:lnTo>
                    <a:pt x="1055" y="0"/>
                  </a:lnTo>
                  <a:lnTo>
                    <a:pt x="0" y="0"/>
                  </a:lnTo>
                  <a:lnTo>
                    <a:pt x="0" y="10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Rectangle 7">
              <a:extLst>
                <a:ext uri="{FF2B5EF4-FFF2-40B4-BE49-F238E27FC236}">
                  <a16:creationId xmlns:a16="http://schemas.microsoft.com/office/drawing/2014/main" id="{AA396371-FA7D-40ED-ABEB-095706DB06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83" y="2704"/>
              <a:ext cx="619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884A17-2B5D-491A-A3D2-5E6B0EEC1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2211" y="6237289"/>
            <a:ext cx="944576" cy="360363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1A25D1A-E534-493D-B989-AC1636275515}" type="datetime1">
              <a:rPr lang="cs-CZ" smtClean="0"/>
              <a:pPr/>
              <a:t>16.08.2021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333B29-0A2D-4979-BD40-693CCEB6D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6785" y="6237289"/>
            <a:ext cx="9280501" cy="360362"/>
          </a:xfrm>
          <a:prstGeom prst="rect">
            <a:avLst/>
          </a:prstGeom>
        </p:spPr>
        <p:txBody>
          <a:bodyPr vert="horz" lIns="0" tIns="36000" rIns="115200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847A18-7611-4851-8ADC-E57D5248A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288" y="6237289"/>
            <a:ext cx="505112" cy="3651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700">
                <a:solidFill>
                  <a:schemeClr val="tx1"/>
                </a:solidFill>
              </a:defRPr>
            </a:lvl1pPr>
          </a:lstStyle>
          <a:p>
            <a:fld id="{82FC4441-48AB-466E-B5E2-7FA789F3829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150368-87AE-47ED-8717-7F8BCCE5F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200" y="1808163"/>
            <a:ext cx="10225087" cy="39608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37259C-0CCE-4640-A07E-A0E34675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9996525" cy="11874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28" name="Paginace úč. Y 18,05 cm" hidden="1">
            <a:extLst>
              <a:ext uri="{FF2B5EF4-FFF2-40B4-BE49-F238E27FC236}">
                <a16:creationId xmlns:a16="http://schemas.microsoft.com/office/drawing/2014/main" id="{9EF2FD41-4E9D-412B-A6E0-E89AD54EC547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Nadpis zprava X 28,8 cm" hidden="1">
            <a:extLst>
              <a:ext uri="{FF2B5EF4-FFF2-40B4-BE49-F238E27FC236}">
                <a16:creationId xmlns:a16="http://schemas.microsoft.com/office/drawing/2014/main" id="{F7D72DE5-F601-4FAF-AF54-BE4C26981DC0}"/>
              </a:ext>
            </a:extLst>
          </p:cNvPr>
          <p:cNvCxnSpPr/>
          <p:nvPr userDrawn="1"/>
        </p:nvCxnSpPr>
        <p:spPr>
          <a:xfrm>
            <a:off x="10368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3. ř. úč. Y 3,78 cm" hidden="1">
            <a:extLst>
              <a:ext uri="{FF2B5EF4-FFF2-40B4-BE49-F238E27FC236}">
                <a16:creationId xmlns:a16="http://schemas.microsoft.com/office/drawing/2014/main" id="{C7E060D9-E995-4F96-90D9-3BA204DE18FB}"/>
              </a:ext>
            </a:extLst>
          </p:cNvPr>
          <p:cNvCxnSpPr/>
          <p:nvPr userDrawn="1"/>
        </p:nvCxnSpPr>
        <p:spPr>
          <a:xfrm>
            <a:off x="0" y="136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1. ř. úč. Y 1,67 cm" hidden="1">
            <a:extLst>
              <a:ext uri="{FF2B5EF4-FFF2-40B4-BE49-F238E27FC236}">
                <a16:creationId xmlns:a16="http://schemas.microsoft.com/office/drawing/2014/main" id="{B384E7F1-9275-4992-A578-2EECEE0EF371}"/>
              </a:ext>
            </a:extLst>
          </p:cNvPr>
          <p:cNvCxnSpPr/>
          <p:nvPr userDrawn="1"/>
        </p:nvCxnSpPr>
        <p:spPr>
          <a:xfrm>
            <a:off x="0" y="601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 okraj X 2,42 cm (vod. 14,5 cm)" hidden="1">
            <a:extLst>
              <a:ext uri="{FF2B5EF4-FFF2-40B4-BE49-F238E27FC236}">
                <a16:creationId xmlns:a16="http://schemas.microsoft.com/office/drawing/2014/main" id="{A009267D-0A93-4CA5-BF26-7C0751A55AAC}"/>
              </a:ext>
            </a:extLst>
          </p:cNvPr>
          <p:cNvCxnSpPr/>
          <p:nvPr userDrawn="1"/>
        </p:nvCxnSpPr>
        <p:spPr>
          <a:xfrm>
            <a:off x="11322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 okraj 1 cm X 32,87 cm (vod. 15,9)" hidden="1">
            <a:extLst>
              <a:ext uri="{FF2B5EF4-FFF2-40B4-BE49-F238E27FC236}">
                <a16:creationId xmlns:a16="http://schemas.microsoft.com/office/drawing/2014/main" id="{8BE7422E-CE53-4EED-B7AC-AF2D75C3DCF7}"/>
              </a:ext>
            </a:extLst>
          </p:cNvPr>
          <p:cNvCxnSpPr/>
          <p:nvPr userDrawn="1"/>
        </p:nvCxnSpPr>
        <p:spPr>
          <a:xfrm>
            <a:off x="118332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 okraj X 3 cm (vod. -13,9 cm)" hidden="1">
            <a:extLst>
              <a:ext uri="{FF2B5EF4-FFF2-40B4-BE49-F238E27FC236}">
                <a16:creationId xmlns:a16="http://schemas.microsoft.com/office/drawing/2014/main" id="{272E27E0-D388-481E-9FFC-956E139F7AD4}"/>
              </a:ext>
            </a:extLst>
          </p:cNvPr>
          <p:cNvCxnSpPr/>
          <p:nvPr userDrawn="1"/>
        </p:nvCxnSpPr>
        <p:spPr>
          <a:xfrm>
            <a:off x="108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 okraj X 1 cm (vod. -15,9 cm)" hidden="1">
            <a:extLst>
              <a:ext uri="{FF2B5EF4-FFF2-40B4-BE49-F238E27FC236}">
                <a16:creationId xmlns:a16="http://schemas.microsoft.com/office/drawing/2014/main" id="{AE5ED447-2AF2-4741-8A79-0C2948BFDBFC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 okraj Y 16,02 cm (vod. 6,5)" hidden="1">
            <a:extLst>
              <a:ext uri="{FF2B5EF4-FFF2-40B4-BE49-F238E27FC236}">
                <a16:creationId xmlns:a16="http://schemas.microsoft.com/office/drawing/2014/main" id="{08B767C3-0254-4B68-91CE-75B52A5C5AFA}"/>
              </a:ext>
            </a:extLst>
          </p:cNvPr>
          <p:cNvCxnSpPr/>
          <p:nvPr userDrawn="1"/>
        </p:nvCxnSpPr>
        <p:spPr>
          <a:xfrm>
            <a:off x="0" y="57672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H okraj Y 5,03 cm (vod. -4,5)" hidden="1">
            <a:extLst>
              <a:ext uri="{FF2B5EF4-FFF2-40B4-BE49-F238E27FC236}">
                <a16:creationId xmlns:a16="http://schemas.microsoft.com/office/drawing/2014/main" id="{06A9E99C-AC1D-4D4A-82B2-7AA7793AE2CB}"/>
              </a:ext>
            </a:extLst>
          </p:cNvPr>
          <p:cNvCxnSpPr/>
          <p:nvPr userDrawn="1"/>
        </p:nvCxnSpPr>
        <p:spPr>
          <a:xfrm>
            <a:off x="0" y="1810800"/>
            <a:ext cx="1219200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7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52" r:id="rId5"/>
    <p:sldLayoutId id="2147483665" r:id="rId6"/>
    <p:sldLayoutId id="2147483664" r:id="rId7"/>
    <p:sldLayoutId id="2147483653" r:id="rId8"/>
    <p:sldLayoutId id="2147483663" r:id="rId9"/>
    <p:sldLayoutId id="2147483666" r:id="rId10"/>
    <p:sldLayoutId id="2147483661" r:id="rId11"/>
    <p:sldLayoutId id="2147483667" r:id="rId12"/>
    <p:sldLayoutId id="2147483670" r:id="rId13"/>
    <p:sldLayoutId id="2147483672" r:id="rId14"/>
    <p:sldLayoutId id="2147483671" r:id="rId15"/>
    <p:sldLayoutId id="2147483668" r:id="rId16"/>
    <p:sldLayoutId id="2147483673" r:id="rId17"/>
    <p:sldLayoutId id="2147483651" r:id="rId18"/>
    <p:sldLayoutId id="2147483662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4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0000"/>
        </a:lnSpc>
        <a:spcBef>
          <a:spcPts val="1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pos="688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  <p15:guide id="9" orient="horz" pos="187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49AC86A-79AA-4EAF-99E1-FE3915F49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4473574"/>
            <a:ext cx="9720263" cy="979371"/>
          </a:xfrm>
        </p:spPr>
        <p:txBody>
          <a:bodyPr>
            <a:normAutofit fontScale="47500" lnSpcReduction="20000"/>
          </a:bodyPr>
          <a:lstStyle/>
          <a:p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Pavel Cyrani, místopředseda představenstva </a:t>
            </a:r>
            <a:r>
              <a:rPr lang="cs-CZ" dirty="0" err="1"/>
              <a:t>čez</a:t>
            </a:r>
            <a:r>
              <a:rPr lang="cs-CZ" dirty="0"/>
              <a:t>, a. s.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/>
              <a:t>MIROSLAV KRPEC, GENERÁLNÍ ŘEDITEL ENERGOTRANS, A. S.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17. Srpna 2021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5C0E35C-F021-4169-878E-2671B7A7C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Odstavení </a:t>
            </a:r>
            <a:r>
              <a:rPr lang="cs-CZ" sz="4400" dirty="0" err="1"/>
              <a:t>emě</a:t>
            </a:r>
            <a:r>
              <a:rPr lang="cs-CZ" sz="4400" dirty="0"/>
              <a:t> </a:t>
            </a:r>
            <a:r>
              <a:rPr lang="cs-CZ" sz="4400" dirty="0" err="1"/>
              <a:t>iii</a:t>
            </a:r>
            <a:r>
              <a:rPr lang="cs-CZ" sz="4400" dirty="0"/>
              <a:t>:</a:t>
            </a:r>
            <a:br>
              <a:rPr lang="cs-CZ" sz="4400" dirty="0"/>
            </a:br>
            <a:r>
              <a:rPr lang="cs-CZ" sz="4400" dirty="0"/>
              <a:t>první krok k nízkoemisní lokalitě </a:t>
            </a:r>
            <a:r>
              <a:rPr lang="cs-CZ" sz="4400" dirty="0" err="1"/>
              <a:t>mělník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75903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Na výstavbě se podílely přední československé společnosti: </a:t>
            </a:r>
            <a:r>
              <a:rPr lang="cs-CZ" dirty="0"/>
              <a:t>ŠKODA Plzeň, První brněnské strojírny, Vítkovické železárny, SIGMA Lutín, MZZV Milevsko, Energovod Praha… </a:t>
            </a:r>
          </a:p>
          <a:p>
            <a:pPr lvl="1"/>
            <a:r>
              <a:rPr lang="cs-CZ" b="1" dirty="0"/>
              <a:t>Ve své době nejmodernější technika řízení: </a:t>
            </a:r>
            <a:r>
              <a:rPr lang="cs-CZ" dirty="0"/>
              <a:t>programovatelné sekvenční automaty a počítačové informační prvky</a:t>
            </a:r>
          </a:p>
          <a:p>
            <a:pPr lvl="1"/>
            <a:r>
              <a:rPr lang="cs-CZ" dirty="0"/>
              <a:t>K chlazení využíval </a:t>
            </a:r>
            <a:r>
              <a:rPr lang="cs-CZ" b="1" dirty="0"/>
              <a:t>vodu, která již prošla chladicím okruhem EMĚ I a II, </a:t>
            </a:r>
            <a:r>
              <a:rPr lang="cs-CZ" dirty="0"/>
              <a:t>v létě pak navíc </a:t>
            </a:r>
            <a:r>
              <a:rPr lang="cs-CZ" b="1" dirty="0"/>
              <a:t>chladicí věž</a:t>
            </a:r>
          </a:p>
          <a:p>
            <a:pPr lvl="1"/>
            <a:r>
              <a:rPr lang="cs-CZ" b="1" dirty="0"/>
              <a:t>Odsířen v roce 1998 (snížení emisí </a:t>
            </a:r>
            <a:r>
              <a:rPr lang="cs-CZ" b="1" dirty="0" err="1"/>
              <a:t>SO</a:t>
            </a:r>
            <a:r>
              <a:rPr lang="cs-CZ" b="1" baseline="-25000" dirty="0" err="1"/>
              <a:t>x</a:t>
            </a:r>
            <a:r>
              <a:rPr lang="cs-CZ" b="1" dirty="0"/>
              <a:t> o 95 %), </a:t>
            </a:r>
            <a:r>
              <a:rPr lang="cs-CZ" dirty="0"/>
              <a:t>další vlny ekologizace radikálně snížily také emise dusíku a prachu</a:t>
            </a:r>
          </a:p>
          <a:p>
            <a:pPr lvl="1"/>
            <a:r>
              <a:rPr lang="cs-CZ" dirty="0"/>
              <a:t>Certifikace popílku, strusky a </a:t>
            </a:r>
            <a:r>
              <a:rPr lang="cs-CZ" dirty="0" err="1"/>
              <a:t>energosádrovce</a:t>
            </a:r>
            <a:r>
              <a:rPr lang="cs-CZ" dirty="0"/>
              <a:t> na vedlejší energetické produkty – </a:t>
            </a:r>
            <a:r>
              <a:rPr lang="cs-CZ" b="1" dirty="0"/>
              <a:t>bezodpadová výroba </a:t>
            </a:r>
          </a:p>
          <a:p>
            <a:pPr lvl="1"/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561180-8146-446B-B6F0-5D53564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Elektrárna Emě III: technologický unikát (2) </a:t>
            </a:r>
            <a:endParaRPr lang="cs-CZ" b="1" dirty="0"/>
          </a:p>
        </p:txBody>
      </p:sp>
      <p:pic>
        <p:nvPicPr>
          <p:cNvPr id="6" name="Obrázek 5" descr="Obsah obrázku interiér, příprava, několik&#10;&#10;Popis byl vytvořen automaticky">
            <a:extLst>
              <a:ext uri="{FF2B5EF4-FFF2-40B4-BE49-F238E27FC236}">
                <a16:creationId xmlns:a16="http://schemas.microsoft.com/office/drawing/2014/main" id="{EB540E69-9AEA-F449-9393-1AEB9315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725570" y="1412875"/>
            <a:ext cx="5988030" cy="46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07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pPr lvl="1"/>
            <a:r>
              <a:rPr lang="cs-CZ" sz="2900" b="1" dirty="0"/>
              <a:t>2021: uzavření elektrárenského zdroje EMĚ III </a:t>
            </a:r>
          </a:p>
          <a:p>
            <a:pPr lvl="1"/>
            <a:r>
              <a:rPr lang="cs-CZ" sz="2900" b="1" dirty="0"/>
              <a:t>2024: plynová kotelna</a:t>
            </a:r>
          </a:p>
          <a:p>
            <a:pPr lvl="1"/>
            <a:r>
              <a:rPr lang="cs-CZ" sz="2900" b="1" dirty="0"/>
              <a:t>2026: první paroplynový zdroj</a:t>
            </a:r>
            <a:r>
              <a:rPr lang="cs-CZ" sz="2900" dirty="0"/>
              <a:t>, odstavení teplárny EMĚ II</a:t>
            </a:r>
          </a:p>
          <a:p>
            <a:pPr lvl="1"/>
            <a:r>
              <a:rPr lang="cs-CZ" sz="2900" b="1" dirty="0"/>
              <a:t>Následně: </a:t>
            </a:r>
            <a:r>
              <a:rPr lang="cs-CZ" sz="2900" dirty="0"/>
              <a:t>další paroplynové zdroje a doplňkové zdroje (biomasa, ZEVO, elektrokotle…), odstavení teplárny EMĚ </a:t>
            </a:r>
            <a:r>
              <a:rPr lang="cs-CZ" sz="2900" b="1" dirty="0"/>
              <a:t>I</a:t>
            </a:r>
          </a:p>
          <a:p>
            <a:pPr lvl="1"/>
            <a:r>
              <a:rPr lang="cs-CZ" sz="2900" b="1" dirty="0">
                <a:solidFill>
                  <a:schemeClr val="accent1"/>
                </a:solidFill>
              </a:rPr>
              <a:t>Celkem ČEZ do přeměny lokality Mělník na </a:t>
            </a:r>
            <a:r>
              <a:rPr lang="cs-CZ" sz="2900" b="1" dirty="0" err="1">
                <a:solidFill>
                  <a:schemeClr val="accent1"/>
                </a:solidFill>
              </a:rPr>
              <a:t>nízkoemisní</a:t>
            </a:r>
            <a:r>
              <a:rPr lang="cs-CZ" sz="2900" b="1" dirty="0">
                <a:solidFill>
                  <a:schemeClr val="accent1"/>
                </a:solidFill>
              </a:rPr>
              <a:t> investuje cca 20-30 mld. korun. Po celou dobu transformace lokality zůstanou dodávky tepla do Prahy a středočeských měst pro spotřebitele zachovány. </a:t>
            </a:r>
          </a:p>
          <a:p>
            <a:pPr lvl="1"/>
            <a:endParaRPr lang="cs-CZ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561180-8146-446B-B6F0-5D53564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transformace lokality</a:t>
            </a:r>
            <a:endParaRPr lang="cs-CZ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2A1032-ECAA-884C-95E8-BBFE2EB54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570" y="1412874"/>
            <a:ext cx="5988030" cy="464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692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22778A7-AA97-4D44-812D-CE9EF2DD0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Zaměstnanost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6C557-25EE-4803-899A-15BCF690F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200" y="2609273"/>
            <a:ext cx="3096000" cy="1723549"/>
          </a:xfrm>
        </p:spPr>
        <p:txBody>
          <a:bodyPr>
            <a:spAutoFit/>
          </a:bodyPr>
          <a:lstStyle/>
          <a:p>
            <a:pPr lvl="1"/>
            <a:r>
              <a:rPr lang="cs-CZ" sz="1600" dirty="0"/>
              <a:t>Při odstavení EMĚ III drtivá většina zaměstnanců přešla do ostatních provozů v lokalitě, případně odešla do důchodu s odstupným dle kolektivní smlouvy. Podobný postup bude i v dalších letech.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95E6B6-6346-4475-9B1D-3CC30DE02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Inovativnost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FE50FA-9226-4FC8-9A6B-C86117AF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12</a:t>
            </a:fld>
            <a:endParaRPr 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FD3E576-5C54-4B56-9300-F2A3FCF4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Lokalita </a:t>
            </a:r>
            <a:r>
              <a:rPr lang="cs-CZ" dirty="0" err="1"/>
              <a:t>mělník</a:t>
            </a:r>
            <a:r>
              <a:rPr lang="cs-CZ" dirty="0"/>
              <a:t> a okolní region </a:t>
            </a:r>
            <a:endParaRPr lang="cs-CZ" noProof="0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1E48985-FE7C-4D00-A207-B530387D4D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20074" y="2600325"/>
            <a:ext cx="3097213" cy="3426579"/>
          </a:xfrm>
        </p:spPr>
        <p:txBody>
          <a:bodyPr>
            <a:spAutoFit/>
          </a:bodyPr>
          <a:lstStyle/>
          <a:p>
            <a:pPr lvl="1"/>
            <a:r>
              <a:rPr lang="cs-CZ" sz="1400" dirty="0"/>
              <a:t>Elektrokotle využitelné pro regulaci přenosové nebo distribuční soustavy </a:t>
            </a:r>
          </a:p>
          <a:p>
            <a:pPr lvl="1"/>
            <a:r>
              <a:rPr lang="cs-CZ" sz="1400" dirty="0"/>
              <a:t>Využití energie z odpadu (ZEVO) v souladu s principy oběhového hospodářství </a:t>
            </a:r>
          </a:p>
          <a:p>
            <a:pPr lvl="1"/>
            <a:r>
              <a:rPr lang="cs-CZ" sz="1400" dirty="0"/>
              <a:t>Prověřujeme možnost využití elektrolýzy vodíku. </a:t>
            </a:r>
          </a:p>
          <a:p>
            <a:pPr lvl="1"/>
            <a:r>
              <a:rPr lang="cs-CZ" sz="1400" dirty="0"/>
              <a:t>Stávající skládka uhlí pro B11 se v nedaleké budoucnosti přemění ve </a:t>
            </a:r>
            <a:r>
              <a:rPr lang="cs-CZ" sz="1400" dirty="0" err="1"/>
              <a:t>fotovoltaickou</a:t>
            </a:r>
            <a:r>
              <a:rPr lang="cs-CZ" sz="1400" dirty="0"/>
              <a:t> elektrárnu</a:t>
            </a:r>
          </a:p>
          <a:p>
            <a:pPr lvl="1"/>
            <a:r>
              <a:rPr lang="cs-CZ" sz="1400" dirty="0"/>
              <a:t>Ve spolupráci s Centrem výzkumu Řež připravujeme experimentální CO2 oběh pro testování točivých strojů.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02FC5EBE-8616-4658-BBFD-CDD5F3EAE6B6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cs-CZ" noProof="0" dirty="0"/>
              <a:t>Životní prostředí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A01FCEC3-93AF-4AA4-88E6-660AD11078B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56137" y="2609274"/>
            <a:ext cx="3096000" cy="2462213"/>
          </a:xfrm>
        </p:spPr>
        <p:txBody>
          <a:bodyPr>
            <a:spAutoFit/>
          </a:bodyPr>
          <a:lstStyle/>
          <a:p>
            <a:pPr lvl="1"/>
            <a:r>
              <a:rPr lang="cs-CZ" sz="1600" dirty="0"/>
              <a:t>V lokalitě významně klesnou nejen emise CO</a:t>
            </a:r>
            <a:r>
              <a:rPr lang="cs-CZ" sz="1600" baseline="-25000" dirty="0"/>
              <a:t>2</a:t>
            </a:r>
            <a:r>
              <a:rPr lang="cs-CZ" sz="1600" dirty="0"/>
              <a:t>, ale také zbytkové emise </a:t>
            </a:r>
            <a:r>
              <a:rPr lang="cs-CZ" sz="1600" dirty="0" err="1"/>
              <a:t>SO</a:t>
            </a:r>
            <a:r>
              <a:rPr lang="cs-CZ" sz="1600" baseline="-25000" dirty="0" err="1"/>
              <a:t>x</a:t>
            </a:r>
            <a:r>
              <a:rPr lang="cs-CZ" sz="1600" dirty="0"/>
              <a:t>. Eliminací uhlí se radikálně sníží prašnost (nejen z výroby ale také ze skladování a převozu). Budou odpojeny mazutové hořáky, které se využívaly pro nastartování elektrárny po odstávce.</a:t>
            </a:r>
          </a:p>
        </p:txBody>
      </p:sp>
    </p:spTree>
    <p:extLst>
      <p:ext uri="{BB962C8B-B14F-4D97-AF65-F5344CB8AC3E}">
        <p14:creationId xmlns:p14="http://schemas.microsoft.com/office/powerpoint/2010/main" val="101094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13</a:t>
            </a:fld>
            <a:endParaRPr lang="cs-CZ"/>
          </a:p>
        </p:txBody>
      </p:sp>
      <p:pic>
        <p:nvPicPr>
          <p:cNvPr id="7" name="Zástupný symbol obrázku 6" descr="Obsah obrázku mlok&#10;&#10;Popis byl vytvořen automaticky">
            <a:extLst>
              <a:ext uri="{FF2B5EF4-FFF2-40B4-BE49-F238E27FC236}">
                <a16:creationId xmlns:a16="http://schemas.microsoft.com/office/drawing/2014/main" id="{F86454AF-8BB6-4DDD-BBC2-AFA7D1000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 algn="ctr"/>
            <a:endParaRPr lang="cs-CZ" b="1" spc="-20" dirty="0">
              <a:solidFill>
                <a:schemeClr val="bg1"/>
              </a:solidFill>
            </a:endParaRPr>
          </a:p>
          <a:p>
            <a:pPr lvl="1" algn="ctr"/>
            <a:endParaRPr lang="cs-CZ" b="1" spc="-20" dirty="0">
              <a:solidFill>
                <a:schemeClr val="bg1"/>
              </a:solidFill>
            </a:endParaRPr>
          </a:p>
          <a:p>
            <a:pPr lvl="1" algn="ctr"/>
            <a:endParaRPr lang="cs-CZ" b="1" spc="-20" dirty="0">
              <a:solidFill>
                <a:schemeClr val="bg1"/>
              </a:solidFill>
            </a:endParaRPr>
          </a:p>
          <a:p>
            <a:pPr lvl="1" algn="ctr"/>
            <a:r>
              <a:rPr lang="cs-CZ" b="1" spc="-20" dirty="0">
                <a:solidFill>
                  <a:schemeClr val="bg1"/>
                </a:solidFill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2868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248D19-4065-4E24-9D05-0740E7B4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288" y="6237289"/>
            <a:ext cx="505112" cy="3651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FC4441-48AB-466E-B5E2-7FA789F38293}" type="slidenum">
              <a:rPr lang="cs-CZ" smtClean="0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612AB4-AC65-43B9-BEEA-5DF0B126A5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tretch/>
        </p:blipFill>
        <p:spPr>
          <a:xfrm>
            <a:off x="991577" y="1484313"/>
            <a:ext cx="10208846" cy="4645025"/>
          </a:xfrm>
          <a:prstGeom prst="rect">
            <a:avLst/>
          </a:prstGeom>
          <a:noFill/>
        </p:spPr>
      </p:pic>
      <p:sp>
        <p:nvSpPr>
          <p:cNvPr id="15" name="Title 4">
            <a:extLst>
              <a:ext uri="{FF2B5EF4-FFF2-40B4-BE49-F238E27FC236}">
                <a16:creationId xmlns:a16="http://schemas.microsoft.com/office/drawing/2014/main" id="{5E58BC4D-7EDF-433D-A8B7-25B5714CA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9996525" cy="792162"/>
          </a:xfrm>
        </p:spPr>
        <p:txBody>
          <a:bodyPr/>
          <a:lstStyle/>
          <a:p>
            <a:r>
              <a:rPr lang="cs-CZ" dirty="0"/>
              <a:t>Evropské klimatické cíle se neustále zpřísňují, tlak na energetiku roste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EBD6746-797E-4995-A12D-1432AE17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3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03D056-E38A-4503-97D8-36569FFA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492268" cy="1187450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rgbClr val="20723D"/>
                </a:solidFill>
              </a:rPr>
              <a:t>V akcelerované strategii jsme vyhlásili ambiciózní CÍLE V OBLASTI ŽIVOTNÍHO PROSTŘEDÍ do roku 2030</a:t>
            </a:r>
            <a:br>
              <a:rPr lang="cs-CZ" sz="2800" dirty="0">
                <a:solidFill>
                  <a:srgbClr val="20723D"/>
                </a:solidFill>
              </a:rPr>
            </a:br>
            <a:endParaRPr lang="cs-CZ" sz="28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9F81F0-E073-41A2-84FA-5A60C8785873}"/>
              </a:ext>
            </a:extLst>
          </p:cNvPr>
          <p:cNvSpPr/>
          <p:nvPr/>
        </p:nvSpPr>
        <p:spPr>
          <a:xfrm>
            <a:off x="651246" y="2577761"/>
            <a:ext cx="1122363" cy="2159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Životní prostředí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Rectangle 88">
            <a:extLst>
              <a:ext uri="{FF2B5EF4-FFF2-40B4-BE49-F238E27FC236}">
                <a16:creationId xmlns:a16="http://schemas.microsoft.com/office/drawing/2014/main" id="{9E8D7793-C531-48E7-8386-D18F4F0A9370}"/>
              </a:ext>
            </a:extLst>
          </p:cNvPr>
          <p:cNvSpPr/>
          <p:nvPr/>
        </p:nvSpPr>
        <p:spPr>
          <a:xfrm>
            <a:off x="2208711" y="1892093"/>
            <a:ext cx="9060440" cy="138564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100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Cíle v oblasti uhlíkových emisí: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Snížíme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emis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souladu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s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Pařížskou dohodou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"well below 2 Degrees“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do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2030</a:t>
            </a: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Snížíme emisní intenzitu z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36 tCO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/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Wh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2019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26 tCO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/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Wh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 roce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2025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16 tCO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/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Wh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roce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2030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Snížíme podíl výroby elektřiny z uhlí z 39 % v roce 2019 na 25 % do roku 2025 a na 12,5 % do roku 2030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93">
            <a:extLst>
              <a:ext uri="{FF2B5EF4-FFF2-40B4-BE49-F238E27FC236}">
                <a16:creationId xmlns:a16="http://schemas.microsoft.com/office/drawing/2014/main" id="{9A46B3AF-FFE7-4C74-A2C4-3E75CE575FC9}"/>
              </a:ext>
            </a:extLst>
          </p:cNvPr>
          <p:cNvSpPr/>
          <p:nvPr/>
        </p:nvSpPr>
        <p:spPr>
          <a:xfrm>
            <a:off x="2208712" y="5054271"/>
            <a:ext cx="8919344" cy="58619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100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Cíle pro nové kapacity OZE:</a:t>
            </a: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Vybudujeme 1,5 GW OZE do roku 2025 a 6 GW OZE do roku 2030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58">
            <a:extLst>
              <a:ext uri="{FF2B5EF4-FFF2-40B4-BE49-F238E27FC236}">
                <a16:creationId xmlns:a16="http://schemas.microsoft.com/office/drawing/2014/main" id="{24E9941A-AC07-42C5-9CA8-3686D780DA39}"/>
              </a:ext>
            </a:extLst>
          </p:cNvPr>
          <p:cNvSpPr/>
          <p:nvPr/>
        </p:nvSpPr>
        <p:spPr>
          <a:xfrm>
            <a:off x="2188926" y="1892093"/>
            <a:ext cx="9082045" cy="1385649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64">
            <a:extLst>
              <a:ext uri="{FF2B5EF4-FFF2-40B4-BE49-F238E27FC236}">
                <a16:creationId xmlns:a16="http://schemas.microsoft.com/office/drawing/2014/main" id="{E5C0804B-D264-419B-828F-B98EEF661A81}"/>
              </a:ext>
            </a:extLst>
          </p:cNvPr>
          <p:cNvSpPr/>
          <p:nvPr/>
        </p:nvSpPr>
        <p:spPr>
          <a:xfrm>
            <a:off x="2188927" y="4958135"/>
            <a:ext cx="9082047" cy="800763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35">
            <a:extLst>
              <a:ext uri="{FF2B5EF4-FFF2-40B4-BE49-F238E27FC236}">
                <a16:creationId xmlns:a16="http://schemas.microsoft.com/office/drawing/2014/main" id="{58D8C3F4-83EE-43E5-9782-CB843FDC42C3}"/>
              </a:ext>
            </a:extLst>
          </p:cNvPr>
          <p:cNvSpPr/>
          <p:nvPr/>
        </p:nvSpPr>
        <p:spPr>
          <a:xfrm>
            <a:off x="2267405" y="1809632"/>
            <a:ext cx="1581063" cy="1938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Dekarbonizace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70DE80A8-D288-4B82-BF06-E01311F73A67}"/>
              </a:ext>
            </a:extLst>
          </p:cNvPr>
          <p:cNvSpPr/>
          <p:nvPr/>
        </p:nvSpPr>
        <p:spPr>
          <a:xfrm>
            <a:off x="2267406" y="4874331"/>
            <a:ext cx="1959174" cy="1938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Obnovitelné zdroje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37">
            <a:extLst>
              <a:ext uri="{FF2B5EF4-FFF2-40B4-BE49-F238E27FC236}">
                <a16:creationId xmlns:a16="http://schemas.microsoft.com/office/drawing/2014/main" id="{1FB02841-6514-4A63-AF7C-AFD49A5A443C}"/>
              </a:ext>
            </a:extLst>
          </p:cNvPr>
          <p:cNvSpPr/>
          <p:nvPr/>
        </p:nvSpPr>
        <p:spPr>
          <a:xfrm>
            <a:off x="2208710" y="3750588"/>
            <a:ext cx="8919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F00"/>
              </a:buClr>
              <a:buSzPct val="100000"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Cíle v oblasti emisí znečišťujících látek: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Snížíme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O</a:t>
            </a:r>
            <a:r>
              <a:rPr kumimoji="0" lang="cs-CZ" sz="1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x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z 23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v roce 2019 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13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v roce 2025 a 7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v roce 2030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  <a:p>
            <a:pPr marL="396875" marR="0" lvl="1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Zredukujeme SO</a:t>
            </a:r>
            <a:r>
              <a:rPr kumimoji="0" lang="cs-CZ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z 21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v roce 2019 na 6,5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v roce 2025 a 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kt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v roce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20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30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109">
            <a:extLst>
              <a:ext uri="{FF2B5EF4-FFF2-40B4-BE49-F238E27FC236}">
                <a16:creationId xmlns:a16="http://schemas.microsoft.com/office/drawing/2014/main" id="{0662B4C6-2193-4544-ADCB-50DE95CD9B80}"/>
              </a:ext>
            </a:extLst>
          </p:cNvPr>
          <p:cNvSpPr/>
          <p:nvPr/>
        </p:nvSpPr>
        <p:spPr>
          <a:xfrm>
            <a:off x="2188927" y="3601514"/>
            <a:ext cx="9082047" cy="1024431"/>
          </a:xfrm>
          <a:prstGeom prst="rect">
            <a:avLst/>
          </a:prstGeom>
          <a:noFill/>
          <a:ln w="25400" cap="rnd" cmpd="sng" algn="ctr">
            <a:solidFill>
              <a:srgbClr val="9FC5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10">
            <a:extLst>
              <a:ext uri="{FF2B5EF4-FFF2-40B4-BE49-F238E27FC236}">
                <a16:creationId xmlns:a16="http://schemas.microsoft.com/office/drawing/2014/main" id="{DA9F5EE9-624B-4CEF-A9B6-BEB7FC8E043F}"/>
              </a:ext>
            </a:extLst>
          </p:cNvPr>
          <p:cNvSpPr/>
          <p:nvPr/>
        </p:nvSpPr>
        <p:spPr>
          <a:xfrm>
            <a:off x="2267406" y="3507805"/>
            <a:ext cx="5052557" cy="1938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41AD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Odpad, emise znečišťujících látek a přírodní zdroje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41A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974EA46A-7234-4F39-AB61-9B4489736A5D}"/>
              </a:ext>
            </a:extLst>
          </p:cNvPr>
          <p:cNvGrpSpPr/>
          <p:nvPr/>
        </p:nvGrpSpPr>
        <p:grpSpPr>
          <a:xfrm>
            <a:off x="726281" y="971955"/>
            <a:ext cx="731838" cy="1514545"/>
            <a:chOff x="766509" y="2320733"/>
            <a:chExt cx="731838" cy="1513887"/>
          </a:xfrm>
        </p:grpSpPr>
        <p:sp>
          <p:nvSpPr>
            <p:cNvPr id="18" name="Oval 13">
              <a:extLst>
                <a:ext uri="{FF2B5EF4-FFF2-40B4-BE49-F238E27FC236}">
                  <a16:creationId xmlns:a16="http://schemas.microsoft.com/office/drawing/2014/main" id="{081F7D9C-4CD1-4002-B3F2-D97524188B4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66509" y="3103100"/>
              <a:ext cx="731838" cy="73152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41AD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bcgIcons_PlantTree">
              <a:extLst>
                <a:ext uri="{FF2B5EF4-FFF2-40B4-BE49-F238E27FC236}">
                  <a16:creationId xmlns:a16="http://schemas.microsoft.com/office/drawing/2014/main" id="{CC9ED397-730F-46F9-A330-F6F321F35B9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858497" y="2320733"/>
              <a:ext cx="548370" cy="1319022"/>
              <a:chOff x="1682" y="0"/>
              <a:chExt cx="4316" cy="10386"/>
            </a:xfrm>
          </p:grpSpPr>
          <p:sp>
            <p:nvSpPr>
              <p:cNvPr id="20" name="AutoShape 33">
                <a:extLst>
                  <a:ext uri="{FF2B5EF4-FFF2-40B4-BE49-F238E27FC236}">
                    <a16:creationId xmlns:a16="http://schemas.microsoft.com/office/drawing/2014/main" id="{8DB03E5F-9770-4F0F-9BAE-735612DF1B9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682" y="0"/>
                <a:ext cx="4316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613A2701-72A9-4B52-8E8A-986599F0F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71" y="7383"/>
                <a:ext cx="3308" cy="3003"/>
              </a:xfrm>
              <a:custGeom>
                <a:avLst/>
                <a:gdLst>
                  <a:gd name="T0" fmla="*/ 1593 w 1766"/>
                  <a:gd name="T1" fmla="*/ 1139 h 1602"/>
                  <a:gd name="T2" fmla="*/ 1358 w 1766"/>
                  <a:gd name="T3" fmla="*/ 1054 h 1602"/>
                  <a:gd name="T4" fmla="*/ 1528 w 1766"/>
                  <a:gd name="T5" fmla="*/ 845 h 1602"/>
                  <a:gd name="T6" fmla="*/ 1535 w 1766"/>
                  <a:gd name="T7" fmla="*/ 679 h 1602"/>
                  <a:gd name="T8" fmla="*/ 1148 w 1766"/>
                  <a:gd name="T9" fmla="*/ 129 h 1602"/>
                  <a:gd name="T10" fmla="*/ 1202 w 1766"/>
                  <a:gd name="T11" fmla="*/ 0 h 1602"/>
                  <a:gd name="T12" fmla="*/ 1148 w 1766"/>
                  <a:gd name="T13" fmla="*/ 129 h 1602"/>
                  <a:gd name="T14" fmla="*/ 245 w 1766"/>
                  <a:gd name="T15" fmla="*/ 902 h 1602"/>
                  <a:gd name="T16" fmla="*/ 390 w 1766"/>
                  <a:gd name="T17" fmla="*/ 1096 h 1602"/>
                  <a:gd name="T18" fmla="*/ 153 w 1766"/>
                  <a:gd name="T19" fmla="*/ 719 h 1602"/>
                  <a:gd name="T20" fmla="*/ 60 w 1766"/>
                  <a:gd name="T21" fmla="*/ 615 h 1602"/>
                  <a:gd name="T22" fmla="*/ 644 w 1766"/>
                  <a:gd name="T23" fmla="*/ 272 h 1602"/>
                  <a:gd name="T24" fmla="*/ 695 w 1766"/>
                  <a:gd name="T25" fmla="*/ 114 h 1602"/>
                  <a:gd name="T26" fmla="*/ 644 w 1766"/>
                  <a:gd name="T27" fmla="*/ 272 h 1602"/>
                  <a:gd name="T28" fmla="*/ 407 w 1766"/>
                  <a:gd name="T29" fmla="*/ 1276 h 1602"/>
                  <a:gd name="T30" fmla="*/ 433 w 1766"/>
                  <a:gd name="T31" fmla="*/ 1208 h 1602"/>
                  <a:gd name="T32" fmla="*/ 402 w 1766"/>
                  <a:gd name="T33" fmla="*/ 1148 h 1602"/>
                  <a:gd name="T34" fmla="*/ 613 w 1766"/>
                  <a:gd name="T35" fmla="*/ 1265 h 1602"/>
                  <a:gd name="T36" fmla="*/ 1314 w 1766"/>
                  <a:gd name="T37" fmla="*/ 1268 h 1602"/>
                  <a:gd name="T38" fmla="*/ 1059 w 1766"/>
                  <a:gd name="T39" fmla="*/ 1135 h 1602"/>
                  <a:gd name="T40" fmla="*/ 1221 w 1766"/>
                  <a:gd name="T41" fmla="*/ 828 h 1602"/>
                  <a:gd name="T42" fmla="*/ 1270 w 1766"/>
                  <a:gd name="T43" fmla="*/ 400 h 1602"/>
                  <a:gd name="T44" fmla="*/ 913 w 1766"/>
                  <a:gd name="T45" fmla="*/ 812 h 1602"/>
                  <a:gd name="T46" fmla="*/ 862 w 1766"/>
                  <a:gd name="T47" fmla="*/ 468 h 1602"/>
                  <a:gd name="T48" fmla="*/ 495 w 1766"/>
                  <a:gd name="T49" fmla="*/ 385 h 1602"/>
                  <a:gd name="T50" fmla="*/ 834 w 1766"/>
                  <a:gd name="T51" fmla="*/ 1192 h 1602"/>
                  <a:gd name="T52" fmla="*/ 515 w 1766"/>
                  <a:gd name="T53" fmla="*/ 849 h 1602"/>
                  <a:gd name="T54" fmla="*/ 448 w 1766"/>
                  <a:gd name="T55" fmla="*/ 1260 h 1602"/>
                  <a:gd name="T56" fmla="*/ 829 w 1766"/>
                  <a:gd name="T57" fmla="*/ 1316 h 1602"/>
                  <a:gd name="T58" fmla="*/ 820 w 1766"/>
                  <a:gd name="T59" fmla="*/ 1538 h 1602"/>
                  <a:gd name="T60" fmla="*/ 942 w 1766"/>
                  <a:gd name="T61" fmla="*/ 1538 h 1602"/>
                  <a:gd name="T62" fmla="*/ 1032 w 1766"/>
                  <a:gd name="T63" fmla="*/ 1175 h 1602"/>
                  <a:gd name="T64" fmla="*/ 469 w 1766"/>
                  <a:gd name="T65" fmla="*/ 828 h 1602"/>
                  <a:gd name="T66" fmla="*/ 580 w 1766"/>
                  <a:gd name="T67" fmla="*/ 801 h 1602"/>
                  <a:gd name="T68" fmla="*/ 350 w 1766"/>
                  <a:gd name="T69" fmla="*/ 588 h 1602"/>
                  <a:gd name="T70" fmla="*/ 536 w 1766"/>
                  <a:gd name="T71" fmla="*/ 542 h 1602"/>
                  <a:gd name="T72" fmla="*/ 467 w 1766"/>
                  <a:gd name="T73" fmla="*/ 351 h 1602"/>
                  <a:gd name="T74" fmla="*/ 634 w 1766"/>
                  <a:gd name="T75" fmla="*/ 469 h 1602"/>
                  <a:gd name="T76" fmla="*/ 394 w 1766"/>
                  <a:gd name="T77" fmla="*/ 454 h 1602"/>
                  <a:gd name="T78" fmla="*/ 1261 w 1766"/>
                  <a:gd name="T79" fmla="*/ 338 h 1602"/>
                  <a:gd name="T80" fmla="*/ 1307 w 1766"/>
                  <a:gd name="T81" fmla="*/ 424 h 1602"/>
                  <a:gd name="T82" fmla="*/ 1401 w 1766"/>
                  <a:gd name="T83" fmla="*/ 206 h 1602"/>
                  <a:gd name="T84" fmla="*/ 1218 w 1766"/>
                  <a:gd name="T85" fmla="*/ 359 h 1602"/>
                  <a:gd name="T86" fmla="*/ 884 w 1766"/>
                  <a:gd name="T87" fmla="*/ 406 h 1602"/>
                  <a:gd name="T88" fmla="*/ 951 w 1766"/>
                  <a:gd name="T89" fmla="*/ 656 h 1602"/>
                  <a:gd name="T90" fmla="*/ 710 w 1766"/>
                  <a:gd name="T91" fmla="*/ 422 h 1602"/>
                  <a:gd name="T92" fmla="*/ 1419 w 1766"/>
                  <a:gd name="T93" fmla="*/ 588 h 1602"/>
                  <a:gd name="T94" fmla="*/ 1187 w 1766"/>
                  <a:gd name="T95" fmla="*/ 801 h 1602"/>
                  <a:gd name="T96" fmla="*/ 1297 w 1766"/>
                  <a:gd name="T97" fmla="*/ 828 h 1602"/>
                  <a:gd name="T98" fmla="*/ 1381 w 1766"/>
                  <a:gd name="T99" fmla="*/ 911 h 1602"/>
                  <a:gd name="T100" fmla="*/ 1211 w 1766"/>
                  <a:gd name="T101" fmla="*/ 1152 h 1602"/>
                  <a:gd name="T102" fmla="*/ 1371 w 1766"/>
                  <a:gd name="T103" fmla="*/ 1273 h 1602"/>
                  <a:gd name="T104" fmla="*/ 1300 w 1766"/>
                  <a:gd name="T105" fmla="*/ 1310 h 1602"/>
                  <a:gd name="T106" fmla="*/ 1539 w 1766"/>
                  <a:gd name="T107" fmla="*/ 134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66" h="1602">
                    <a:moveTo>
                      <a:pt x="1521" y="902"/>
                    </a:moveTo>
                    <a:cubicBezTo>
                      <a:pt x="1637" y="866"/>
                      <a:pt x="1766" y="956"/>
                      <a:pt x="1766" y="956"/>
                    </a:cubicBezTo>
                    <a:cubicBezTo>
                      <a:pt x="1766" y="956"/>
                      <a:pt x="1708" y="1104"/>
                      <a:pt x="1593" y="1139"/>
                    </a:cubicBezTo>
                    <a:cubicBezTo>
                      <a:pt x="1518" y="1162"/>
                      <a:pt x="1424" y="1120"/>
                      <a:pt x="1377" y="1096"/>
                    </a:cubicBezTo>
                    <a:cubicBezTo>
                      <a:pt x="1377" y="1096"/>
                      <a:pt x="1578" y="1032"/>
                      <a:pt x="1567" y="1005"/>
                    </a:cubicBezTo>
                    <a:cubicBezTo>
                      <a:pt x="1556" y="979"/>
                      <a:pt x="1358" y="1054"/>
                      <a:pt x="1358" y="1054"/>
                    </a:cubicBezTo>
                    <a:cubicBezTo>
                      <a:pt x="1383" y="1008"/>
                      <a:pt x="1445" y="924"/>
                      <a:pt x="1521" y="902"/>
                    </a:cubicBezTo>
                    <a:close/>
                    <a:moveTo>
                      <a:pt x="1601" y="719"/>
                    </a:moveTo>
                    <a:cubicBezTo>
                      <a:pt x="1618" y="730"/>
                      <a:pt x="1528" y="845"/>
                      <a:pt x="1528" y="845"/>
                    </a:cubicBezTo>
                    <a:cubicBezTo>
                      <a:pt x="1564" y="840"/>
                      <a:pt x="1634" y="828"/>
                      <a:pt x="1667" y="785"/>
                    </a:cubicBezTo>
                    <a:cubicBezTo>
                      <a:pt x="1721" y="721"/>
                      <a:pt x="1696" y="615"/>
                      <a:pt x="1696" y="615"/>
                    </a:cubicBezTo>
                    <a:cubicBezTo>
                      <a:pt x="1696" y="615"/>
                      <a:pt x="1587" y="614"/>
                      <a:pt x="1535" y="679"/>
                    </a:cubicBezTo>
                    <a:cubicBezTo>
                      <a:pt x="1500" y="721"/>
                      <a:pt x="1497" y="792"/>
                      <a:pt x="1500" y="829"/>
                    </a:cubicBezTo>
                    <a:cubicBezTo>
                      <a:pt x="1500" y="829"/>
                      <a:pt x="1584" y="708"/>
                      <a:pt x="1601" y="719"/>
                    </a:cubicBezTo>
                    <a:close/>
                    <a:moveTo>
                      <a:pt x="1148" y="129"/>
                    </a:moveTo>
                    <a:cubicBezTo>
                      <a:pt x="1168" y="134"/>
                      <a:pt x="1122" y="272"/>
                      <a:pt x="1122" y="272"/>
                    </a:cubicBezTo>
                    <a:cubicBezTo>
                      <a:pt x="1155" y="255"/>
                      <a:pt x="1215" y="220"/>
                      <a:pt x="1234" y="169"/>
                    </a:cubicBezTo>
                    <a:cubicBezTo>
                      <a:pt x="1260" y="90"/>
                      <a:pt x="1202" y="0"/>
                      <a:pt x="1202" y="0"/>
                    </a:cubicBezTo>
                    <a:cubicBezTo>
                      <a:pt x="1202" y="0"/>
                      <a:pt x="1099" y="36"/>
                      <a:pt x="1072" y="114"/>
                    </a:cubicBezTo>
                    <a:cubicBezTo>
                      <a:pt x="1054" y="165"/>
                      <a:pt x="1076" y="232"/>
                      <a:pt x="1091" y="266"/>
                    </a:cubicBezTo>
                    <a:cubicBezTo>
                      <a:pt x="1091" y="266"/>
                      <a:pt x="1129" y="125"/>
                      <a:pt x="1148" y="129"/>
                    </a:cubicBezTo>
                    <a:close/>
                    <a:moveTo>
                      <a:pt x="198" y="1005"/>
                    </a:moveTo>
                    <a:cubicBezTo>
                      <a:pt x="211" y="979"/>
                      <a:pt x="409" y="1054"/>
                      <a:pt x="409" y="1054"/>
                    </a:cubicBezTo>
                    <a:cubicBezTo>
                      <a:pt x="383" y="1008"/>
                      <a:pt x="320" y="924"/>
                      <a:pt x="245" y="902"/>
                    </a:cubicBezTo>
                    <a:cubicBezTo>
                      <a:pt x="130" y="866"/>
                      <a:pt x="0" y="956"/>
                      <a:pt x="0" y="956"/>
                    </a:cubicBezTo>
                    <a:cubicBezTo>
                      <a:pt x="0" y="956"/>
                      <a:pt x="58" y="1104"/>
                      <a:pt x="174" y="1139"/>
                    </a:cubicBezTo>
                    <a:cubicBezTo>
                      <a:pt x="249" y="1162"/>
                      <a:pt x="342" y="1120"/>
                      <a:pt x="390" y="1096"/>
                    </a:cubicBezTo>
                    <a:cubicBezTo>
                      <a:pt x="390" y="1096"/>
                      <a:pt x="187" y="1032"/>
                      <a:pt x="198" y="1005"/>
                    </a:cubicBezTo>
                    <a:close/>
                    <a:moveTo>
                      <a:pt x="225" y="845"/>
                    </a:moveTo>
                    <a:cubicBezTo>
                      <a:pt x="225" y="845"/>
                      <a:pt x="136" y="730"/>
                      <a:pt x="153" y="719"/>
                    </a:cubicBezTo>
                    <a:cubicBezTo>
                      <a:pt x="170" y="708"/>
                      <a:pt x="253" y="829"/>
                      <a:pt x="253" y="829"/>
                    </a:cubicBezTo>
                    <a:cubicBezTo>
                      <a:pt x="255" y="792"/>
                      <a:pt x="252" y="721"/>
                      <a:pt x="218" y="679"/>
                    </a:cubicBezTo>
                    <a:cubicBezTo>
                      <a:pt x="167" y="614"/>
                      <a:pt x="60" y="615"/>
                      <a:pt x="60" y="615"/>
                    </a:cubicBezTo>
                    <a:cubicBezTo>
                      <a:pt x="60" y="615"/>
                      <a:pt x="35" y="721"/>
                      <a:pt x="87" y="785"/>
                    </a:cubicBezTo>
                    <a:cubicBezTo>
                      <a:pt x="121" y="828"/>
                      <a:pt x="190" y="840"/>
                      <a:pt x="225" y="845"/>
                    </a:cubicBezTo>
                    <a:close/>
                    <a:moveTo>
                      <a:pt x="644" y="272"/>
                    </a:moveTo>
                    <a:cubicBezTo>
                      <a:pt x="644" y="272"/>
                      <a:pt x="598" y="134"/>
                      <a:pt x="618" y="129"/>
                    </a:cubicBezTo>
                    <a:cubicBezTo>
                      <a:pt x="637" y="125"/>
                      <a:pt x="676" y="266"/>
                      <a:pt x="676" y="266"/>
                    </a:cubicBezTo>
                    <a:cubicBezTo>
                      <a:pt x="691" y="232"/>
                      <a:pt x="712" y="165"/>
                      <a:pt x="695" y="114"/>
                    </a:cubicBezTo>
                    <a:cubicBezTo>
                      <a:pt x="668" y="36"/>
                      <a:pt x="566" y="0"/>
                      <a:pt x="566" y="0"/>
                    </a:cubicBezTo>
                    <a:cubicBezTo>
                      <a:pt x="566" y="0"/>
                      <a:pt x="506" y="90"/>
                      <a:pt x="533" y="169"/>
                    </a:cubicBezTo>
                    <a:cubicBezTo>
                      <a:pt x="550" y="220"/>
                      <a:pt x="612" y="255"/>
                      <a:pt x="644" y="272"/>
                    </a:cubicBezTo>
                    <a:close/>
                    <a:moveTo>
                      <a:pt x="477" y="1310"/>
                    </a:moveTo>
                    <a:cubicBezTo>
                      <a:pt x="471" y="1312"/>
                      <a:pt x="466" y="1312"/>
                      <a:pt x="460" y="1312"/>
                    </a:cubicBezTo>
                    <a:cubicBezTo>
                      <a:pt x="437" y="1312"/>
                      <a:pt x="416" y="1298"/>
                      <a:pt x="407" y="1276"/>
                    </a:cubicBezTo>
                    <a:cubicBezTo>
                      <a:pt x="406" y="1273"/>
                      <a:pt x="406" y="1273"/>
                      <a:pt x="406" y="1273"/>
                    </a:cubicBezTo>
                    <a:cubicBezTo>
                      <a:pt x="405" y="1269"/>
                      <a:pt x="405" y="1269"/>
                      <a:pt x="405" y="1269"/>
                    </a:cubicBezTo>
                    <a:cubicBezTo>
                      <a:pt x="400" y="1245"/>
                      <a:pt x="411" y="1220"/>
                      <a:pt x="433" y="1208"/>
                    </a:cubicBezTo>
                    <a:cubicBezTo>
                      <a:pt x="435" y="1206"/>
                      <a:pt x="435" y="1206"/>
                      <a:pt x="435" y="1206"/>
                    </a:cubicBezTo>
                    <a:cubicBezTo>
                      <a:pt x="567" y="1152"/>
                      <a:pt x="567" y="1152"/>
                      <a:pt x="567" y="1152"/>
                    </a:cubicBezTo>
                    <a:cubicBezTo>
                      <a:pt x="519" y="1137"/>
                      <a:pt x="458" y="1127"/>
                      <a:pt x="402" y="1148"/>
                    </a:cubicBezTo>
                    <a:cubicBezTo>
                      <a:pt x="290" y="1190"/>
                      <a:pt x="241" y="1340"/>
                      <a:pt x="241" y="1340"/>
                    </a:cubicBezTo>
                    <a:cubicBezTo>
                      <a:pt x="241" y="1340"/>
                      <a:pt x="376" y="1421"/>
                      <a:pt x="489" y="1378"/>
                    </a:cubicBezTo>
                    <a:cubicBezTo>
                      <a:pt x="546" y="1357"/>
                      <a:pt x="587" y="1308"/>
                      <a:pt x="613" y="1265"/>
                    </a:cubicBezTo>
                    <a:lnTo>
                      <a:pt x="477" y="1310"/>
                    </a:lnTo>
                    <a:close/>
                    <a:moveTo>
                      <a:pt x="1032" y="1175"/>
                    </a:moveTo>
                    <a:cubicBezTo>
                      <a:pt x="1314" y="1268"/>
                      <a:pt x="1314" y="1268"/>
                      <a:pt x="1314" y="1268"/>
                    </a:cubicBezTo>
                    <a:cubicBezTo>
                      <a:pt x="1319" y="1270"/>
                      <a:pt x="1326" y="1266"/>
                      <a:pt x="1329" y="1260"/>
                    </a:cubicBezTo>
                    <a:cubicBezTo>
                      <a:pt x="1330" y="1254"/>
                      <a:pt x="1327" y="1249"/>
                      <a:pt x="1322" y="1246"/>
                    </a:cubicBezTo>
                    <a:cubicBezTo>
                      <a:pt x="1059" y="1135"/>
                      <a:pt x="1059" y="1135"/>
                      <a:pt x="1059" y="1135"/>
                    </a:cubicBezTo>
                    <a:cubicBezTo>
                      <a:pt x="1251" y="849"/>
                      <a:pt x="1251" y="849"/>
                      <a:pt x="1251" y="849"/>
                    </a:cubicBezTo>
                    <a:cubicBezTo>
                      <a:pt x="1257" y="842"/>
                      <a:pt x="1255" y="830"/>
                      <a:pt x="1245" y="825"/>
                    </a:cubicBezTo>
                    <a:cubicBezTo>
                      <a:pt x="1238" y="819"/>
                      <a:pt x="1227" y="820"/>
                      <a:pt x="1221" y="828"/>
                    </a:cubicBezTo>
                    <a:cubicBezTo>
                      <a:pt x="928" y="1198"/>
                      <a:pt x="928" y="1198"/>
                      <a:pt x="928" y="1198"/>
                    </a:cubicBezTo>
                    <a:cubicBezTo>
                      <a:pt x="917" y="922"/>
                      <a:pt x="917" y="922"/>
                      <a:pt x="917" y="922"/>
                    </a:cubicBezTo>
                    <a:cubicBezTo>
                      <a:pt x="1270" y="400"/>
                      <a:pt x="1270" y="400"/>
                      <a:pt x="1270" y="400"/>
                    </a:cubicBezTo>
                    <a:cubicBezTo>
                      <a:pt x="1273" y="395"/>
                      <a:pt x="1273" y="388"/>
                      <a:pt x="1268" y="385"/>
                    </a:cubicBezTo>
                    <a:cubicBezTo>
                      <a:pt x="1263" y="380"/>
                      <a:pt x="1256" y="381"/>
                      <a:pt x="1252" y="386"/>
                    </a:cubicBezTo>
                    <a:cubicBezTo>
                      <a:pt x="913" y="812"/>
                      <a:pt x="913" y="812"/>
                      <a:pt x="913" y="812"/>
                    </a:cubicBezTo>
                    <a:cubicBezTo>
                      <a:pt x="899" y="468"/>
                      <a:pt x="899" y="468"/>
                      <a:pt x="899" y="468"/>
                    </a:cubicBezTo>
                    <a:cubicBezTo>
                      <a:pt x="898" y="458"/>
                      <a:pt x="891" y="450"/>
                      <a:pt x="881" y="450"/>
                    </a:cubicBezTo>
                    <a:cubicBezTo>
                      <a:pt x="871" y="449"/>
                      <a:pt x="863" y="457"/>
                      <a:pt x="862" y="468"/>
                    </a:cubicBezTo>
                    <a:cubicBezTo>
                      <a:pt x="849" y="810"/>
                      <a:pt x="849" y="810"/>
                      <a:pt x="849" y="810"/>
                    </a:cubicBezTo>
                    <a:cubicBezTo>
                      <a:pt x="511" y="386"/>
                      <a:pt x="511" y="386"/>
                      <a:pt x="511" y="386"/>
                    </a:cubicBezTo>
                    <a:cubicBezTo>
                      <a:pt x="507" y="381"/>
                      <a:pt x="500" y="380"/>
                      <a:pt x="495" y="385"/>
                    </a:cubicBezTo>
                    <a:cubicBezTo>
                      <a:pt x="490" y="388"/>
                      <a:pt x="490" y="395"/>
                      <a:pt x="493" y="400"/>
                    </a:cubicBezTo>
                    <a:cubicBezTo>
                      <a:pt x="844" y="920"/>
                      <a:pt x="844" y="920"/>
                      <a:pt x="844" y="920"/>
                    </a:cubicBezTo>
                    <a:cubicBezTo>
                      <a:pt x="834" y="1192"/>
                      <a:pt x="834" y="1192"/>
                      <a:pt x="834" y="1192"/>
                    </a:cubicBezTo>
                    <a:cubicBezTo>
                      <a:pt x="545" y="828"/>
                      <a:pt x="545" y="828"/>
                      <a:pt x="545" y="828"/>
                    </a:cubicBezTo>
                    <a:cubicBezTo>
                      <a:pt x="539" y="820"/>
                      <a:pt x="529" y="819"/>
                      <a:pt x="521" y="825"/>
                    </a:cubicBezTo>
                    <a:cubicBezTo>
                      <a:pt x="512" y="830"/>
                      <a:pt x="510" y="842"/>
                      <a:pt x="515" y="849"/>
                    </a:cubicBezTo>
                    <a:cubicBezTo>
                      <a:pt x="710" y="1140"/>
                      <a:pt x="710" y="1140"/>
                      <a:pt x="710" y="1140"/>
                    </a:cubicBezTo>
                    <a:cubicBezTo>
                      <a:pt x="455" y="1246"/>
                      <a:pt x="455" y="1246"/>
                      <a:pt x="455" y="1246"/>
                    </a:cubicBezTo>
                    <a:cubicBezTo>
                      <a:pt x="450" y="1249"/>
                      <a:pt x="447" y="1254"/>
                      <a:pt x="448" y="1260"/>
                    </a:cubicBezTo>
                    <a:cubicBezTo>
                      <a:pt x="451" y="1266"/>
                      <a:pt x="457" y="1270"/>
                      <a:pt x="463" y="1268"/>
                    </a:cubicBezTo>
                    <a:cubicBezTo>
                      <a:pt x="736" y="1178"/>
                      <a:pt x="736" y="1178"/>
                      <a:pt x="736" y="1178"/>
                    </a:cubicBezTo>
                    <a:cubicBezTo>
                      <a:pt x="829" y="1316"/>
                      <a:pt x="829" y="1316"/>
                      <a:pt x="829" y="1316"/>
                    </a:cubicBezTo>
                    <a:cubicBezTo>
                      <a:pt x="823" y="1486"/>
                      <a:pt x="823" y="1486"/>
                      <a:pt x="823" y="1486"/>
                    </a:cubicBezTo>
                    <a:cubicBezTo>
                      <a:pt x="820" y="1538"/>
                      <a:pt x="820" y="1538"/>
                      <a:pt x="820" y="1538"/>
                    </a:cubicBezTo>
                    <a:cubicBezTo>
                      <a:pt x="820" y="1538"/>
                      <a:pt x="820" y="1538"/>
                      <a:pt x="820" y="1538"/>
                    </a:cubicBezTo>
                    <a:cubicBezTo>
                      <a:pt x="820" y="1540"/>
                      <a:pt x="820" y="1542"/>
                      <a:pt x="820" y="1543"/>
                    </a:cubicBezTo>
                    <a:cubicBezTo>
                      <a:pt x="822" y="1577"/>
                      <a:pt x="850" y="1602"/>
                      <a:pt x="883" y="1602"/>
                    </a:cubicBezTo>
                    <a:cubicBezTo>
                      <a:pt x="917" y="1600"/>
                      <a:pt x="943" y="1572"/>
                      <a:pt x="942" y="1538"/>
                    </a:cubicBezTo>
                    <a:cubicBezTo>
                      <a:pt x="933" y="1322"/>
                      <a:pt x="933" y="1322"/>
                      <a:pt x="933" y="1322"/>
                    </a:cubicBezTo>
                    <a:cubicBezTo>
                      <a:pt x="1032" y="1175"/>
                      <a:pt x="1032" y="1175"/>
                      <a:pt x="1032" y="1175"/>
                    </a:cubicBezTo>
                    <a:cubicBezTo>
                      <a:pt x="1032" y="1175"/>
                      <a:pt x="1032" y="1175"/>
                      <a:pt x="1032" y="1175"/>
                    </a:cubicBezTo>
                    <a:close/>
                    <a:moveTo>
                      <a:pt x="583" y="1029"/>
                    </a:moveTo>
                    <a:cubicBezTo>
                      <a:pt x="479" y="874"/>
                      <a:pt x="479" y="874"/>
                      <a:pt x="479" y="874"/>
                    </a:cubicBezTo>
                    <a:cubicBezTo>
                      <a:pt x="470" y="861"/>
                      <a:pt x="466" y="844"/>
                      <a:pt x="469" y="828"/>
                    </a:cubicBezTo>
                    <a:cubicBezTo>
                      <a:pt x="473" y="812"/>
                      <a:pt x="482" y="797"/>
                      <a:pt x="497" y="788"/>
                    </a:cubicBezTo>
                    <a:cubicBezTo>
                      <a:pt x="507" y="781"/>
                      <a:pt x="519" y="777"/>
                      <a:pt x="531" y="777"/>
                    </a:cubicBezTo>
                    <a:cubicBezTo>
                      <a:pt x="550" y="777"/>
                      <a:pt x="568" y="786"/>
                      <a:pt x="580" y="801"/>
                    </a:cubicBezTo>
                    <a:cubicBezTo>
                      <a:pt x="700" y="952"/>
                      <a:pt x="700" y="952"/>
                      <a:pt x="700" y="952"/>
                    </a:cubicBezTo>
                    <a:cubicBezTo>
                      <a:pt x="704" y="884"/>
                      <a:pt x="698" y="792"/>
                      <a:pt x="647" y="722"/>
                    </a:cubicBezTo>
                    <a:cubicBezTo>
                      <a:pt x="554" y="596"/>
                      <a:pt x="350" y="588"/>
                      <a:pt x="350" y="588"/>
                    </a:cubicBezTo>
                    <a:cubicBezTo>
                      <a:pt x="350" y="588"/>
                      <a:pt x="295" y="785"/>
                      <a:pt x="388" y="911"/>
                    </a:cubicBezTo>
                    <a:cubicBezTo>
                      <a:pt x="437" y="978"/>
                      <a:pt x="518" y="1012"/>
                      <a:pt x="583" y="1029"/>
                    </a:cubicBezTo>
                    <a:close/>
                    <a:moveTo>
                      <a:pt x="536" y="542"/>
                    </a:moveTo>
                    <a:cubicBezTo>
                      <a:pt x="456" y="424"/>
                      <a:pt x="456" y="424"/>
                      <a:pt x="456" y="424"/>
                    </a:cubicBezTo>
                    <a:cubicBezTo>
                      <a:pt x="456" y="423"/>
                      <a:pt x="456" y="423"/>
                      <a:pt x="456" y="423"/>
                    </a:cubicBezTo>
                    <a:cubicBezTo>
                      <a:pt x="441" y="399"/>
                      <a:pt x="445" y="369"/>
                      <a:pt x="467" y="351"/>
                    </a:cubicBezTo>
                    <a:cubicBezTo>
                      <a:pt x="476" y="342"/>
                      <a:pt x="489" y="338"/>
                      <a:pt x="503" y="338"/>
                    </a:cubicBezTo>
                    <a:cubicBezTo>
                      <a:pt x="519" y="338"/>
                      <a:pt x="535" y="345"/>
                      <a:pt x="546" y="359"/>
                    </a:cubicBezTo>
                    <a:cubicBezTo>
                      <a:pt x="634" y="469"/>
                      <a:pt x="634" y="469"/>
                      <a:pt x="634" y="469"/>
                    </a:cubicBezTo>
                    <a:cubicBezTo>
                      <a:pt x="635" y="419"/>
                      <a:pt x="628" y="357"/>
                      <a:pt x="592" y="308"/>
                    </a:cubicBezTo>
                    <a:cubicBezTo>
                      <a:pt x="520" y="211"/>
                      <a:pt x="363" y="206"/>
                      <a:pt x="363" y="206"/>
                    </a:cubicBezTo>
                    <a:cubicBezTo>
                      <a:pt x="363" y="206"/>
                      <a:pt x="321" y="357"/>
                      <a:pt x="394" y="454"/>
                    </a:cubicBezTo>
                    <a:cubicBezTo>
                      <a:pt x="429" y="504"/>
                      <a:pt x="488" y="529"/>
                      <a:pt x="536" y="542"/>
                    </a:cubicBezTo>
                    <a:close/>
                    <a:moveTo>
                      <a:pt x="1218" y="359"/>
                    </a:moveTo>
                    <a:cubicBezTo>
                      <a:pt x="1228" y="345"/>
                      <a:pt x="1244" y="338"/>
                      <a:pt x="1261" y="338"/>
                    </a:cubicBezTo>
                    <a:cubicBezTo>
                      <a:pt x="1274" y="338"/>
                      <a:pt x="1287" y="342"/>
                      <a:pt x="1297" y="351"/>
                    </a:cubicBezTo>
                    <a:cubicBezTo>
                      <a:pt x="1318" y="369"/>
                      <a:pt x="1323" y="399"/>
                      <a:pt x="1308" y="423"/>
                    </a:cubicBezTo>
                    <a:cubicBezTo>
                      <a:pt x="1307" y="424"/>
                      <a:pt x="1307" y="424"/>
                      <a:pt x="1307" y="424"/>
                    </a:cubicBezTo>
                    <a:cubicBezTo>
                      <a:pt x="1227" y="542"/>
                      <a:pt x="1227" y="542"/>
                      <a:pt x="1227" y="542"/>
                    </a:cubicBezTo>
                    <a:cubicBezTo>
                      <a:pt x="1276" y="529"/>
                      <a:pt x="1334" y="504"/>
                      <a:pt x="1370" y="454"/>
                    </a:cubicBezTo>
                    <a:cubicBezTo>
                      <a:pt x="1442" y="357"/>
                      <a:pt x="1401" y="206"/>
                      <a:pt x="1401" y="206"/>
                    </a:cubicBezTo>
                    <a:cubicBezTo>
                      <a:pt x="1401" y="206"/>
                      <a:pt x="1243" y="211"/>
                      <a:pt x="1171" y="308"/>
                    </a:cubicBezTo>
                    <a:cubicBezTo>
                      <a:pt x="1135" y="357"/>
                      <a:pt x="1128" y="419"/>
                      <a:pt x="1129" y="470"/>
                    </a:cubicBezTo>
                    <a:lnTo>
                      <a:pt x="1218" y="359"/>
                    </a:lnTo>
                    <a:close/>
                    <a:moveTo>
                      <a:pt x="819" y="465"/>
                    </a:moveTo>
                    <a:cubicBezTo>
                      <a:pt x="820" y="432"/>
                      <a:pt x="847" y="406"/>
                      <a:pt x="879" y="406"/>
                    </a:cubicBezTo>
                    <a:cubicBezTo>
                      <a:pt x="881" y="406"/>
                      <a:pt x="882" y="406"/>
                      <a:pt x="884" y="406"/>
                    </a:cubicBezTo>
                    <a:cubicBezTo>
                      <a:pt x="914" y="408"/>
                      <a:pt x="939" y="431"/>
                      <a:pt x="943" y="462"/>
                    </a:cubicBezTo>
                    <a:cubicBezTo>
                      <a:pt x="943" y="464"/>
                      <a:pt x="943" y="464"/>
                      <a:pt x="943" y="464"/>
                    </a:cubicBezTo>
                    <a:cubicBezTo>
                      <a:pt x="951" y="656"/>
                      <a:pt x="951" y="656"/>
                      <a:pt x="951" y="656"/>
                    </a:cubicBezTo>
                    <a:cubicBezTo>
                      <a:pt x="998" y="600"/>
                      <a:pt x="1053" y="516"/>
                      <a:pt x="1053" y="422"/>
                    </a:cubicBezTo>
                    <a:cubicBezTo>
                      <a:pt x="1053" y="255"/>
                      <a:pt x="881" y="119"/>
                      <a:pt x="881" y="119"/>
                    </a:cubicBezTo>
                    <a:cubicBezTo>
                      <a:pt x="881" y="119"/>
                      <a:pt x="710" y="255"/>
                      <a:pt x="710" y="422"/>
                    </a:cubicBezTo>
                    <a:cubicBezTo>
                      <a:pt x="710" y="516"/>
                      <a:pt x="764" y="599"/>
                      <a:pt x="811" y="655"/>
                    </a:cubicBezTo>
                    <a:lnTo>
                      <a:pt x="819" y="465"/>
                    </a:lnTo>
                    <a:close/>
                    <a:moveTo>
                      <a:pt x="1419" y="588"/>
                    </a:moveTo>
                    <a:cubicBezTo>
                      <a:pt x="1419" y="588"/>
                      <a:pt x="1214" y="596"/>
                      <a:pt x="1121" y="722"/>
                    </a:cubicBezTo>
                    <a:cubicBezTo>
                      <a:pt x="1071" y="792"/>
                      <a:pt x="1064" y="882"/>
                      <a:pt x="1068" y="950"/>
                    </a:cubicBezTo>
                    <a:cubicBezTo>
                      <a:pt x="1187" y="801"/>
                      <a:pt x="1187" y="801"/>
                      <a:pt x="1187" y="801"/>
                    </a:cubicBezTo>
                    <a:cubicBezTo>
                      <a:pt x="1198" y="786"/>
                      <a:pt x="1216" y="777"/>
                      <a:pt x="1235" y="777"/>
                    </a:cubicBezTo>
                    <a:cubicBezTo>
                      <a:pt x="1247" y="777"/>
                      <a:pt x="1260" y="781"/>
                      <a:pt x="1270" y="788"/>
                    </a:cubicBezTo>
                    <a:cubicBezTo>
                      <a:pt x="1284" y="797"/>
                      <a:pt x="1294" y="812"/>
                      <a:pt x="1297" y="828"/>
                    </a:cubicBezTo>
                    <a:cubicBezTo>
                      <a:pt x="1300" y="844"/>
                      <a:pt x="1296" y="861"/>
                      <a:pt x="1287" y="874"/>
                    </a:cubicBezTo>
                    <a:cubicBezTo>
                      <a:pt x="1182" y="1030"/>
                      <a:pt x="1182" y="1030"/>
                      <a:pt x="1182" y="1030"/>
                    </a:cubicBezTo>
                    <a:cubicBezTo>
                      <a:pt x="1248" y="1013"/>
                      <a:pt x="1331" y="979"/>
                      <a:pt x="1381" y="911"/>
                    </a:cubicBezTo>
                    <a:cubicBezTo>
                      <a:pt x="1474" y="785"/>
                      <a:pt x="1419" y="588"/>
                      <a:pt x="1419" y="588"/>
                    </a:cubicBezTo>
                    <a:close/>
                    <a:moveTo>
                      <a:pt x="1376" y="1148"/>
                    </a:moveTo>
                    <a:cubicBezTo>
                      <a:pt x="1320" y="1127"/>
                      <a:pt x="1259" y="1137"/>
                      <a:pt x="1211" y="1152"/>
                    </a:cubicBezTo>
                    <a:cubicBezTo>
                      <a:pt x="1340" y="1206"/>
                      <a:pt x="1340" y="1206"/>
                      <a:pt x="1340" y="1206"/>
                    </a:cubicBezTo>
                    <a:cubicBezTo>
                      <a:pt x="1364" y="1217"/>
                      <a:pt x="1377" y="1243"/>
                      <a:pt x="1372" y="1269"/>
                    </a:cubicBezTo>
                    <a:cubicBezTo>
                      <a:pt x="1371" y="1273"/>
                      <a:pt x="1371" y="1273"/>
                      <a:pt x="1371" y="1273"/>
                    </a:cubicBezTo>
                    <a:cubicBezTo>
                      <a:pt x="1369" y="1276"/>
                      <a:pt x="1369" y="1276"/>
                      <a:pt x="1369" y="1276"/>
                    </a:cubicBezTo>
                    <a:cubicBezTo>
                      <a:pt x="1361" y="1298"/>
                      <a:pt x="1340" y="1312"/>
                      <a:pt x="1317" y="1312"/>
                    </a:cubicBezTo>
                    <a:cubicBezTo>
                      <a:pt x="1311" y="1312"/>
                      <a:pt x="1305" y="1312"/>
                      <a:pt x="1300" y="1310"/>
                    </a:cubicBezTo>
                    <a:cubicBezTo>
                      <a:pt x="1164" y="1265"/>
                      <a:pt x="1164" y="1265"/>
                      <a:pt x="1164" y="1265"/>
                    </a:cubicBezTo>
                    <a:cubicBezTo>
                      <a:pt x="1191" y="1308"/>
                      <a:pt x="1232" y="1357"/>
                      <a:pt x="1290" y="1378"/>
                    </a:cubicBezTo>
                    <a:cubicBezTo>
                      <a:pt x="1404" y="1421"/>
                      <a:pt x="1539" y="1340"/>
                      <a:pt x="1539" y="1340"/>
                    </a:cubicBezTo>
                    <a:cubicBezTo>
                      <a:pt x="1539" y="1340"/>
                      <a:pt x="1491" y="1190"/>
                      <a:pt x="1376" y="1148"/>
                    </a:cubicBezTo>
                    <a:close/>
                  </a:path>
                </a:pathLst>
              </a:custGeom>
              <a:solidFill>
                <a:srgbClr val="41AD4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743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B00E77-1D8F-4283-90E3-18466FA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288" y="6237289"/>
            <a:ext cx="505112" cy="36512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2FC4441-48AB-466E-B5E2-7FA789F38293}" type="slidenum">
              <a:rPr lang="cs-CZ" smtClean="0"/>
              <a:pPr>
                <a:spcAft>
                  <a:spcPts val="600"/>
                </a:spcAft>
              </a:pPr>
              <a:t>4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8C6C34D-3FD4-40C3-B5AE-711D931C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918" y="1709689"/>
            <a:ext cx="7036518" cy="3841700"/>
          </a:xfrm>
          <a:prstGeom prst="rect">
            <a:avLst/>
          </a:prstGeom>
          <a:noFill/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1FB4D7C-5E33-4C43-BF8B-F23C35CA8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2200" y="1808163"/>
            <a:ext cx="3095625" cy="39608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900" b="1" dirty="0">
                <a:solidFill>
                  <a:schemeClr val="accent1"/>
                </a:solidFill>
              </a:rPr>
              <a:t>Uzavírání uhelných zdrojů</a:t>
            </a:r>
          </a:p>
          <a:p>
            <a:pPr>
              <a:lnSpc>
                <a:spcPct val="90000"/>
              </a:lnSpc>
            </a:pPr>
            <a:r>
              <a:rPr lang="cs-CZ" sz="1900" b="1" dirty="0">
                <a:solidFill>
                  <a:schemeClr val="accent1"/>
                </a:solidFill>
              </a:rPr>
              <a:t>2019</a:t>
            </a:r>
            <a:r>
              <a:rPr lang="cs-CZ" sz="1900" b="1" dirty="0"/>
              <a:t>: 499 MW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/>
              <a:t>Ledvice II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/>
              <a:t>Dětmarovice 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/>
              <a:t>teplárna Vítkovice </a:t>
            </a:r>
          </a:p>
          <a:p>
            <a:pPr>
              <a:lnSpc>
                <a:spcPct val="90000"/>
              </a:lnSpc>
            </a:pPr>
            <a:r>
              <a:rPr lang="cs-CZ" sz="1900" b="1" dirty="0">
                <a:solidFill>
                  <a:schemeClr val="accent1"/>
                </a:solidFill>
              </a:rPr>
              <a:t>2020</a:t>
            </a:r>
            <a:r>
              <a:rPr lang="cs-CZ" sz="1900" b="1" dirty="0"/>
              <a:t>: 440 MW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 err="1"/>
              <a:t>Prunéřov</a:t>
            </a:r>
            <a:r>
              <a:rPr lang="cs-CZ" sz="1900" dirty="0"/>
              <a:t> I</a:t>
            </a:r>
          </a:p>
          <a:p>
            <a:pPr>
              <a:lnSpc>
                <a:spcPct val="90000"/>
              </a:lnSpc>
            </a:pPr>
            <a:r>
              <a:rPr lang="cs-CZ" sz="1900" b="1" dirty="0">
                <a:solidFill>
                  <a:schemeClr val="accent1"/>
                </a:solidFill>
              </a:rPr>
              <a:t>2021</a:t>
            </a:r>
            <a:r>
              <a:rPr lang="cs-CZ" sz="1900" b="1" dirty="0"/>
              <a:t>: 500 MW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900" dirty="0"/>
              <a:t>Mělník III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5E7F80-B523-44B9-96CE-E29A3357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296863"/>
            <a:ext cx="9996525" cy="1187450"/>
          </a:xfrm>
        </p:spPr>
        <p:txBody>
          <a:bodyPr anchor="t">
            <a:normAutofit/>
          </a:bodyPr>
          <a:lstStyle/>
          <a:p>
            <a:r>
              <a:rPr lang="cs-CZ" dirty="0"/>
              <a:t>Instalovaný výkon v uhlí snižujeme kontinuálně, postup ale významně zrychlíme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75D4903-6949-4B40-9BC2-A49C1F7F4848}"/>
              </a:ext>
            </a:extLst>
          </p:cNvPr>
          <p:cNvSpPr/>
          <p:nvPr/>
        </p:nvSpPr>
        <p:spPr>
          <a:xfrm>
            <a:off x="4656138" y="5977409"/>
            <a:ext cx="40382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>
                <a:solidFill>
                  <a:srgbClr val="000000"/>
                </a:solidFill>
                <a:latin typeface="Arial" panose="020B0604020202020204" pitchFamily="34" charset="0"/>
              </a:rPr>
              <a:t>*    Včetně 568 MW elektráren v Polsku, u kterých probíhá prodejní proces.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772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1907546-ED87-468A-A5F4-4478FD39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5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3EFEA-F37F-4162-A55D-2C695747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45" y="1897747"/>
            <a:ext cx="7324171" cy="3857961"/>
          </a:xfrm>
        </p:spPr>
        <p:txBody>
          <a:bodyPr>
            <a:normAutofit/>
          </a:bodyPr>
          <a:lstStyle/>
          <a:p>
            <a:endParaRPr lang="cs-CZ" sz="1600" dirty="0"/>
          </a:p>
          <a:p>
            <a:r>
              <a:rPr lang="cs-CZ" sz="1600" b="1" dirty="0"/>
              <a:t>Přeměnu na bezemisní teplárenství předpokládáme ve dvou fázích: </a:t>
            </a:r>
          </a:p>
          <a:p>
            <a:pPr lvl="1" indent="0">
              <a:buNone/>
            </a:pPr>
            <a:r>
              <a:rPr lang="cs-CZ" sz="1600" b="1" dirty="0">
                <a:solidFill>
                  <a:schemeClr val="accent1"/>
                </a:solidFill>
              </a:rPr>
              <a:t>2021-2030: </a:t>
            </a:r>
            <a:r>
              <a:rPr lang="cs-CZ" sz="1600" dirty="0"/>
              <a:t>důraz na útlum uhlí, využití zemního plynu jako přechodové technologie</a:t>
            </a:r>
          </a:p>
          <a:p>
            <a:pPr lvl="1" indent="0">
              <a:buNone/>
            </a:pPr>
            <a:r>
              <a:rPr lang="cs-CZ" sz="1600" b="1" dirty="0">
                <a:solidFill>
                  <a:schemeClr val="accent1"/>
                </a:solidFill>
              </a:rPr>
              <a:t>Do 2050: </a:t>
            </a:r>
            <a:r>
              <a:rPr lang="cs-CZ" sz="1600" dirty="0"/>
              <a:t>opuštění zdrojů využívajících zemní plyn, využití inovativních technologií (tepelná čerpadla, vodík, </a:t>
            </a:r>
            <a:r>
              <a:rPr lang="cs-CZ" sz="1600" dirty="0" err="1"/>
              <a:t>fototermika</a:t>
            </a:r>
            <a:r>
              <a:rPr lang="cs-CZ" sz="1600" dirty="0"/>
              <a:t>, malé modulární reaktory…)</a:t>
            </a:r>
          </a:p>
          <a:p>
            <a:r>
              <a:rPr lang="cs-CZ" sz="1600" dirty="0"/>
              <a:t>Do transformace teplárenských lokalit na nízkoemisní odhadem ČEZ nainvestuje 30–40 mld. korun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2B729D-CD25-4669-9DC2-A8E5E366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SOUČÁSTÍ DEKARBONIZAČNÍCH CÍLŮ JE I UKONČENÍ VYUŽÍVÁNÍ UHLÍ V TEPLÁRNÁCH ČEZ DO ROKU 2030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B79FE7-9424-4D0E-9252-0467D89B3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9276" y="1897747"/>
            <a:ext cx="2808012" cy="420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6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56" y="1961836"/>
            <a:ext cx="4248139" cy="4275453"/>
          </a:xfrm>
        </p:spPr>
        <p:txBody>
          <a:bodyPr>
            <a:normAutofit lnSpcReduction="10000"/>
          </a:bodyPr>
          <a:lstStyle/>
          <a:p>
            <a:pPr lvl="1"/>
            <a:r>
              <a:rPr lang="cs-CZ" sz="1600" dirty="0"/>
              <a:t>Klíčový zdroj dálkového tepla </a:t>
            </a:r>
            <a:r>
              <a:rPr lang="cs-CZ" sz="1600" b="1" dirty="0"/>
              <a:t>pro Prahu, Mělník a okolní obce (cca 250 000 domácností </a:t>
            </a:r>
            <a:r>
              <a:rPr lang="cs-CZ" sz="1600" dirty="0"/>
              <a:t>plus školy, nemocnice, úřady, obchodní prostory apod.)  </a:t>
            </a:r>
          </a:p>
          <a:p>
            <a:pPr lvl="1"/>
            <a:r>
              <a:rPr lang="cs-CZ" sz="1600" dirty="0"/>
              <a:t>Objem dodávek tepla se pohybuje kolem       </a:t>
            </a:r>
            <a:r>
              <a:rPr lang="cs-CZ" sz="1600" b="1" dirty="0"/>
              <a:t>10 300 TJ/rok</a:t>
            </a:r>
            <a:r>
              <a:rPr lang="cs-CZ" sz="1600" dirty="0"/>
              <a:t> (EMĚ I + EMĚ II)</a:t>
            </a:r>
          </a:p>
          <a:p>
            <a:pPr lvl="1"/>
            <a:r>
              <a:rPr lang="cs-CZ" sz="1600" dirty="0"/>
              <a:t>Kromě tepla zdejší zdroje ročně vyrobí cca   </a:t>
            </a:r>
            <a:r>
              <a:rPr lang="cs-CZ" sz="1600" b="1" dirty="0"/>
              <a:t>2,5 </a:t>
            </a:r>
            <a:r>
              <a:rPr lang="cs-CZ" sz="1600" b="1" dirty="0" err="1"/>
              <a:t>TWh</a:t>
            </a:r>
            <a:r>
              <a:rPr lang="cs-CZ" sz="1600" b="1" dirty="0"/>
              <a:t> elektřiny</a:t>
            </a:r>
            <a:r>
              <a:rPr lang="cs-CZ" sz="1600" dirty="0"/>
              <a:t> (EMĚ I + EMĚ II +    EMĚ III)</a:t>
            </a:r>
          </a:p>
          <a:p>
            <a:pPr lvl="1"/>
            <a:r>
              <a:rPr lang="cs-CZ" sz="1600" dirty="0"/>
              <a:t>Palivem pro výrobu tepla a elektřiny je </a:t>
            </a:r>
            <a:r>
              <a:rPr lang="cs-CZ" sz="1600" b="1" dirty="0"/>
              <a:t>hnědé uhlí</a:t>
            </a:r>
          </a:p>
          <a:p>
            <a:pPr lvl="1"/>
            <a:r>
              <a:rPr lang="cs-CZ" sz="1600" dirty="0"/>
              <a:t>Měrné emise CO</a:t>
            </a:r>
            <a:r>
              <a:rPr lang="cs-CZ" sz="1600" baseline="-25000" dirty="0"/>
              <a:t>2</a:t>
            </a:r>
            <a:r>
              <a:rPr lang="cs-CZ" sz="1600" dirty="0"/>
              <a:t> činí 0,56 t/</a:t>
            </a:r>
            <a:r>
              <a:rPr lang="cs-CZ" sz="1600" dirty="0" err="1"/>
              <a:t>MWh</a:t>
            </a:r>
            <a:r>
              <a:rPr lang="cs-CZ" sz="1600" dirty="0"/>
              <a:t> (data za rok 2020 na vyrobenou elektřinu a teplo)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561180-8146-446B-B6F0-5D53564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mělníce začíná přechod na </a:t>
            </a:r>
            <a:r>
              <a:rPr lang="cs-CZ" dirty="0" err="1"/>
              <a:t>nízkoemisní</a:t>
            </a:r>
            <a:r>
              <a:rPr lang="cs-CZ" dirty="0"/>
              <a:t> zdrojovou základnu (1)</a:t>
            </a:r>
            <a:endParaRPr lang="cs-CZ" b="1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620914F6-7683-1246-A41E-B407402DE987}"/>
              </a:ext>
            </a:extLst>
          </p:cNvPr>
          <p:cNvGrpSpPr/>
          <p:nvPr/>
        </p:nvGrpSpPr>
        <p:grpSpPr>
          <a:xfrm>
            <a:off x="5140989" y="1961836"/>
            <a:ext cx="6681411" cy="3969190"/>
            <a:chOff x="421204" y="3612224"/>
            <a:chExt cx="4383394" cy="2460066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DF49C64C-442C-BA48-B5D5-A1CFB7C2D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1204" y="3612224"/>
              <a:ext cx="4383394" cy="2460066"/>
            </a:xfrm>
            <a:prstGeom prst="rect">
              <a:avLst/>
            </a:prstGeom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E756719B-AF2E-6A48-812E-73E6E6057D3B}"/>
                </a:ext>
              </a:extLst>
            </p:cNvPr>
            <p:cNvSpPr txBox="1"/>
            <p:nvPr/>
          </p:nvSpPr>
          <p:spPr>
            <a:xfrm rot="20543579">
              <a:off x="2546499" y="5259812"/>
              <a:ext cx="679760" cy="307777"/>
            </a:xfrm>
            <a:prstGeom prst="rect">
              <a:avLst/>
            </a:prstGeom>
            <a:solidFill>
              <a:schemeClr val="accent2">
                <a:lumMod val="75000"/>
                <a:alpha val="47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 b="1" i="0">
                  <a:solidFill>
                    <a:schemeClr val="accent2"/>
                  </a:solidFill>
                </a:defRPr>
              </a:lvl1pPr>
            </a:lstStyle>
            <a:p>
              <a:r>
                <a:rPr lang="cs-CZ" sz="1400" dirty="0">
                  <a:solidFill>
                    <a:schemeClr val="bg1"/>
                  </a:solidFill>
                </a:rPr>
                <a:t>EME3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BC3DF740-DDB7-2945-BA68-AC035AEAFFCB}"/>
                </a:ext>
              </a:extLst>
            </p:cNvPr>
            <p:cNvSpPr txBox="1"/>
            <p:nvPr/>
          </p:nvSpPr>
          <p:spPr>
            <a:xfrm rot="20630265">
              <a:off x="3218269" y="5060143"/>
              <a:ext cx="679761" cy="307777"/>
            </a:xfrm>
            <a:prstGeom prst="rect">
              <a:avLst/>
            </a:prstGeom>
            <a:solidFill>
              <a:schemeClr val="accent2">
                <a:lumMod val="75000"/>
                <a:alpha val="4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1400" b="1" i="0" dirty="0">
                  <a:solidFill>
                    <a:schemeClr val="bg1"/>
                  </a:solidFill>
                </a:rPr>
                <a:t>EME2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277409A5-18A4-DF41-B4B0-9BA4906161E8}"/>
                </a:ext>
              </a:extLst>
            </p:cNvPr>
            <p:cNvSpPr txBox="1"/>
            <p:nvPr/>
          </p:nvSpPr>
          <p:spPr>
            <a:xfrm rot="20890267">
              <a:off x="3883740" y="4908661"/>
              <a:ext cx="679760" cy="307777"/>
            </a:xfrm>
            <a:prstGeom prst="rect">
              <a:avLst/>
            </a:prstGeom>
            <a:solidFill>
              <a:schemeClr val="accent2">
                <a:lumMod val="75000"/>
                <a:alpha val="47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 b="1" i="0">
                  <a:solidFill>
                    <a:schemeClr val="accent2"/>
                  </a:solidFill>
                </a:defRPr>
              </a:lvl1pPr>
            </a:lstStyle>
            <a:p>
              <a:r>
                <a:rPr lang="cs-CZ" sz="1400" dirty="0">
                  <a:solidFill>
                    <a:schemeClr val="bg1"/>
                  </a:solidFill>
                </a:rPr>
                <a:t>EME1</a:t>
              </a:r>
            </a:p>
          </p:txBody>
        </p:sp>
      </p:grpSp>
      <p:sp>
        <p:nvSpPr>
          <p:cNvPr id="14" name="TextBox 27">
            <a:extLst>
              <a:ext uri="{FF2B5EF4-FFF2-40B4-BE49-F238E27FC236}">
                <a16:creationId xmlns:a16="http://schemas.microsoft.com/office/drawing/2014/main" id="{A86C0389-6C6C-984D-AEB2-5FD3C11EF321}"/>
              </a:ext>
            </a:extLst>
          </p:cNvPr>
          <p:cNvSpPr txBox="1"/>
          <p:nvPr/>
        </p:nvSpPr>
        <p:spPr>
          <a:xfrm>
            <a:off x="371474" y="1363744"/>
            <a:ext cx="2845295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marL="0" marR="0" lvl="0" indent="0" defTabSz="9142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solidFill>
                  <a:schemeClr val="accent1"/>
                </a:solidFill>
              </a:rPr>
              <a:t>Výchozí stav:</a:t>
            </a:r>
            <a:endParaRPr kumimoji="0" lang="cs-CZ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9956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156" y="1961836"/>
            <a:ext cx="4248139" cy="4275453"/>
          </a:xfrm>
        </p:spPr>
        <p:txBody>
          <a:bodyPr>
            <a:normAutofit fontScale="85000" lnSpcReduction="20000"/>
          </a:bodyPr>
          <a:lstStyle/>
          <a:p>
            <a:pPr marL="171450" lvl="1" indent="-171450" defTabSz="894970" fontAlgn="base">
              <a:lnSpc>
                <a:spcPct val="12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600" kern="0" dirty="0">
                <a:cs typeface="Arial CE" panose="020B0604020202020204" pitchFamily="34" charset="0"/>
              </a:rPr>
              <a:t>Lokalita se změní z elektrárensko-teplárenské na teplárenskou (</a:t>
            </a:r>
            <a:r>
              <a:rPr lang="cs-CZ" sz="1600" b="1" kern="0" dirty="0">
                <a:cs typeface="Arial CE" panose="020B0604020202020204" pitchFamily="34" charset="0"/>
              </a:rPr>
              <a:t>hlavní produkt výroby je teplo</a:t>
            </a:r>
            <a:r>
              <a:rPr lang="cs-CZ" sz="1600" kern="0" dirty="0">
                <a:cs typeface="Arial CE" panose="020B0604020202020204" pitchFamily="34" charset="0"/>
              </a:rPr>
              <a:t>, elektřina je sekundární produkt), z důvodu efektivity zůstane zachována </a:t>
            </a:r>
            <a:r>
              <a:rPr lang="cs-CZ" sz="1600" b="1" kern="0" dirty="0">
                <a:cs typeface="Arial CE" panose="020B0604020202020204" pitchFamily="34" charset="0"/>
              </a:rPr>
              <a:t>kogenerační výroba </a:t>
            </a:r>
            <a:r>
              <a:rPr lang="cs-CZ" sz="1600" kern="0" dirty="0">
                <a:cs typeface="Arial CE" panose="020B0604020202020204" pitchFamily="34" charset="0"/>
              </a:rPr>
              <a:t>elektřiny vázaná čistě na produkci tepla</a:t>
            </a:r>
          </a:p>
          <a:p>
            <a:pPr marL="171450" lvl="1" indent="-171450" defTabSz="894970" fontAlgn="base">
              <a:lnSpc>
                <a:spcPct val="12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600" kern="0" dirty="0">
                <a:cs typeface="Arial CE" panose="020B0604020202020204" pitchFamily="34" charset="0"/>
              </a:rPr>
              <a:t>Základní technologií pro výrobu tepla a elektřiny budou </a:t>
            </a:r>
            <a:r>
              <a:rPr lang="cs-CZ" sz="1600" b="1" kern="0" dirty="0">
                <a:cs typeface="Arial CE" panose="020B0604020202020204" pitchFamily="34" charset="0"/>
              </a:rPr>
              <a:t>vysoce účinné paroplynové zdroje</a:t>
            </a:r>
          </a:p>
          <a:p>
            <a:pPr marL="171450" lvl="1" indent="-171450" defTabSz="894970" fontAlgn="base">
              <a:lnSpc>
                <a:spcPct val="12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600" kern="0" dirty="0">
                <a:cs typeface="Arial CE" panose="020B0604020202020204" pitchFamily="34" charset="0"/>
              </a:rPr>
              <a:t>Jako záložní a špičkový zdroj tepla budou instalovány nové </a:t>
            </a:r>
            <a:r>
              <a:rPr lang="cs-CZ" sz="1600" b="1" kern="0" dirty="0">
                <a:cs typeface="Arial CE" panose="020B0604020202020204" pitchFamily="34" charset="0"/>
              </a:rPr>
              <a:t>plynové kotle</a:t>
            </a:r>
          </a:p>
          <a:p>
            <a:pPr marL="171450" lvl="1" indent="-171450" defTabSz="894970" fontAlgn="base">
              <a:lnSpc>
                <a:spcPct val="12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600" kern="0" dirty="0">
                <a:cs typeface="Arial CE" panose="020B0604020202020204" pitchFamily="34" charset="0"/>
              </a:rPr>
              <a:t>Je zvažováno využití dalších nízkoemisních technologií a paliv (zařízení na energetické využití odpadů ZEVO, kotel na biomasu, fotovoltaické panely, elektrokotle/tepelná čerpadla s akumulací tepla atd.)</a:t>
            </a:r>
          </a:p>
          <a:p>
            <a:pPr marL="171450" lvl="1" indent="-171450" defTabSz="894970" fontAlgn="base">
              <a:lnSpc>
                <a:spcPct val="120000"/>
              </a:lnSpc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cs-CZ" sz="1600" kern="0" dirty="0">
                <a:cs typeface="Arial CE" panose="020B0604020202020204" pitchFamily="34" charset="0"/>
              </a:rPr>
              <a:t>Odchodem od uhlí dojde k poklesu měrných emisí CO</a:t>
            </a:r>
            <a:r>
              <a:rPr lang="cs-CZ" sz="1600" kern="0" baseline="-25000" dirty="0">
                <a:cs typeface="Arial CE" panose="020B0604020202020204" pitchFamily="34" charset="0"/>
              </a:rPr>
              <a:t>2</a:t>
            </a:r>
            <a:r>
              <a:rPr lang="cs-CZ" sz="1600" kern="0" dirty="0">
                <a:cs typeface="Arial CE" panose="020B0604020202020204" pitchFamily="34" charset="0"/>
              </a:rPr>
              <a:t> zhruba na polovinu</a:t>
            </a:r>
            <a:endParaRPr lang="cs-CZ" sz="16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561180-8146-446B-B6F0-5D53564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mělníce začíná přechod na nízkoemisní zdrojovou základnu (2)</a:t>
            </a:r>
            <a:endParaRPr lang="cs-CZ" b="1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F0FF0A5-D040-7A4D-A93F-30BC71247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89" y="1956347"/>
            <a:ext cx="6681410" cy="4014536"/>
          </a:xfrm>
          <a:prstGeom prst="rect">
            <a:avLst/>
          </a:prstGeom>
        </p:spPr>
      </p:pic>
      <p:sp>
        <p:nvSpPr>
          <p:cNvPr id="21" name="TextBox 27">
            <a:extLst>
              <a:ext uri="{FF2B5EF4-FFF2-40B4-BE49-F238E27FC236}">
                <a16:creationId xmlns:a16="http://schemas.microsoft.com/office/drawing/2014/main" id="{E17E899B-779F-5F44-B033-5BFD44A0C898}"/>
              </a:ext>
            </a:extLst>
          </p:cNvPr>
          <p:cNvSpPr txBox="1"/>
          <p:nvPr/>
        </p:nvSpPr>
        <p:spPr>
          <a:xfrm>
            <a:off x="371474" y="1363744"/>
            <a:ext cx="2845295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lvl="0" defTabSz="914206">
              <a:defRPr/>
            </a:pPr>
            <a:r>
              <a:rPr lang="cs-CZ" b="1" kern="0" dirty="0">
                <a:solidFill>
                  <a:schemeClr val="accent1"/>
                </a:solidFill>
              </a:rPr>
              <a:t>Cílový stav 2030+</a:t>
            </a:r>
          </a:p>
        </p:txBody>
      </p:sp>
    </p:spTree>
    <p:extLst>
      <p:ext uri="{BB962C8B-B14F-4D97-AF65-F5344CB8AC3E}">
        <p14:creationId xmlns:p14="http://schemas.microsoft.com/office/powerpoint/2010/main" val="357433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E8BB85-61EC-44A8-B61B-66C6535E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8</a:t>
            </a:fld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525D6F0-06BD-4AB8-9386-7416016B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118" y="2835275"/>
            <a:ext cx="9996525" cy="1187450"/>
          </a:xfrm>
        </p:spPr>
        <p:txBody>
          <a:bodyPr/>
          <a:lstStyle/>
          <a:p>
            <a:r>
              <a:rPr lang="cs-CZ" dirty="0"/>
              <a:t>BUDOUCNOST LOKALITY MĚLNÍK – BEZEMISNÍ TEPLO PRO STOVKY TISÍC DOMÁCNOSTÍ </a:t>
            </a:r>
          </a:p>
        </p:txBody>
      </p:sp>
    </p:spTree>
    <p:extLst>
      <p:ext uri="{BB962C8B-B14F-4D97-AF65-F5344CB8AC3E}">
        <p14:creationId xmlns:p14="http://schemas.microsoft.com/office/powerpoint/2010/main" val="241811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AB145A-D49D-41B0-86E7-025654B2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56CBF74-45E3-4CA9-8454-F25C43F590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cs-CZ" b="1" dirty="0"/>
              <a:t>První a jediný blok </a:t>
            </a:r>
            <a:r>
              <a:rPr lang="cs-CZ" dirty="0"/>
              <a:t>o výkonu      </a:t>
            </a:r>
            <a:r>
              <a:rPr lang="cs-CZ" b="1" dirty="0"/>
              <a:t>500 MW </a:t>
            </a:r>
            <a:r>
              <a:rPr lang="cs-CZ" dirty="0"/>
              <a:t>v Československu (do té doby max. 220 MW)</a:t>
            </a:r>
            <a:r>
              <a:rPr lang="cs-CZ" b="1" dirty="0"/>
              <a:t>.</a:t>
            </a:r>
          </a:p>
          <a:p>
            <a:pPr lvl="1"/>
            <a:r>
              <a:rPr lang="cs-CZ" b="1" dirty="0"/>
              <a:t>Od spuštění 1981 do roku 2015 největší uhelný blok </a:t>
            </a:r>
            <a:r>
              <a:rPr lang="cs-CZ" dirty="0"/>
              <a:t>v zemi nejen instalovaným výkonem, ale i stavebně: </a:t>
            </a:r>
            <a:r>
              <a:rPr lang="cs-CZ" b="1" dirty="0"/>
              <a:t>136 m vysoký věžový kotel</a:t>
            </a:r>
            <a:r>
              <a:rPr lang="cs-CZ" dirty="0"/>
              <a:t> (nyní největší Ledvice)</a:t>
            </a:r>
          </a:p>
          <a:p>
            <a:pPr lvl="1"/>
            <a:r>
              <a:rPr lang="cs-CZ" b="1" dirty="0"/>
              <a:t>Za dobu provozu vyrobil           77 127 563 </a:t>
            </a:r>
            <a:r>
              <a:rPr lang="cs-CZ" b="1" dirty="0" err="1"/>
              <a:t>MWh</a:t>
            </a:r>
            <a:r>
              <a:rPr lang="cs-CZ" b="1" dirty="0"/>
              <a:t> elektřiny </a:t>
            </a:r>
            <a:r>
              <a:rPr lang="cs-CZ" dirty="0"/>
              <a:t>= více než roční spotřeba celé  České republiky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561180-8146-446B-B6F0-5D5356470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Elektrárna </a:t>
            </a:r>
            <a:r>
              <a:rPr lang="cs-CZ" dirty="0" err="1"/>
              <a:t>emě</a:t>
            </a:r>
            <a:r>
              <a:rPr lang="cs-CZ" dirty="0"/>
              <a:t> </a:t>
            </a:r>
            <a:r>
              <a:rPr lang="cs-CZ" dirty="0" err="1"/>
              <a:t>iii</a:t>
            </a:r>
            <a:r>
              <a:rPr lang="cs-CZ" dirty="0"/>
              <a:t> – technologický unikát (1)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FBD4394-4B44-0247-B21B-76B880855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086" y="1477143"/>
            <a:ext cx="4711114" cy="46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54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GRADIENT_CIRCLE" val="1"/>
</p:tagLst>
</file>

<file path=ppt/theme/theme1.xml><?xml version="1.0" encoding="utf-8"?>
<a:theme xmlns:a="http://schemas.openxmlformats.org/drawingml/2006/main" name="ČEZ PPT 16:9">
  <a:themeElements>
    <a:clrScheme name="ČEZ PPT 2021">
      <a:dk1>
        <a:sysClr val="windowText" lastClr="000000"/>
      </a:dk1>
      <a:lt1>
        <a:sysClr val="window" lastClr="FFFFFF"/>
      </a:lt1>
      <a:dk2>
        <a:srgbClr val="808285"/>
      </a:dk2>
      <a:lt2>
        <a:srgbClr val="BCBEC0"/>
      </a:lt2>
      <a:accent1>
        <a:srgbClr val="007236"/>
      </a:accent1>
      <a:accent2>
        <a:srgbClr val="8DC63F"/>
      </a:accent2>
      <a:accent3>
        <a:srgbClr val="00A651"/>
      </a:accent3>
      <a:accent4>
        <a:srgbClr val="68A513"/>
      </a:accent4>
      <a:accent5>
        <a:srgbClr val="808285"/>
      </a:accent5>
      <a:accent6>
        <a:srgbClr val="F15A22"/>
      </a:accent6>
      <a:hlink>
        <a:srgbClr val="007236"/>
      </a:hlink>
      <a:folHlink>
        <a:srgbClr val="0072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PPT_16x9_Cista_energie_zitrka_v8_CZ.potx" id="{340FDD48-1318-4793-A6D2-499D28D25106}" vid="{6788385D-962F-4EE2-8140-D398E6BF79D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sablona-prezentace</Template>
  <TotalTime>968</TotalTime>
  <Words>995</Words>
  <Application>Microsoft Office PowerPoint</Application>
  <PresentationFormat>Širokoúhlá obrazovka</PresentationFormat>
  <Paragraphs>99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2</vt:lpstr>
      <vt:lpstr>ČEZ PPT 16:9</vt:lpstr>
      <vt:lpstr>Odstavení emě iii: první krok k nízkoemisní lokalitě mělník</vt:lpstr>
      <vt:lpstr>Evropské klimatické cíle se neustále zpřísňují, tlak na energetiku roste </vt:lpstr>
      <vt:lpstr>V akcelerované strategii jsme vyhlásili ambiciózní CÍLE V OBLASTI ŽIVOTNÍHO PROSTŘEDÍ do roku 2030 </vt:lpstr>
      <vt:lpstr>Instalovaný výkon v uhlí snižujeme kontinuálně, postup ale významně zrychlíme</vt:lpstr>
      <vt:lpstr>SOUČÁSTÍ DEKARBONIZAČNÍCH CÍLŮ JE I UKONČENÍ VYUŽÍVÁNÍ UHLÍ V TEPLÁRNÁCH ČEZ DO ROKU 2030</vt:lpstr>
      <vt:lpstr>V mělníce začíná přechod na nízkoemisní zdrojovou základnu (1)</vt:lpstr>
      <vt:lpstr>V mělníce začíná přechod na nízkoemisní zdrojovou základnu (2)</vt:lpstr>
      <vt:lpstr>BUDOUCNOST LOKALITY MĚLNÍK – BEZEMISNÍ TEPLO PRO STOVKY TISÍC DOMÁCNOSTÍ </vt:lpstr>
      <vt:lpstr>Elektrárna emě iii – technologický unikát (1)</vt:lpstr>
      <vt:lpstr>Elektrárna Emě III: technologický unikát (2) </vt:lpstr>
      <vt:lpstr>Harmonogram transformace lokality</vt:lpstr>
      <vt:lpstr>Lokalita mělník a okolní region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blona</dc:title>
  <dc:creator>Horáková Alice</dc:creator>
  <cp:lastModifiedBy>Horáková Alice</cp:lastModifiedBy>
  <cp:revision>69</cp:revision>
  <cp:lastPrinted>2021-08-12T08:59:08Z</cp:lastPrinted>
  <dcterms:created xsi:type="dcterms:W3CDTF">2021-05-20T13:50:43Z</dcterms:created>
  <dcterms:modified xsi:type="dcterms:W3CDTF">2021-08-16T06:46:42Z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3c5f55-d967-4112-b692-2d91647f90be_Enabled">
    <vt:lpwstr>true</vt:lpwstr>
  </property>
  <property fmtid="{D5CDD505-2E9C-101B-9397-08002B2CF9AE}" pid="3" name="MSIP_Label_353c5f55-d967-4112-b692-2d91647f90be_SetDate">
    <vt:lpwstr>2021-05-20T13:51:08Z</vt:lpwstr>
  </property>
  <property fmtid="{D5CDD505-2E9C-101B-9397-08002B2CF9AE}" pid="4" name="MSIP_Label_353c5f55-d967-4112-b692-2d91647f90be_Method">
    <vt:lpwstr>Privileged</vt:lpwstr>
  </property>
  <property fmtid="{D5CDD505-2E9C-101B-9397-08002B2CF9AE}" pid="5" name="MSIP_Label_353c5f55-d967-4112-b692-2d91647f90be_Name">
    <vt:lpwstr>L00007</vt:lpwstr>
  </property>
  <property fmtid="{D5CDD505-2E9C-101B-9397-08002B2CF9AE}" pid="6" name="MSIP_Label_353c5f55-d967-4112-b692-2d91647f90be_SiteId">
    <vt:lpwstr>b233f9e1-5599-4693-9cef-38858fe25406</vt:lpwstr>
  </property>
  <property fmtid="{D5CDD505-2E9C-101B-9397-08002B2CF9AE}" pid="7" name="MSIP_Label_353c5f55-d967-4112-b692-2d91647f90be_ActionId">
    <vt:lpwstr>38b2fd8e-34ea-4489-8c0b-f132ad1f6e72</vt:lpwstr>
  </property>
  <property fmtid="{D5CDD505-2E9C-101B-9397-08002B2CF9AE}" pid="8" name="MSIP_Label_353c5f55-d967-4112-b692-2d91647f90be_ContentBits">
    <vt:lpwstr>0</vt:lpwstr>
  </property>
  <property fmtid="{D5CDD505-2E9C-101B-9397-08002B2CF9AE}" pid="9" name="DocumentClasification">
    <vt:lpwstr>Veřejné</vt:lpwstr>
  </property>
  <property fmtid="{D5CDD505-2E9C-101B-9397-08002B2CF9AE}" pid="10" name="CEZ_DLP">
    <vt:lpwstr>CEZ:CEZ-DGR:D</vt:lpwstr>
  </property>
  <property fmtid="{D5CDD505-2E9C-101B-9397-08002B2CF9AE}" pid="11" name="CEZ_MIPLabelName">
    <vt:lpwstr>Public-CEZ-DGR</vt:lpwstr>
  </property>
</Properties>
</file>