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12192000" cy="6858000"/>
  <p:embeddedFontLst>
    <p:embeddedFont>
      <p:font typeface="Arial CE" panose="020B060402020202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00C752"/>
    <a:srgbClr val="363738"/>
    <a:srgbClr val="03C7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A1BDB-FF62-4F2E-9E2E-21D0CEAC1700}" v="3" dt="2025-04-07T08:30:48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4"/>
  </p:normalViewPr>
  <p:slideViewPr>
    <p:cSldViewPr>
      <p:cViewPr varScale="1">
        <p:scale>
          <a:sx n="113" d="100"/>
          <a:sy n="113" d="100"/>
        </p:scale>
        <p:origin x="510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gerová Nikola" userId="59491d93-6bde-401e-8d2b-37476ca9e6f7" providerId="ADAL" clId="{3C650FB5-3569-4549-BD53-6CEE5726EB9A}"/>
    <pc:docChg chg="undo custSel modSld">
      <pc:chgData name="Ungerová Nikola" userId="59491d93-6bde-401e-8d2b-37476ca9e6f7" providerId="ADAL" clId="{3C650FB5-3569-4549-BD53-6CEE5726EB9A}" dt="2024-09-27T10:14:06.208" v="87" actId="20577"/>
      <pc:docMkLst>
        <pc:docMk/>
      </pc:docMkLst>
      <pc:sldChg chg="addSp delSp modSp mod">
        <pc:chgData name="Ungerová Nikola" userId="59491d93-6bde-401e-8d2b-37476ca9e6f7" providerId="ADAL" clId="{3C650FB5-3569-4549-BD53-6CEE5726EB9A}" dt="2024-09-27T10:14:06.208" v="87" actId="20577"/>
        <pc:sldMkLst>
          <pc:docMk/>
          <pc:sldMk cId="2628320143" sldId="284"/>
        </pc:sldMkLst>
        <pc:graphicFrameChg chg="add del mod">
          <ac:chgData name="Ungerová Nikola" userId="59491d93-6bde-401e-8d2b-37476ca9e6f7" providerId="ADAL" clId="{3C650FB5-3569-4549-BD53-6CEE5726EB9A}" dt="2024-09-27T10:08:38.050" v="10"/>
          <ac:graphicFrameMkLst>
            <pc:docMk/>
            <pc:sldMk cId="2628320143" sldId="284"/>
            <ac:graphicFrameMk id="3" creationId="{FC452CC1-F987-36FC-FFAE-11223076B874}"/>
          </ac:graphicFrameMkLst>
        </pc:graphicFrameChg>
        <pc:graphicFrameChg chg="add mod modGraphic">
          <ac:chgData name="Ungerová Nikola" userId="59491d93-6bde-401e-8d2b-37476ca9e6f7" providerId="ADAL" clId="{3C650FB5-3569-4549-BD53-6CEE5726EB9A}" dt="2024-09-27T10:14:06.208" v="87" actId="20577"/>
          <ac:graphicFrameMkLst>
            <pc:docMk/>
            <pc:sldMk cId="2628320143" sldId="284"/>
            <ac:graphicFrameMk id="4" creationId="{742B552D-E13D-D307-A6FF-02DE30179C35}"/>
          </ac:graphicFrameMkLst>
        </pc:graphicFrameChg>
        <pc:picChg chg="del">
          <ac:chgData name="Ungerová Nikola" userId="59491d93-6bde-401e-8d2b-37476ca9e6f7" providerId="ADAL" clId="{3C650FB5-3569-4549-BD53-6CEE5726EB9A}" dt="2024-09-27T10:08:27.043" v="0" actId="478"/>
          <ac:picMkLst>
            <pc:docMk/>
            <pc:sldMk cId="2628320143" sldId="284"/>
            <ac:picMk id="6" creationId="{787B47DD-16F6-45CE-9616-77B3ACD70C3C}"/>
          </ac:picMkLst>
        </pc:picChg>
      </pc:sldChg>
    </pc:docChg>
  </pc:docChgLst>
  <pc:docChgLst>
    <pc:chgData name="Ungerová Nikola" userId="59491d93-6bde-401e-8d2b-37476ca9e6f7" providerId="ADAL" clId="{80BA1BDB-FF62-4F2E-9E2E-21D0CEAC1700}"/>
    <pc:docChg chg="undo custSel modSld">
      <pc:chgData name="Ungerová Nikola" userId="59491d93-6bde-401e-8d2b-37476ca9e6f7" providerId="ADAL" clId="{80BA1BDB-FF62-4F2E-9E2E-21D0CEAC1700}" dt="2025-04-07T08:31:47.196" v="26" actId="1076"/>
      <pc:docMkLst>
        <pc:docMk/>
      </pc:docMkLst>
      <pc:sldChg chg="modSp mod">
        <pc:chgData name="Ungerová Nikola" userId="59491d93-6bde-401e-8d2b-37476ca9e6f7" providerId="ADAL" clId="{80BA1BDB-FF62-4F2E-9E2E-21D0CEAC1700}" dt="2025-04-07T08:27:24.799" v="6" actId="6549"/>
        <pc:sldMkLst>
          <pc:docMk/>
          <pc:sldMk cId="1428909645" sldId="262"/>
        </pc:sldMkLst>
        <pc:spChg chg="mod">
          <ac:chgData name="Ungerová Nikola" userId="59491d93-6bde-401e-8d2b-37476ca9e6f7" providerId="ADAL" clId="{80BA1BDB-FF62-4F2E-9E2E-21D0CEAC1700}" dt="2025-04-07T08:27:24.799" v="6" actId="6549"/>
          <ac:spMkLst>
            <pc:docMk/>
            <pc:sldMk cId="1428909645" sldId="262"/>
            <ac:spMk id="6" creationId="{9AA3F518-3129-4455-84AE-CFE99AFA0EC8}"/>
          </ac:spMkLst>
        </pc:spChg>
      </pc:sldChg>
      <pc:sldChg chg="addSp delSp modSp mod">
        <pc:chgData name="Ungerová Nikola" userId="59491d93-6bde-401e-8d2b-37476ca9e6f7" providerId="ADAL" clId="{80BA1BDB-FF62-4F2E-9E2E-21D0CEAC1700}" dt="2025-04-07T08:31:47.196" v="26" actId="1076"/>
        <pc:sldMkLst>
          <pc:docMk/>
          <pc:sldMk cId="339511555" sldId="276"/>
        </pc:sldMkLst>
        <pc:spChg chg="add mod">
          <ac:chgData name="Ungerová Nikola" userId="59491d93-6bde-401e-8d2b-37476ca9e6f7" providerId="ADAL" clId="{80BA1BDB-FF62-4F2E-9E2E-21D0CEAC1700}" dt="2025-04-07T08:31:47.196" v="26" actId="1076"/>
          <ac:spMkLst>
            <pc:docMk/>
            <pc:sldMk cId="339511555" sldId="276"/>
            <ac:spMk id="3" creationId="{36F84E45-755E-4EDE-845E-7D7DFCE097D0}"/>
          </ac:spMkLst>
        </pc:spChg>
        <pc:spChg chg="del">
          <ac:chgData name="Ungerová Nikola" userId="59491d93-6bde-401e-8d2b-37476ca9e6f7" providerId="ADAL" clId="{80BA1BDB-FF62-4F2E-9E2E-21D0CEAC1700}" dt="2025-04-07T08:29:48.484" v="7" actId="478"/>
          <ac:spMkLst>
            <pc:docMk/>
            <pc:sldMk cId="339511555" sldId="276"/>
            <ac:spMk id="10" creationId="{B7C26553-91C8-4A90-A7E4-AD44E34214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04/07/2025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pravidla-chovani" TargetMode="External"/><Relationship Id="rId2" Type="http://schemas.openxmlformats.org/officeDocument/2006/relationships/hyperlink" Target="https://www.cez.cz/cs/pro-dodavatele/pravidla-chovani/formul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2/GHS-pictogram-question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eur-lex.europa.eu/LexUriServ/LexUriServ.do?uri=OJ:L:2008:353:0001:1355:cs:PDF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everochema.cz/files/bezpecnostni-listy/Technicky_benzi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SearchResult.aspx?q=8/2021&amp;typeLaw=zakon&amp;what=Cislo_zakona_smlouvy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eur-lex.europa.eu/legal-content/CS/TXT/HTML/?uri=CELEX:32014R1357&amp;from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osebou.cz/kampatr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SearchResult.aspx?q=254/2001&amp;typeLaw=zakon&amp;what=Cislo_zakona_smlouvy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cm2pce.cezdata.corp/ECM_RD/EcmRdGetContent.jsp?ecmrdgetcontent=1&amp;docId=%7b9CE8F8DB-5D9B-4FB6-91DA-D70C94684F07%7d&amp;id=effectiv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.cz/cs/o-cez/vyrobni-zdroje/paroplynove-a-plynove-zdroje/provozovane-paroplynove-elektrarny" TargetMode="External"/><Relationship Id="rId2" Type="http://schemas.openxmlformats.org/officeDocument/2006/relationships/hyperlink" Target="https://www.cez.cz/cs/o-cez/vyrobni-zdroje/uhelne-elektrarny-a-teplarny/uhelne-elektrarny-a-teplarny-cez-v-c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.cz/cs/pro-dodavatele/pravidla-chovani/uhelne-a-vodni-elektrarny" TargetMode="External"/><Relationship Id="rId2" Type="http://schemas.openxmlformats.org/officeDocument/2006/relationships/hyperlink" Target="http://ecm2pce.cezdata.corp/ECM_RD/EcmRdGetContent.jsp?ecmrdgetcontent=1&amp;docId=%7b4233AD1A-86D2-4E59-9E35-B96660E0FDD5%7d&amp;id=curr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cm2pce.cezdata.corp/ECM_RD/EcmRdGetContent.jsp?ecmrdgetcontent=1&amp;docId=%7bBC5D29FC-D9EF-4725-96C9-51E5E939B381%7d&amp;id=docu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B6E5-C177-5540-99D1-BA5AE7597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352" y="1722772"/>
            <a:ext cx="7560840" cy="1439862"/>
          </a:xfrm>
        </p:spPr>
        <p:txBody>
          <a:bodyPr/>
          <a:lstStyle/>
          <a:p>
            <a:r>
              <a:rPr kumimoji="0" lang="cs-CZ" altLang="cs-CZ" sz="3600" b="1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ŠKOLENÍ VEDOUCÍCH PRÁCE A ODPOVĚDNÝCH OSOB DODAVATELŮ KE (KROMĚ EVD)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616DA-4550-FB49-BA80-ED5846336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352" y="5517232"/>
            <a:ext cx="5112877" cy="790575"/>
          </a:xfrm>
        </p:spPr>
        <p:txBody>
          <a:bodyPr/>
          <a:lstStyle/>
          <a:p>
            <a:r>
              <a:rPr lang="cs-CZ" altLang="cs-CZ" sz="1800" b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Útvar EMS a integrovaná prevence OZE a KE  </a:t>
            </a:r>
          </a:p>
          <a:p>
            <a:r>
              <a:rPr lang="cs-CZ" altLang="cs-CZ" sz="1800" b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SKČ_VP_1976, SKČ_VP</a:t>
            </a:r>
            <a:r>
              <a:rPr lang="cs-CZ" altLang="cs-CZ" sz="1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_1977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23CD4F-241A-417C-A990-D0DD0C0AD13B}"/>
              </a:ext>
            </a:extLst>
          </p:cNvPr>
          <p:cNvSpPr txBox="1"/>
          <p:nvPr/>
        </p:nvSpPr>
        <p:spPr>
          <a:xfrm>
            <a:off x="546352" y="3702224"/>
            <a:ext cx="691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tx1"/>
                </a:solidFill>
              </a:rPr>
              <a:t>OCHRANA ŽIVOTNÍHO PROSTŘEDÍ (OŽP)</a:t>
            </a:r>
            <a:endParaRPr lang="cs-CZ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9D4499-F746-4288-82C6-C65789AD0F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POVINNOSTI PŘED ZAHÁJENÍM ČINNOSTÍ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FC5E777-61CE-4D10-9CDE-A2DFB9EDEE4D}"/>
              </a:ext>
            </a:extLst>
          </p:cNvPr>
          <p:cNvSpPr txBox="1">
            <a:spLocks/>
          </p:cNvSpPr>
          <p:nvPr/>
        </p:nvSpPr>
        <p:spPr>
          <a:xfrm>
            <a:off x="606056" y="1808163"/>
            <a:ext cx="4093535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ČEZ_FO_1183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cs-CZ" sz="1800" b="1" i="0" u="sng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chemických látek a směsí používaných smluvním partnerem v elektrárně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AA670B-FFC6-43D8-8BB9-5C84ADE5FB1C}"/>
              </a:ext>
            </a:extLst>
          </p:cNvPr>
          <p:cNvSpPr txBox="1"/>
          <p:nvPr/>
        </p:nvSpPr>
        <p:spPr>
          <a:xfrm>
            <a:off x="471541" y="3788569"/>
            <a:ext cx="40005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Seznam příslušných zaměstnanců je přiložen k </a:t>
            </a: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Pravidlům chování u každé lokality.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F24F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http://www.cez.cz/pravidla-chovani</a:t>
            </a: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1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Případné výjimky jsou uvedeny u specifik jednotlivých lokalit.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6C9DA8AF-F7CE-4373-B1D9-9A8D964EE65D}"/>
              </a:ext>
            </a:extLst>
          </p:cNvPr>
          <p:cNvPicPr/>
          <p:nvPr/>
        </p:nvPicPr>
        <p:blipFill rotWithShape="1">
          <a:blip r:embed="rId4"/>
          <a:srcRect l="15211" t="19407" r="50891" b="14154"/>
          <a:stretch/>
        </p:blipFill>
        <p:spPr bwMode="auto">
          <a:xfrm>
            <a:off x="5022574" y="1630018"/>
            <a:ext cx="5003799" cy="522798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369DD2-E83B-478D-AD10-F36F6B28A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9" t="27249" r="53206" b="21693"/>
          <a:stretch/>
        </p:blipFill>
        <p:spPr bwMode="auto">
          <a:xfrm>
            <a:off x="10576906" y="3248569"/>
            <a:ext cx="811395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4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6EE0657-F84C-4CE9-835A-E4CFEF5F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dodavatelé a jejich povinnosti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9FD89A9-5921-4BC7-816B-A5F356B7853B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případě používání nebezpečných CHLaS s přiřazenou třídou nebezpečnosti akutní toxicita kat.1 a 2 dle Nařízení (ES) č. 1272/2008 o klasifikaci a označování látek a směsí: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zajistit nakládání s těmito látkami prostřednictvím osoby odborně způsobilé,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prokázat způsobilost (proškolení) svých zaměstnanců k nakládání s těmito látkami!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3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Povinnosti se vztahují i na smluvní partnery a poddodavatele, kteří mají uzavřeny dlouhodobé smlouvy.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E0F39C5C-5FD4-40C9-9A68-26D048590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7887" y="2856758"/>
            <a:ext cx="1874651" cy="18746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3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F7E51C1-5578-4494-A724-B638463AC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alt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alt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značení a manipulace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6098195-82EC-4FCE-AE9E-1FF74ED702A2}"/>
              </a:ext>
            </a:extLst>
          </p:cNvPr>
          <p:cNvSpPr txBox="1">
            <a:spLocks/>
          </p:cNvSpPr>
          <p:nvPr/>
        </p:nvSpPr>
        <p:spPr>
          <a:xfrm>
            <a:off x="689114" y="1808163"/>
            <a:ext cx="10628174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Nebezpečné chemické látky a směsi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jsou ty, které mají alespoň 1 nebezpečnou vlastnost – jsou např. dráždivé, hořlavé, toxické, žíravé, nebezpečné pro zdraví, nebezpečné pro životní prostředí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Mezi nebezpečné CHLaS patří např.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barvy, laky, ředidla, benzin, nafta, hasící prostředky…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Nebezpečné CHLaS jsou označeny příslušnými symboly: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Skupina 2">
            <a:extLst>
              <a:ext uri="{FF2B5EF4-FFF2-40B4-BE49-F238E27FC236}">
                <a16:creationId xmlns:a16="http://schemas.microsoft.com/office/drawing/2014/main" id="{A8246F19-1891-4915-A8D6-B31AC2664E7C}"/>
              </a:ext>
            </a:extLst>
          </p:cNvPr>
          <p:cNvGrpSpPr>
            <a:grpSpLocks/>
          </p:cNvGrpSpPr>
          <p:nvPr/>
        </p:nvGrpSpPr>
        <p:grpSpPr bwMode="auto">
          <a:xfrm>
            <a:off x="689114" y="3580628"/>
            <a:ext cx="6169679" cy="2839223"/>
            <a:chOff x="1041991" y="2860158"/>
            <a:chExt cx="6361889" cy="2987113"/>
          </a:xfrm>
        </p:grpSpPr>
        <p:pic>
          <p:nvPicPr>
            <p:cNvPr id="12" name="Picture 2" descr="C:\Users\dragomirfra\Desktop\img_resize.jpg">
              <a:extLst>
                <a:ext uri="{FF2B5EF4-FFF2-40B4-BE49-F238E27FC236}">
                  <a16:creationId xmlns:a16="http://schemas.microsoft.com/office/drawing/2014/main" id="{77ECDB31-93CC-4048-825B-EC49D6672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t="2596" r="2357" b="2596"/>
            <a:stretch>
              <a:fillRect/>
            </a:stretch>
          </p:blipFill>
          <p:spPr bwMode="auto">
            <a:xfrm>
              <a:off x="1041991" y="2860158"/>
              <a:ext cx="6338297" cy="295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2" descr="Soubor:GHS-pictogram-question.svg">
              <a:hlinkClick r:id="rId3"/>
              <a:extLst>
                <a:ext uri="{FF2B5EF4-FFF2-40B4-BE49-F238E27FC236}">
                  <a16:creationId xmlns:a16="http://schemas.microsoft.com/office/drawing/2014/main" id="{050C32DA-F6B9-433A-9943-758AA7EBD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874" y="4266027"/>
              <a:ext cx="1006559" cy="100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bdélník 1">
              <a:extLst>
                <a:ext uri="{FF2B5EF4-FFF2-40B4-BE49-F238E27FC236}">
                  <a16:creationId xmlns:a16="http://schemas.microsoft.com/office/drawing/2014/main" id="{10180299-F301-4AD7-AD4C-CBAF549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426" y="5215846"/>
              <a:ext cx="1331454" cy="6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GHS10 - látky s neznámými vlastnostmi</a:t>
              </a: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0039606-9764-462C-895F-81AC51FF11EB}"/>
              </a:ext>
            </a:extLst>
          </p:cNvPr>
          <p:cNvSpPr txBox="1"/>
          <p:nvPr/>
        </p:nvSpPr>
        <p:spPr>
          <a:xfrm>
            <a:off x="7672248" y="4874034"/>
            <a:ext cx="2935139" cy="1815882"/>
          </a:xfrm>
          <a:prstGeom prst="rect">
            <a:avLst/>
          </a:prstGeom>
          <a:noFill/>
          <a:ln>
            <a:solidFill>
              <a:srgbClr val="F24F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Značení vychází z nařízení Evropského parlamentu a Rady (ES)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č. 1272/2008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klasifikaci, označování a balení látek a směsí (nařízení CLP - C</a:t>
            </a:r>
            <a:r>
              <a:rPr kumimoji="0" lang="en-US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lassification</a:t>
            </a:r>
            <a:r>
              <a:rPr kumimoji="0" lang="en-US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cs-CZ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US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abelling</a:t>
            </a:r>
            <a:r>
              <a:rPr kumimoji="0" lang="en-US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</a:t>
            </a:r>
            <a:r>
              <a:rPr kumimoji="0" lang="cs-CZ" alt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alt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Packaging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 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2BD50E4-4E0E-4E65-BDAA-7D00397D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260" y="3791674"/>
            <a:ext cx="1804572" cy="957155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D0CC46D2-66A9-4F4F-B1CB-30A619203E10}"/>
              </a:ext>
            </a:extLst>
          </p:cNvPr>
          <p:cNvSpPr/>
          <p:nvPr/>
        </p:nvSpPr>
        <p:spPr>
          <a:xfrm>
            <a:off x="7164286" y="3791674"/>
            <a:ext cx="1644539" cy="87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1400" b="1" i="0" dirty="0"/>
              <a:t>+ signální slovo „nebezpečí“ nebo „varování</a:t>
            </a:r>
            <a:r>
              <a:rPr lang="cs-CZ" altLang="cs-CZ" b="1" i="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8943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39F8B1C-DF2A-4943-B74A-CACF07CCD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NEBEZPEČNÝMI </a:t>
            </a:r>
            <a:r>
              <a:rPr kumimoji="0" lang="cs-CZ" sz="2600" b="0" i="0" u="none" strike="noStrike" kern="0" cap="all" spc="0" normalizeH="0" baseline="0" noProof="0" dirty="0" err="1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CHLaS</a:t>
            </a:r>
            <a:b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značení a manipulace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12CB779-3473-46C9-BC86-8FF7A09ED16B}"/>
              </a:ext>
            </a:extLst>
          </p:cNvPr>
          <p:cNvSpPr txBox="1">
            <a:spLocks/>
          </p:cNvSpPr>
          <p:nvPr/>
        </p:nvSpPr>
        <p:spPr>
          <a:xfrm>
            <a:off x="762035" y="1808163"/>
            <a:ext cx="10667930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Používané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chemické látky a směsi musí smluvní partner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řádně označit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souladu s nařízením CLP a musí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mít k dispozici bezpečnostní listy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0" indent="-266700" algn="l" defTabSz="87788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  <a:p>
            <a:pPr marL="266700" marR="0" lvl="0" indent="-266700" algn="l" defTabSz="87788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Požadavky na značení a skladování nebezpečných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CHLaS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: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skladovat v originálních obalech nebo jiných vhodných nádobách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 vylučujících jejich záměnu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!NE od nápojů a potravin!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použít originální název, symboly nebezpečnosti,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H-věty, P-věty (uvedeno v BL),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umístit do záchytné vany s rošty</a:t>
            </a:r>
          </a:p>
          <a:p>
            <a:pPr marL="0" marR="0" lvl="0" indent="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   nebo do dvouplášťové nádrže,</a:t>
            </a:r>
          </a:p>
          <a:p>
            <a:pPr marL="266700" marR="0" lvl="0" indent="-266700" algn="l" defTabSz="8778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zajistit na pracovišti sanační prostředky.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5D6B4-5E96-46A7-9A17-64583CE8960A}"/>
              </a:ext>
            </a:extLst>
          </p:cNvPr>
          <p:cNvSpPr/>
          <p:nvPr/>
        </p:nvSpPr>
        <p:spPr bwMode="auto">
          <a:xfrm>
            <a:off x="762036" y="2333767"/>
            <a:ext cx="10667930" cy="14603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8762" tIns="39382" rIns="78762" bIns="39382" anchor="ctr"/>
          <a:lstStyle/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Bezpečnostní list (BL)</a:t>
            </a:r>
            <a:endParaRPr kumimoji="0" lang="cs-CZ" sz="1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obsahuje základní informace o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(složení, eko-toxicita, likvidace obalů, přeprava, opatření při úniku/případně hašení, likvidaci </a:t>
            </a:r>
          </a:p>
          <a:p>
            <a:pPr marL="0" marR="0" lvl="0" indent="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havárie, pokyny pro první pomoc atd.)</a:t>
            </a: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dodavatel nebezpečné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je povinen BL poskytnout bezplatně a v českém jazyce</a:t>
            </a:r>
          </a:p>
          <a:p>
            <a:pPr marL="266700" marR="0" lvl="0" indent="-266700" defTabSz="877888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musí být k dispozici na pracovišti, kde se s látkou nakládá.</a:t>
            </a:r>
          </a:p>
        </p:txBody>
      </p:sp>
      <p:sp>
        <p:nvSpPr>
          <p:cNvPr id="10" name="Obdélník 11">
            <a:extLst>
              <a:ext uri="{FF2B5EF4-FFF2-40B4-BE49-F238E27FC236}">
                <a16:creationId xmlns:a16="http://schemas.microsoft.com/office/drawing/2014/main" id="{CDDFD551-2CF8-45D0-9AC4-92D094C3AAA8}"/>
              </a:ext>
            </a:extLst>
          </p:cNvPr>
          <p:cNvSpPr/>
          <p:nvPr/>
        </p:nvSpPr>
        <p:spPr bwMode="auto">
          <a:xfrm>
            <a:off x="5468705" y="5013392"/>
            <a:ext cx="3625114" cy="1642554"/>
          </a:xfrm>
          <a:prstGeom prst="wedgeRectCallout">
            <a:avLst>
              <a:gd name="adj1" fmla="val -70747"/>
              <a:gd name="adj2" fmla="val -37077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8762" tIns="39382" rIns="78762" bIns="39382" anchor="ctr"/>
          <a:lstStyle/>
          <a:p>
            <a:pPr marL="0" marR="0" lvl="0" indent="0" algn="ctr" defTabSz="652463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ovéPole 18">
            <a:extLst>
              <a:ext uri="{FF2B5EF4-FFF2-40B4-BE49-F238E27FC236}">
                <a16:creationId xmlns:a16="http://schemas.microsoft.com/office/drawing/2014/main" id="{C2F75DA9-32E3-4BCF-AC66-FDF88CC8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437" y="5104875"/>
            <a:ext cx="3625116" cy="1800493"/>
          </a:xfrm>
          <a:prstGeom prst="wedgeRectCallout">
            <a:avLst>
              <a:gd name="adj1" fmla="val -73274"/>
              <a:gd name="adj2" fmla="val -413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 věty </a:t>
            </a:r>
            <a:r>
              <a:rPr kumimoji="0" lang="cs-CZ" altLang="cs-CZ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standardní věty o nebezpečnosti,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např. H315  Dráždí kůži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 věty </a:t>
            </a:r>
            <a:r>
              <a:rPr kumimoji="0" lang="cs-CZ" altLang="cs-CZ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pokyny pro bezpečné zacházení</a:t>
            </a: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např. P280  Používejte ochranné rukavice / ochranný  oděv / ochranné brýle / obličejový štít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4" descr="P6080018">
            <a:extLst>
              <a:ext uri="{FF2B5EF4-FFF2-40B4-BE49-F238E27FC236}">
                <a16:creationId xmlns:a16="http://schemas.microsoft.com/office/drawing/2014/main" id="{F9E80339-E521-4E79-AD5E-707B3FB5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0"/>
          <a:stretch/>
        </p:blipFill>
        <p:spPr bwMode="auto">
          <a:xfrm>
            <a:off x="9240477" y="4117928"/>
            <a:ext cx="2277754" cy="24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60A4579-A61D-4C84-A76D-14702CB48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212" y="5050836"/>
            <a:ext cx="74987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5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E80C69-C4D5-45C2-B0EB-7A6ABA387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opatření proti úkapům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5CF08F7-1A81-4D7F-B41F-92AC32A69053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anose="02010609060101010101" pitchFamily="49" charset="-122"/>
                <a:cs typeface="Arial" pitchFamily="34" charset="0"/>
              </a:rPr>
              <a:t>Používat sorbenty, sorpční rohože, přenosné záchytné vany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F0DF1D5-2E5D-4E61-BFE5-6245729C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" y="3956471"/>
            <a:ext cx="3041091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s://portal.cezdata.corp:9183/snu/ViewDoc?id=1567012">
            <a:extLst>
              <a:ext uri="{FF2B5EF4-FFF2-40B4-BE49-F238E27FC236}">
                <a16:creationId xmlns:a16="http://schemas.microsoft.com/office/drawing/2014/main" id="{91AFC2A3-2D95-4577-9FB6-8801EF88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28" y="2288591"/>
            <a:ext cx="1711308" cy="22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orpční rohože_03_1">
            <a:extLst>
              <a:ext uri="{FF2B5EF4-FFF2-40B4-BE49-F238E27FC236}">
                <a16:creationId xmlns:a16="http://schemas.microsoft.com/office/drawing/2014/main" id="{4A40D46D-133B-46E2-A62D-FB9A592F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8" y="3956471"/>
            <a:ext cx="3037564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sorpční rohože_01_1">
            <a:extLst>
              <a:ext uri="{FF2B5EF4-FFF2-40B4-BE49-F238E27FC236}">
                <a16:creationId xmlns:a16="http://schemas.microsoft.com/office/drawing/2014/main" id="{98716911-7B62-4DB9-BAFB-59151BA2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53" y="2288591"/>
            <a:ext cx="3204377" cy="2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MC900424468[1]">
            <a:extLst>
              <a:ext uri="{FF2B5EF4-FFF2-40B4-BE49-F238E27FC236}">
                <a16:creationId xmlns:a16="http://schemas.microsoft.com/office/drawing/2014/main" id="{3F97342B-6653-44A0-9497-D962482E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41" y="5581002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MC900424468[1]">
            <a:extLst>
              <a:ext uri="{FF2B5EF4-FFF2-40B4-BE49-F238E27FC236}">
                <a16:creationId xmlns:a16="http://schemas.microsoft.com/office/drawing/2014/main" id="{96A9C70F-DD96-4060-B037-DAF5FED6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956471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MC900428065[1]">
            <a:extLst>
              <a:ext uri="{FF2B5EF4-FFF2-40B4-BE49-F238E27FC236}">
                <a16:creationId xmlns:a16="http://schemas.microsoft.com/office/drawing/2014/main" id="{52ABF024-C7E5-4D56-B148-FFCAD9CF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31" y="5581002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MC900428065[1]">
            <a:extLst>
              <a:ext uri="{FF2B5EF4-FFF2-40B4-BE49-F238E27FC236}">
                <a16:creationId xmlns:a16="http://schemas.microsoft.com/office/drawing/2014/main" id="{1794FC82-1EF1-4D8A-BA08-4769D079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749" y="3910012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4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CDA1135-6C7F-40B5-9566-4D28E3ED7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FD9179-DD5C-44A9-9C2B-C0A63F583852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Zásady OŽP při nakládání s odpady: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shromažďuje, třídí, skladuje, přepravuje, zajišťuje proti zcizení a využívá / odstraňuje nebo předává k využití / odstranění odpady vznikající jeho činností na své náklady a na svoji odpovědnost, a to způsobem, který je v souladu s platnými právními předpisy pro nakládání s odpady a s interními předpisy Skupiny ČEZ.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Místa pro shromažďování a skladování odpadů určuje příslušný zaměstnanec Skupiny ČEZ.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Shromažďovací prostředky odpadu musí smluvní partner řádně označit v souladu s platnou legislativou, v blízkosti nádob s nebezpečným odpadem musí být umístěn identifikační list nebezpečného odpadu.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24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nesmí shromažďovat, soustřeďovat a skladovat odpady, které vznikly jeho činností, v kontejnerech na tříděné odpady (např. sklo, papír, plasty) a v kontejnerech na tuhý komunální odpad, které jsou určeny výhradně pro Skupinu ČEZ a nesmí ukládat takový odpad mimo vyhrazená a určená místa.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DFF2FD-33C1-4338-9093-F706F240AF12}"/>
              </a:ext>
            </a:extLst>
          </p:cNvPr>
          <p:cNvSpPr/>
          <p:nvPr/>
        </p:nvSpPr>
        <p:spPr>
          <a:xfrm>
            <a:off x="2541476" y="5883516"/>
            <a:ext cx="6731968" cy="677621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Předávat odpady pouze osobě oprávněné k jejich převzetí ve smyslu zákona o odpadech!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CB74EF-4EC8-43E6-8F00-92003D6F2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00A65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56" y="5649717"/>
            <a:ext cx="1178886" cy="11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E3261C5-0A00-413C-9A01-07B4A18EB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90BCB74-48AB-45D6-AB2B-77352D8A472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Další zásady OŽP při nakládání s odpady: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Veškeré suroviny a odpady smluvního partnera, které mohou ohrozit ŽP nebo zdraví osob, musí být uloženy tak, aby neohrozily ŽP a zdraví lidí a musí být zabezpečeny proti neodborné manipulaci, zneužití a úniku.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Ředění nebo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míšení nebezpečných odpadů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ostatními odpady je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zakázáno.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Skupina ČEZ má právo požadovat zajištění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odstranění odpadů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nalezených v jeho areálu, jejichž původce nebyl zjištěn,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 toho smluvního partnera, jemuž byl poskytnut objekt, ve kterém nebo v jehož okolí byl odpad nalezen v době zjištění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ohledu na skutečného původce odpadu.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4741F3-3063-4678-807F-25B852B72992}"/>
              </a:ext>
            </a:extLst>
          </p:cNvPr>
          <p:cNvSpPr/>
          <p:nvPr/>
        </p:nvSpPr>
        <p:spPr>
          <a:xfrm>
            <a:off x="1425030" y="5144866"/>
            <a:ext cx="6731968" cy="677621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Při nakládání s odpady se uplatní hierarchie – přednostní využití odpadů!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8140E5-D2D8-43F4-A6DE-51079647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75" y="4492487"/>
            <a:ext cx="2778056" cy="23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EADBC38-0F92-4A56-9402-4891A308D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kategorie, druhy a značení odpadů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843FD9-223F-47F4-BA89-B9801A8AA552}"/>
              </a:ext>
            </a:extLst>
          </p:cNvPr>
          <p:cNvSpPr txBox="1"/>
          <p:nvPr/>
        </p:nvSpPr>
        <p:spPr>
          <a:xfrm>
            <a:off x="662610" y="1623497"/>
            <a:ext cx="3889375" cy="369332"/>
          </a:xfrm>
          <a:prstGeom prst="rect">
            <a:avLst/>
          </a:prstGeom>
          <a:solidFill>
            <a:srgbClr val="F24F00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NEBEZPEČNÝ ODPAD (NO)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16227A5-1705-49BC-8FFE-AE078F674FDA}"/>
              </a:ext>
            </a:extLst>
          </p:cNvPr>
          <p:cNvSpPr txBox="1">
            <a:spLocks/>
          </p:cNvSpPr>
          <p:nvPr/>
        </p:nvSpPr>
        <p:spPr>
          <a:xfrm>
            <a:off x="660587" y="1992829"/>
            <a:ext cx="3889375" cy="43608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vykazuje alespoň 1 nebezpečnou vlastnost uvedenou v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Nařízení Komise (EU) č.1357/2014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je uveden v Katalogu odpadů (vyhláška č.8/2021 Sb.) jako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nebezpečný odpad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,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je smíšen nebo znečištěn některým z odpadů uvedeným v Katalogu odpadů jako nebezpečný.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DB4700"/>
                </a:solidFill>
                <a:effectLst/>
                <a:uLnTx/>
                <a:uFillTx/>
                <a:latin typeface="Arial" panose="020B0604020202020204"/>
                <a:ea typeface="+mn-ea"/>
                <a:cs typeface="Arial CE" pitchFamily="34" charset="0"/>
              </a:rPr>
              <a:t>Prostředky a místa musí být označeny identifikačními listy  nebezpečného odpadu (ILNO)!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Char char="‒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</p:txBody>
      </p:sp>
      <p:sp>
        <p:nvSpPr>
          <p:cNvPr id="11" name="Plechovka 25">
            <a:extLst>
              <a:ext uri="{FF2B5EF4-FFF2-40B4-BE49-F238E27FC236}">
                <a16:creationId xmlns:a16="http://schemas.microsoft.com/office/drawing/2014/main" id="{6331179A-AAE3-4257-93A3-966E5C42E367}"/>
              </a:ext>
            </a:extLst>
          </p:cNvPr>
          <p:cNvSpPr/>
          <p:nvPr/>
        </p:nvSpPr>
        <p:spPr bwMode="auto">
          <a:xfrm>
            <a:off x="839416" y="5009079"/>
            <a:ext cx="972362" cy="1344612"/>
          </a:xfrm>
          <a:prstGeom prst="can">
            <a:avLst/>
          </a:prstGeom>
          <a:solidFill>
            <a:sysClr val="windowText" lastClr="000000">
              <a:lumMod val="65000"/>
              <a:lumOff val="35000"/>
            </a:sysClr>
          </a:solidFill>
          <a:ln w="0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E08D90-8C19-4238-81DC-46A7C5628E4C}"/>
              </a:ext>
            </a:extLst>
          </p:cNvPr>
          <p:cNvSpPr txBox="1"/>
          <p:nvPr/>
        </p:nvSpPr>
        <p:spPr>
          <a:xfrm>
            <a:off x="827916" y="5517232"/>
            <a:ext cx="995362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Absorpční činidla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15 02 02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B1C39088-3040-4027-A38B-E2B4BBDA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4" y="4753263"/>
            <a:ext cx="2431663" cy="13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marL="184150" indent="-1841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název odpadu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katalogové číslo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nápis: Nebezpečný odpad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kód a název nebezpečné vlastnosti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srgbClr val="F24F00"/>
                </a:solidFill>
                <a:latin typeface="Arial" panose="020B0604020202020204"/>
              </a:rPr>
              <a:t>výstražný grafický symbol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E1EED1F-ED6A-42B8-AABF-D174CD80DBBE}"/>
              </a:ext>
            </a:extLst>
          </p:cNvPr>
          <p:cNvSpPr txBox="1"/>
          <p:nvPr/>
        </p:nvSpPr>
        <p:spPr>
          <a:xfrm>
            <a:off x="5951400" y="1614078"/>
            <a:ext cx="3889375" cy="369332"/>
          </a:xfrm>
          <a:prstGeom prst="rect">
            <a:avLst/>
          </a:prstGeom>
          <a:solidFill>
            <a:srgbClr val="F24F00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OSTATNÍ ODPAD (OO)</a:t>
            </a:r>
          </a:p>
        </p:txBody>
      </p:sp>
      <p:sp>
        <p:nvSpPr>
          <p:cNvPr id="19" name="Zástupný symbol pro obsah 13">
            <a:extLst>
              <a:ext uri="{FF2B5EF4-FFF2-40B4-BE49-F238E27FC236}">
                <a16:creationId xmlns:a16="http://schemas.microsoft.com/office/drawing/2014/main" id="{4C58D1A7-995A-4369-8C77-C7C0EA8E8B20}"/>
              </a:ext>
            </a:extLst>
          </p:cNvPr>
          <p:cNvSpPr txBox="1">
            <a:spLocks/>
          </p:cNvSpPr>
          <p:nvPr/>
        </p:nvSpPr>
        <p:spPr>
          <a:xfrm>
            <a:off x="5951399" y="2000126"/>
            <a:ext cx="3889375" cy="4370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24F00"/>
            </a:solidFill>
            <a:prstDash val="solid"/>
            <a:miter lim="800000"/>
          </a:ln>
          <a:effectLst/>
        </p:spPr>
        <p:txBody>
          <a:bodyPr vert="horz" lIns="0" tIns="36000" rIns="1152000" bIns="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C63F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DB47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 CE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E037C1D-879D-48CD-B14E-EEC02C27D18B}"/>
              </a:ext>
            </a:extLst>
          </p:cNvPr>
          <p:cNvSpPr txBox="1"/>
          <p:nvPr/>
        </p:nvSpPr>
        <p:spPr>
          <a:xfrm>
            <a:off x="5994710" y="2113175"/>
            <a:ext cx="3783703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lvl="3" indent="-285750">
              <a:spcBef>
                <a:spcPts val="6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00"/>
                </a:solidFill>
                <a:cs typeface="Arial CE" pitchFamily="34" charset="0"/>
              </a:rPr>
              <a:t>je uveden v Katalogu odpadů,</a:t>
            </a:r>
          </a:p>
          <a:p>
            <a:pPr marL="371475" lvl="3" indent="-285750">
              <a:spcBef>
                <a:spcPts val="6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00"/>
                </a:solidFill>
                <a:cs typeface="Arial CE" pitchFamily="34" charset="0"/>
              </a:rPr>
              <a:t>nevykazuje nebezpečné vlastnosti.</a:t>
            </a:r>
          </a:p>
          <a:p>
            <a:pPr marL="371475" lvl="3" indent="-285750">
              <a:spcBef>
                <a:spcPts val="300"/>
              </a:spcBef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DB4700"/>
                </a:solidFill>
                <a:cs typeface="Arial CE" pitchFamily="34" charset="0"/>
              </a:rPr>
              <a:t>označen je pouze názvem + doporučuje se uvést katalogové číslo.</a:t>
            </a:r>
          </a:p>
        </p:txBody>
      </p:sp>
      <p:sp>
        <p:nvSpPr>
          <p:cNvPr id="23" name="Krychle 22">
            <a:extLst>
              <a:ext uri="{FF2B5EF4-FFF2-40B4-BE49-F238E27FC236}">
                <a16:creationId xmlns:a16="http://schemas.microsoft.com/office/drawing/2014/main" id="{C55F600A-826B-4A30-AFB9-0A84A738A59C}"/>
              </a:ext>
            </a:extLst>
          </p:cNvPr>
          <p:cNvSpPr/>
          <p:nvPr/>
        </p:nvSpPr>
        <p:spPr bwMode="auto">
          <a:xfrm>
            <a:off x="6210912" y="4678700"/>
            <a:ext cx="1137019" cy="1293812"/>
          </a:xfrm>
          <a:prstGeom prst="cube">
            <a:avLst/>
          </a:prstGeom>
          <a:solidFill>
            <a:sysClr val="windowText" lastClr="000000">
              <a:lumMod val="65000"/>
              <a:lumOff val="35000"/>
            </a:sysClr>
          </a:solidFill>
          <a:ln w="0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5CAEC0B-C24A-478C-A893-C4BDE987AC34}"/>
              </a:ext>
            </a:extLst>
          </p:cNvPr>
          <p:cNvSpPr txBox="1"/>
          <p:nvPr/>
        </p:nvSpPr>
        <p:spPr>
          <a:xfrm>
            <a:off x="6186025" y="5197496"/>
            <a:ext cx="942975" cy="55399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Alkalické baterie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16 06 04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35BB615F-7C8D-417E-A6E2-D65047C30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967" y="4540251"/>
            <a:ext cx="1795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marL="184150" indent="-1841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název</a:t>
            </a:r>
          </a:p>
          <a:p>
            <a:pPr eaLnBrk="1" hangingPunct="1">
              <a:lnSpc>
                <a:spcPct val="100000"/>
              </a:lnSpc>
              <a:buSzTx/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Arial" panose="020B0604020202020204"/>
              </a:rPr>
              <a:t>katalogové číslo</a:t>
            </a:r>
          </a:p>
        </p:txBody>
      </p:sp>
      <p:graphicFrame>
        <p:nvGraphicFramePr>
          <p:cNvPr id="28" name="Objekt 27">
            <a:hlinkClick r:id="" action="ppaction://ole?verb=0"/>
            <a:extLst>
              <a:ext uri="{FF2B5EF4-FFF2-40B4-BE49-F238E27FC236}">
                <a16:creationId xmlns:a16="http://schemas.microsoft.com/office/drawing/2014/main" id="{BAD81EB0-24BB-425D-B9D5-F341BF4B4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40994"/>
              </p:ext>
            </p:extLst>
          </p:nvPr>
        </p:nvGraphicFramePr>
        <p:xfrm>
          <a:off x="4632914" y="5170825"/>
          <a:ext cx="1027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14240" progId="AcroExch.Document.DC">
                  <p:embed/>
                </p:oleObj>
              </mc:Choice>
              <mc:Fallback>
                <p:oleObj name="Acrobat Document" showAsIcon="1" r:id="rId4" imgW="914400" imgH="714240" progId="AcroExch.Document.DC">
                  <p:embed/>
                  <p:pic>
                    <p:nvPicPr>
                      <p:cNvPr id="28" name="Objekt 2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AD81EB0-24BB-425D-B9D5-F341BF4B4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14" y="5170825"/>
                        <a:ext cx="10271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Obrázek 28">
            <a:extLst>
              <a:ext uri="{FF2B5EF4-FFF2-40B4-BE49-F238E27FC236}">
                <a16:creationId xmlns:a16="http://schemas.microsoft.com/office/drawing/2014/main" id="{371A417C-BF37-4A5D-BD24-19DB10274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237" y="6302126"/>
            <a:ext cx="504056" cy="555874"/>
          </a:xfrm>
          <a:prstGeom prst="rect">
            <a:avLst/>
          </a:prstGeom>
        </p:spPr>
      </p:pic>
      <p:pic>
        <p:nvPicPr>
          <p:cNvPr id="30" name="Obrázek 3">
            <a:extLst>
              <a:ext uri="{FF2B5EF4-FFF2-40B4-BE49-F238E27FC236}">
                <a16:creationId xmlns:a16="http://schemas.microsoft.com/office/drawing/2014/main" id="{316FA673-3511-4B33-B716-C33EC025F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9" b="5019"/>
          <a:stretch>
            <a:fillRect/>
          </a:stretch>
        </p:blipFill>
        <p:spPr bwMode="auto">
          <a:xfrm>
            <a:off x="4092759" y="6387230"/>
            <a:ext cx="2359538" cy="4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4">
            <a:extLst>
              <a:ext uri="{FF2B5EF4-FFF2-40B4-BE49-F238E27FC236}">
                <a16:creationId xmlns:a16="http://schemas.microsoft.com/office/drawing/2014/main" id="{6A4E27C7-3478-4ECF-88DC-A7C841E2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672" y="6491308"/>
            <a:ext cx="1978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…viz značení </a:t>
            </a:r>
            <a:r>
              <a:rPr kumimoji="0" lang="cs-CZ" alt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CHLaS</a:t>
            </a:r>
            <a:endParaRPr kumimoji="0" lang="cs-CZ" alt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963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9379CB-5D78-4AFE-850A-D2F79F4B8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altLang="cs-CZ" sz="32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třídění odpadů – co kam nepatří?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11A9D1-261D-485A-95FF-4C2F46BA72D4}"/>
              </a:ext>
            </a:extLst>
          </p:cNvPr>
          <p:cNvSpPr txBox="1"/>
          <p:nvPr/>
        </p:nvSpPr>
        <p:spPr>
          <a:xfrm>
            <a:off x="552561" y="1723102"/>
            <a:ext cx="10682842" cy="4180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PLASTY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ŽLUTÉ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obaly od olejů a chemikálií, mastné obaly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PAPÍR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MODRÉ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mokrý, mastný nebo jinak znečištěný papír, uhlový, křídový a voskovaný papír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SKLO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ZELENÉ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keramika, porcelán, varné a laboratorní sklo, drátěné sklo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BIO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HNĚDÉ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odpad živočišného původu, oleje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KOV –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D0D0D0">
                    <a:lumMod val="50000"/>
                  </a:srgbClr>
                </a:solidFill>
                <a:effectLst/>
                <a:uLnTx/>
                <a:uFillTx/>
              </a:rPr>
              <a:t>ŠEDÉ NÁDOBY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elektrozařízení (ani jejich demontované části), zaolejované kovové díly, nápojové kartony, spreje se zbytky obsahu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ELEKTRO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diskety, VHS a audiokazety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AFFED1-F66D-4B6A-B72C-A8F68F545B3F}"/>
              </a:ext>
            </a:extLst>
          </p:cNvPr>
          <p:cNvSpPr txBox="1"/>
          <p:nvPr/>
        </p:nvSpPr>
        <p:spPr>
          <a:xfrm>
            <a:off x="9062968" y="1891058"/>
            <a:ext cx="2295736" cy="1231106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</a:rPr>
              <a:t>Při třídění se vždy řiďte pravidly dané lokality!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F84E45-755E-4EDE-845E-7D7DFCE097D0}"/>
              </a:ext>
            </a:extLst>
          </p:cNvPr>
          <p:cNvSpPr txBox="1"/>
          <p:nvPr/>
        </p:nvSpPr>
        <p:spPr>
          <a:xfrm>
            <a:off x="6240016" y="6021288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 kam patří?</a:t>
            </a:r>
            <a:endParaRPr lang="cs-CZ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67F56C3-76F8-4961-8E25-15B3343D3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zpětný odběr některých výrobků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197DFB1-7FFE-4687-A376-56A6138A89F6}"/>
              </a:ext>
            </a:extLst>
          </p:cNvPr>
          <p:cNvSpPr txBox="1">
            <a:spLocks/>
          </p:cNvSpPr>
          <p:nvPr/>
        </p:nvSpPr>
        <p:spPr>
          <a:xfrm>
            <a:off x="659220" y="1808163"/>
            <a:ext cx="10658068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Sběr vyřazených elektrozařízení a baterií (vrátnice lokalit). Možnost odevzdat i el. zařízení z domácnosti.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zh-CN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Pokud vyřazené elektrozařízení vzniká při činnosti smluvního partnera – nutno řídit se smlouvou.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zh-CN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Pokud je smluvní partner dodavatelem (prodejcem) takových výrobků, musí se dohodnout s příslušným zaměstnancem Skupiny ČEZ – místa sběru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6D2658A2-6A65-470F-99D3-B014A10AA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97" y="4142772"/>
            <a:ext cx="1639479" cy="245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9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OBSAH ŠKOLENÍ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5F8727B-6E27-44F8-9769-7DE9A29EF2CD}"/>
              </a:ext>
            </a:extLst>
          </p:cNvPr>
          <p:cNvSpPr txBox="1">
            <a:spLocks/>
          </p:cNvSpPr>
          <p:nvPr/>
        </p:nvSpPr>
        <p:spPr>
          <a:xfrm>
            <a:off x="1092199" y="1808163"/>
            <a:ext cx="4464049" cy="39608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189" eaLnBrk="1" hangingPunct="1">
              <a:defRPr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Úvod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Řízení ochrany životního prostředí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Řízení hospodaření s energií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Zásady ochrany životního prostředí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Povinnosti před zahájením činností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Nakládání s nebezpečnými </a:t>
            </a:r>
            <a:r>
              <a:rPr lang="cs-CZ" altLang="cs-CZ" sz="5500" b="1" kern="0" dirty="0" err="1">
                <a:solidFill>
                  <a:sysClr val="windowText" lastClr="000000"/>
                </a:solidFill>
              </a:rPr>
              <a:t>CHLaS</a:t>
            </a:r>
            <a:endParaRPr lang="cs-CZ" altLang="cs-CZ" sz="5500" b="1" kern="0" dirty="0">
              <a:solidFill>
                <a:sysClr val="windowText" lastClr="000000"/>
              </a:solidFill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altLang="cs-CZ" sz="5500" b="1" kern="0" dirty="0">
                <a:solidFill>
                  <a:sysClr val="windowText" lastClr="000000"/>
                </a:solidFill>
              </a:rPr>
              <a:t>  Nakládání s odpady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BCA3C492-C1D2-4C86-BCDA-50EE437BF157}"/>
              </a:ext>
            </a:extLst>
          </p:cNvPr>
          <p:cNvSpPr txBox="1">
            <a:spLocks/>
          </p:cNvSpPr>
          <p:nvPr/>
        </p:nvSpPr>
        <p:spPr>
          <a:xfrm>
            <a:off x="6419850" y="1796946"/>
            <a:ext cx="4897438" cy="3972029"/>
          </a:xfrm>
          <a:prstGeom prst="rect">
            <a:avLst/>
          </a:prstGeom>
        </p:spPr>
        <p:txBody>
          <a:bodyPr/>
          <a:lstStyle>
            <a:lvl1pPr marL="171450" indent="-1714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Ochrana podzemních a povrchových vod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Havarijní připravenost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Nejčastější nedostatky smluvních  partnerů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Sankce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Shrnutí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altLang="cs-CZ" sz="1800" b="1" kern="0" dirty="0"/>
              <a:t> Závěr - specifika lokalit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0602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739845A-2E1F-4536-B969-FED26A4B0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shromažďování odpadu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E05FB72-A38B-4ED9-B46F-9804AFB437CF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Množství shromažďovaného odpadu musí odpovídat kapacitě dané shromažďovací nádoby - nesmí být překročena nosnost nebo objem!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Uzávěry nádob s tekutým odpadem musí být zajištěny tak, aby nedocházelo k úkapům nebezpečného odpadu.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Prázdné obaly musí být před uložením uzavřeny a očištěny na vnějším povrchu od úkapů.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3B149487-FFDE-49FE-9706-E5CB6FC0FF54}"/>
              </a:ext>
            </a:extLst>
          </p:cNvPr>
          <p:cNvGrpSpPr>
            <a:grpSpLocks/>
          </p:cNvGrpSpPr>
          <p:nvPr/>
        </p:nvGrpSpPr>
        <p:grpSpPr bwMode="auto">
          <a:xfrm>
            <a:off x="541408" y="3932564"/>
            <a:ext cx="3715579" cy="2389287"/>
            <a:chOff x="3969" y="2948"/>
            <a:chExt cx="2207" cy="1595"/>
          </a:xfrm>
        </p:grpSpPr>
        <p:pic>
          <p:nvPicPr>
            <p:cNvPr id="8" name="Picture 17" descr="P2260032">
              <a:extLst>
                <a:ext uri="{FF2B5EF4-FFF2-40B4-BE49-F238E27FC236}">
                  <a16:creationId xmlns:a16="http://schemas.microsoft.com/office/drawing/2014/main" id="{BA6B8406-9D06-4550-81D0-445D158C4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48"/>
              <a:ext cx="2135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D5E5EB6-1BC0-4701-BB87-D6F92C9A6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3903"/>
              <a:ext cx="122" cy="640"/>
            </a:xfrm>
            <a:prstGeom prst="rect">
              <a:avLst/>
            </a:prstGeom>
            <a:solidFill>
              <a:srgbClr val="FFCC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704850" indent="-704850" defTabSz="1042988" eaLnBrk="0" hangingPunct="0">
                <a:lnSpc>
                  <a:spcPts val="2300"/>
                </a:lnSpc>
                <a:buSzPct val="120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1pPr>
              <a:lvl2pPr marL="742950" indent="-285750" defTabSz="1042988" eaLnBrk="0" hangingPunct="0">
                <a:lnSpc>
                  <a:spcPts val="2300"/>
                </a:lnSpc>
                <a:buClr>
                  <a:srgbClr val="F24F00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2pPr>
              <a:lvl3pPr marL="1143000" indent="-228600" defTabSz="1042988" eaLnBrk="0" hangingPunct="0">
                <a:lnSpc>
                  <a:spcPts val="2300"/>
                </a:lnSpc>
                <a:buClr>
                  <a:srgbClr val="C8C8C8"/>
                </a:buClr>
                <a:buSzPct val="12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3pPr>
              <a:lvl4pPr marL="1600200" indent="-228600" defTabSz="1042988" eaLnBrk="0" hangingPunct="0">
                <a:lnSpc>
                  <a:spcPts val="2300"/>
                </a:lnSpc>
                <a:buSzPct val="89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4pPr>
              <a:lvl5pPr marL="2057400" indent="-228600" defTabSz="1042988" eaLnBrk="0" hangingPunct="0">
                <a:lnSpc>
                  <a:spcPts val="2300"/>
                </a:lnSpc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5pPr>
              <a:lvl6pPr marL="25146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6pPr>
              <a:lvl7pPr marL="29718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7pPr>
              <a:lvl8pPr marL="34290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8pPr>
              <a:lvl9pPr marL="3886200" indent="-228600" defTabSz="1042988"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  <a:buSzPct val="75000"/>
                <a:defRPr sz="1600">
                  <a:solidFill>
                    <a:schemeClr val="tx1"/>
                  </a:solidFill>
                  <a:latin typeface="Arial CE" pitchFamily="34" charset="0"/>
                  <a:cs typeface="Arial C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SzTx/>
              </a:pPr>
              <a:endParaRPr lang="cs-CZ" altLang="cs-CZ" sz="5400" i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9">
              <a:extLst>
                <a:ext uri="{FF2B5EF4-FFF2-40B4-BE49-F238E27FC236}">
                  <a16:creationId xmlns:a16="http://schemas.microsoft.com/office/drawing/2014/main" id="{F4256A51-E143-46E6-B0DC-F4DE09D6B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9211">
              <a:off x="5512" y="3128"/>
              <a:ext cx="664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FBA2EA6F-3669-4C99-88A6-2044E26BB418}"/>
              </a:ext>
            </a:extLst>
          </p:cNvPr>
          <p:cNvGrpSpPr>
            <a:grpSpLocks/>
          </p:cNvGrpSpPr>
          <p:nvPr/>
        </p:nvGrpSpPr>
        <p:grpSpPr bwMode="auto">
          <a:xfrm>
            <a:off x="4541282" y="3932564"/>
            <a:ext cx="3594364" cy="2276088"/>
            <a:chOff x="3804" y="2859"/>
            <a:chExt cx="2464" cy="1608"/>
          </a:xfrm>
        </p:grpSpPr>
        <p:pic>
          <p:nvPicPr>
            <p:cNvPr id="12" name="Picture 17" descr="P2260032">
              <a:extLst>
                <a:ext uri="{FF2B5EF4-FFF2-40B4-BE49-F238E27FC236}">
                  <a16:creationId xmlns:a16="http://schemas.microsoft.com/office/drawing/2014/main" id="{743377A7-CDE0-4E8A-A1D6-6582BCF6A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2859"/>
              <a:ext cx="2464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471F2622-1239-41E4-B8D9-B942390D9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9211">
              <a:off x="5512" y="3128"/>
              <a:ext cx="664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4" name="Picture 8" descr="P1030285">
            <a:extLst>
              <a:ext uri="{FF2B5EF4-FFF2-40B4-BE49-F238E27FC236}">
                <a16:creationId xmlns:a16="http://schemas.microsoft.com/office/drawing/2014/main" id="{EC823576-40D5-4B14-812F-555C3955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4" y="3914200"/>
            <a:ext cx="3110438" cy="22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B0F402C2-A86B-469B-B187-C4B230F77029}"/>
              </a:ext>
            </a:extLst>
          </p:cNvPr>
          <p:cNvSpPr>
            <a:spLocks noChangeArrowheads="1"/>
          </p:cNvSpPr>
          <p:nvPr/>
        </p:nvSpPr>
        <p:spPr bwMode="auto">
          <a:xfrm rot="2062023">
            <a:off x="8775682" y="4285850"/>
            <a:ext cx="88265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AB84C42-BC73-4896-A22D-0805EE95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76" y="5477547"/>
            <a:ext cx="901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 descr="MC900424468[1]">
            <a:extLst>
              <a:ext uri="{FF2B5EF4-FFF2-40B4-BE49-F238E27FC236}">
                <a16:creationId xmlns:a16="http://schemas.microsoft.com/office/drawing/2014/main" id="{7591C739-B0A1-4577-81DE-F67F2CB9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44" y="5477547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C900424468[1]">
            <a:extLst>
              <a:ext uri="{FF2B5EF4-FFF2-40B4-BE49-F238E27FC236}">
                <a16:creationId xmlns:a16="http://schemas.microsoft.com/office/drawing/2014/main" id="{AD8E000A-9738-4738-8AAE-5254D8E5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76" y="5477547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E958E33-DDED-4000-819A-061E62CF2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NAKLÁDÁNÍ S ODPADY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shromažďování odpadu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B3C46F0-A292-4982-AFDC-7CBD721C4F36}"/>
              </a:ext>
            </a:extLst>
          </p:cNvPr>
          <p:cNvSpPr txBox="1">
            <a:spLocks/>
          </p:cNvSpPr>
          <p:nvPr/>
        </p:nvSpPr>
        <p:spPr>
          <a:xfrm>
            <a:off x="691116" y="1808163"/>
            <a:ext cx="10626171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cs-CZ" altLang="zh-CN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Tekutý nebezpečný odpad nebo chemické látky a směsi</a:t>
            </a: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Prostor pro ukládání prázdných nevyčištěných obalů musí být označen nápisem „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Obaly obsahující zbytky nebezpečných látek nebo obaly těmito látkami znečištěné</a:t>
            </a: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“. Nevyčištěné obaly musí být označeny pod kódem 15 01 10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musí být s nimi nakládáno jako s nebezpečným odpadem.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66700" marR="0" lvl="3" indent="-2667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Obaly (všeho druhu), které vykazují jakékoliv poškození, nesmí být používány.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P7170493">
            <a:extLst>
              <a:ext uri="{FF2B5EF4-FFF2-40B4-BE49-F238E27FC236}">
                <a16:creationId xmlns:a16="http://schemas.microsoft.com/office/drawing/2014/main" id="{D685FB51-AD27-408D-B9BE-EFCA7DE7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4" y="3778250"/>
            <a:ext cx="35083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3060091">
            <a:extLst>
              <a:ext uri="{FF2B5EF4-FFF2-40B4-BE49-F238E27FC236}">
                <a16:creationId xmlns:a16="http://schemas.microsoft.com/office/drawing/2014/main" id="{808248E9-6C71-47DD-AC85-97291DF1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757612"/>
            <a:ext cx="354806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2B26E2-02C5-437F-A410-745F4E334D7C}"/>
              </a:ext>
            </a:extLst>
          </p:cNvPr>
          <p:cNvSpPr>
            <a:spLocks noChangeArrowheads="1"/>
          </p:cNvSpPr>
          <p:nvPr/>
        </p:nvSpPr>
        <p:spPr bwMode="auto">
          <a:xfrm rot="2062023">
            <a:off x="6663103" y="4209296"/>
            <a:ext cx="88265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1" descr="MC900428065[1]">
            <a:extLst>
              <a:ext uri="{FF2B5EF4-FFF2-40B4-BE49-F238E27FC236}">
                <a16:creationId xmlns:a16="http://schemas.microsoft.com/office/drawing/2014/main" id="{B428FD06-6797-4E99-BB78-00461AC4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39" y="5932684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C900424468[1]">
            <a:extLst>
              <a:ext uri="{FF2B5EF4-FFF2-40B4-BE49-F238E27FC236}">
                <a16:creationId xmlns:a16="http://schemas.microsoft.com/office/drawing/2014/main" id="{72D9A290-6EC2-4C5C-8615-629CC7BD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932684"/>
            <a:ext cx="580877" cy="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6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74C8BD-4ABB-4B39-8BC8-F4C04FAA9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a právních předpisů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721AF-829F-43CC-A82D-25C329C2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431" y="1083688"/>
            <a:ext cx="1879084" cy="1374358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916A782-E300-45DB-B363-F278901FAD0C}"/>
              </a:ext>
            </a:extLst>
          </p:cNvPr>
          <p:cNvSpPr txBox="1">
            <a:spLocks/>
          </p:cNvSpPr>
          <p:nvPr/>
        </p:nvSpPr>
        <p:spPr>
          <a:xfrm>
            <a:off x="659220" y="1808163"/>
            <a:ext cx="1065806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zacházení se závadnými  látkami, tj. látkami ohrožujícími jakost vod, provádět odpovídající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opatření zabraňující jejich úniku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povrchových nebo podzemních vod nebo do kanalizace.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zacházení se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závadnými látkami, bude respektován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havarijní plán (HP)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 případ úniku závadných látek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lokality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HP má vypracován každá lokalita. Informaci o HP podá příslušný zaměstnanec Skupiny ČEZ.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bude při činnosti zacházeno se závadnými látkami ve větším rozsahu (2000 l kapalných závadných látek v k tomu určených obalech / 2000 kg pevných závadných látek) či je zacházení spojeno se zvýšeným nebezpečím pro vody - nakládání v blízkosti vpustí kanalizace nebo v záplavovém území (15 l / 15 kg zvlášť nebezpečných závadných látek v přenosných obalech nebo 300 l / 300 kg nebezpečných závadných látek v přenosných obalech)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vypracuje uživatel HP a předloží jej ke schválení příslušnému vodoprávnímu úřadu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a příslušnému zaměstnanci Skupiny ČEZ (ekolog, vodohospodář nebo chemik lokality). 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Neplatí pro pohonné hmoty v nádržích dopravních a mobilních mechanizačních prostředků.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1E10A2-2DEA-4C9F-8BE2-4538996B6EBE}"/>
              </a:ext>
            </a:extLst>
          </p:cNvPr>
          <p:cNvSpPr txBox="1"/>
          <p:nvPr/>
        </p:nvSpPr>
        <p:spPr>
          <a:xfrm>
            <a:off x="3995514" y="6096685"/>
            <a:ext cx="7442902" cy="6463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F24F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Seznam zvlášť nebezpečných závadných a nebezpečných závadných látek -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1 zákona č. 254/2001 Sb. o vodách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E048A9D-14AA-4E64-8BFB-2D37A9ACB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F24F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24" y="6237289"/>
            <a:ext cx="368720" cy="3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E778B81-7A35-4420-8DE0-2858EE06B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sz="2600" b="0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a právních předpisů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F84E7E2-6097-4D6B-9565-5B46D5848278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just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nakládání se zvlášť nebezpečnými látkami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vést záznamy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typech těchto látek, o jejich množství, obsahu jejich účinných složek, jejich vlastnostech zejména ve vztahu k povrchovým a podzemním vodám.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případě vzniku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havárie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(mimořádné závažné zhoršení nebo mimořádné závažné ohrožení jakosti povrchových nebo podzemních vod) je povinen smluvní partner činit bezprostřední opatření k odstraňování příčin a následků havárie. Havárii musí bez prodlení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oznámit kontaktní osobě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dle pokynů pro případ vzniku mimořádné události a dále příslušnému zaměstnanci Skupiny ČEZ.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ochranných pásmech vodních zdrojů, na nezpevněných plochách a pozemních komunikacích odvodněných kanalizací nebo odvodněných na nezpevněný terén či do povrchových vod, zejména v oblastech s možným ohrožením jakosti povrchových nebo podzemních vod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nelze použít odmašťovací kapaliny, emulgační přípravky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biodegradanty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3" indent="-285750" algn="just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nesmí v areálu Skupiny ČEZ vypouštět odpadní vody bez předchozí dohody s příslušným zaměstnancem Skupiny ČEZ (ekolog, vodohospodář nebo chemik lokality).</a:t>
            </a:r>
          </a:p>
          <a:p>
            <a:pPr marL="2857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Zákaz vylévání do kanalizace jakýchkoliv olejů, ředidel, barev a jiných tekutých látek!</a:t>
            </a: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endParaRPr kumimoji="0" lang="cs-CZ" sz="1400" b="1" i="0" u="sng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          ZÁKAZ VYPOUŠTĚNÍ A VYLÉVÁNÍ ZÁVADNÝCH LÁTEK DO VÝLEVEK,</a:t>
            </a:r>
          </a:p>
          <a:p>
            <a:pPr marL="466725" marR="0" lvl="4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          KANALIZACE NEBO NA ROSTLÝ TERÉN !!!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E9FE192-0739-44A2-809E-262442CEA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907720"/>
            <a:ext cx="904039" cy="6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C7F974-D243-4D0D-BEDC-FE965448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587" y="5170313"/>
            <a:ext cx="1335132" cy="1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C2388D2-9018-4DA0-AFD8-A838FFC3C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OCHRANA POVRCHOVÝCH A PODZEMNÍCH VOD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únik netěkavých ropných látek a těkavých látek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EF438BA-9622-4C9C-B2D0-5F6B41706A9E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Únik ropných látek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dalšímu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úniku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– uzavřít, utěsnit zdroj RL,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šíření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znečištění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– ucpat kanalizaci, svod prosáklých a dešťových vod, obsypat či obložit skvrnu sorbentem (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vapex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, písek, sorpční rohože, rašelinové sorbenty, hadry,…).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 při úniku těkavých látek navíc ještě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248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zamezit jiskření, vypnout el. spotřebiče,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opuštění a odvětrání prostor.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     (riziko výbuchu a požáru výparů!!!)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248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Havárie musí být oznámena kontaktní osobě dle pokynů pro případ vzniku mimořádné události a dále příslušnému zaměstnanci ČEZ (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  <a:sym typeface="Symbol" pitchFamily="18" charset="2"/>
              </a:rPr>
              <a:t>viz prezentace Specifika lokalit)!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6414AD8-8894-4EA3-951E-17D6DE08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267" y="5403850"/>
            <a:ext cx="2836862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762" tIns="39382" rIns="78762" bIns="39382">
            <a:spAutoFit/>
          </a:bodyPr>
          <a:lstStyle>
            <a:lvl1pPr defTabSz="652463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defTabSz="652463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defTabSz="652463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defTabSz="652463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defTabSz="652463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cs-CZ" alt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Odpad vzniklý při likvidaci havárie – </a:t>
            </a:r>
            <a:r>
              <a:rPr lang="cs-CZ" altLang="cs-CZ" sz="1400" dirty="0">
                <a:solidFill>
                  <a:srgbClr val="F24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zneškodnit jako nebezpečný </a:t>
            </a:r>
            <a:r>
              <a:rPr lang="cs-CZ" alt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odpad v uzavřených sudech a plastových pytlích – nasycené sorbenty 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ABE054A-CC37-469D-8AB3-445F3FC84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5396781"/>
            <a:ext cx="1137319" cy="10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BCCC43B-65DD-44E7-BA87-34843A5EF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425024"/>
            <a:ext cx="3841750" cy="1156751"/>
          </a:xfrm>
          <a:prstGeom prst="rect">
            <a:avLst/>
          </a:prstGeom>
          <a:noFill/>
          <a:ln w="12700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762" tIns="39382" rIns="78762" bIns="39382">
            <a:spAutoFit/>
          </a:bodyPr>
          <a:lstStyle>
            <a:lvl1pPr defTabSz="652463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1pPr>
            <a:lvl2pPr marL="742950" indent="-285750" defTabSz="652463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2pPr>
            <a:lvl3pPr marL="1143000" indent="-228600" defTabSz="652463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3pPr>
            <a:lvl4pPr marL="1600200" indent="-228600" defTabSz="652463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4pPr>
            <a:lvl5pPr marL="2057400" indent="-228600" defTabSz="652463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5pPr>
            <a:lvl6pPr marL="25146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6pPr>
            <a:lvl7pPr marL="29718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7pPr>
            <a:lvl8pPr marL="34290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8pPr>
            <a:lvl9pPr marL="3886200" indent="-228600" defTabSz="6524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pitchFamily="34" charset="0"/>
                <a:cs typeface="Arial CE" pitchFamily="34" charset="0"/>
              </a:defRPr>
            </a:lvl9pPr>
          </a:lstStyle>
          <a:p>
            <a:pPr marL="0" marR="0" lvl="0" indent="0" defTabSz="6524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Smluvní partner je povinen mít své pracoviště vybaveno havarijními/sanačními prostředky pro likvidaci havarijních stavů v souvislosti s OŽP.</a:t>
            </a:r>
          </a:p>
          <a:p>
            <a:pPr marL="0" marR="0" lvl="0" indent="0" defTabSz="6524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1" i="0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251F276-CD27-4B2A-B011-FAD636C0D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924944"/>
            <a:ext cx="2115103" cy="168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5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A10336-AF07-491E-9638-12CE8EAA0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NAJČASTĚJŠÍ  NEDOSTATKY  SMLUVNÍCH  PARTNERŮ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 </a:t>
            </a: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itchFamily="34" charset="0"/>
              </a:rPr>
              <a:t> areálech  elektráren a tepláren Skupiny ČEZ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CA17531-4715-4D17-B9E7-FD901073F4F6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Neoznačené obaly chemických látek,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únik ropných a jiných chemických látek,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nedostatky v úklidu,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nepovolené ukládání odpadů mimo místa k tomu určená,</a:t>
            </a:r>
          </a:p>
          <a:p>
            <a:pPr marL="285750" marR="0" lvl="2" indent="-285750" algn="l" defTabSz="9144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neoznačená shromažďovací místa odpadů.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16" descr="Obraz007">
            <a:extLst>
              <a:ext uri="{FF2B5EF4-FFF2-40B4-BE49-F238E27FC236}">
                <a16:creationId xmlns:a16="http://schemas.microsoft.com/office/drawing/2014/main" id="{A020FA46-E44A-41EB-9059-29AE4B75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2" y="1567021"/>
            <a:ext cx="4000631" cy="499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F1D8A6-B9A2-4193-84C1-F5CF73A8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466" y="5208489"/>
            <a:ext cx="1216919" cy="12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E0FA676-50EA-4F5E-BA08-06E38F4CD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SANKCE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porušení povinností v OŽP dle pravidel chování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42B552D-E13D-D307-A6FF-02DE30179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52398"/>
              </p:ext>
            </p:extLst>
          </p:nvPr>
        </p:nvGraphicFramePr>
        <p:xfrm>
          <a:off x="1487488" y="1397638"/>
          <a:ext cx="9217025" cy="5110419"/>
        </p:xfrm>
        <a:graphic>
          <a:graphicData uri="http://schemas.openxmlformats.org/drawingml/2006/table">
            <a:tbl>
              <a:tblPr/>
              <a:tblGrid>
                <a:gridCol w="632405">
                  <a:extLst>
                    <a:ext uri="{9D8B030D-6E8A-4147-A177-3AD203B41FA5}">
                      <a16:colId xmlns:a16="http://schemas.microsoft.com/office/drawing/2014/main" val="2820360903"/>
                    </a:ext>
                  </a:extLst>
                </a:gridCol>
                <a:gridCol w="5207162">
                  <a:extLst>
                    <a:ext uri="{9D8B030D-6E8A-4147-A177-3AD203B41FA5}">
                      <a16:colId xmlns:a16="http://schemas.microsoft.com/office/drawing/2014/main" val="268995885"/>
                    </a:ext>
                  </a:extLst>
                </a:gridCol>
                <a:gridCol w="1970680">
                  <a:extLst>
                    <a:ext uri="{9D8B030D-6E8A-4147-A177-3AD203B41FA5}">
                      <a16:colId xmlns:a16="http://schemas.microsoft.com/office/drawing/2014/main" val="1829455253"/>
                    </a:ext>
                  </a:extLst>
                </a:gridCol>
                <a:gridCol w="1406778">
                  <a:extLst>
                    <a:ext uri="{9D8B030D-6E8A-4147-A177-3AD203B41FA5}">
                      <a16:colId xmlns:a16="http://schemas.microsoft.com/office/drawing/2014/main" val="3939622475"/>
                    </a:ext>
                  </a:extLst>
                </a:gridCol>
              </a:tblGrid>
              <a:tr h="297277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Číslo: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Specifikace porušení: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Sankce: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Odkaz na kap. Pravidel: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99473"/>
                  </a:ext>
                </a:extLst>
              </a:tr>
              <a:tr h="792737">
                <a:tc>
                  <a:txBody>
                    <a:bodyPr/>
                    <a:lstStyle/>
                    <a:p>
                      <a:pPr marL="0" lvl="0" indent="0" algn="l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1)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Nedodržení platných právních předpisů pro ochranu ŽP při nakládání s odpady kategorie:</a:t>
                      </a:r>
                    </a:p>
                    <a:p>
                      <a:pPr marL="342900" lvl="0" indent="-34290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ostatní (O),</a:t>
                      </a:r>
                    </a:p>
                    <a:p>
                      <a:pPr marL="342900" lvl="0" indent="-34290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nebezpečný (N).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20 000,- Kč za případ u (O)</a:t>
                      </a: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50 000,- Kč za případ u (N)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904141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Porušení platných právních předpisů pro ochranu ŽP při nakládání s chemickými látkami a chemickými směsmi.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574718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Porušení platných právních předpisů pro ochranu ovzduší a pro nakládání s vodami.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1940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Nedodržení interních předpisů ČEZ pro třídění, skladování, předávání a odstraňování odpadů.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5117"/>
                  </a:ext>
                </a:extLst>
              </a:tr>
              <a:tr h="167217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Únik ropných a jiných škodlivých látek (např. chemikálií).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329831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Nenahlášení úniku ropných a jiných škodlivých látek (např. chemikálií).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82312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Neinformování příslušného zaměstnance ČEZ o riziku nepříznivého dopadu činností na ŽP.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4.2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24245"/>
                  </a:ext>
                </a:extLst>
              </a:tr>
              <a:tr h="167217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Neohlášení předpokládané produkce odpadů.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4.2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56493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Nepovolené odložení odpadů do kontejnerů na tříděné odpady nebo na tuhé komunální odpady vyhrazených pro ČEZ.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4.3.4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50904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Nepovolené ukládání odpadů a materiálů mimo míst, k tomu vyhrazených.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4.3.4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1156"/>
                  </a:ext>
                </a:extLst>
              </a:tr>
              <a:tr h="334436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Vnášení odpadů nebo použitých chemických látek a směsí do areálu ČEZ za účelem jejich odložení.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4.3.4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509991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Porušení platných právních předpisů pro ochranu ŽP při nakládání s látkami, které mohou ohrozit jakost povrchových nebo podzemních vod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10 000,- Kč za případ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 4.3.4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087989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  <a:tabLst>
                          <a:tab pos="498475" algn="l"/>
                        </a:tabLs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13)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Užívání chemických látek a směsí bez ohlášení prostřednictvím  </a:t>
                      </a:r>
                      <a:r>
                        <a:rPr lang="cs-CZ" sz="11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2"/>
                        </a:rPr>
                        <a:t>ČEZ_FO_1183</a:t>
                      </a: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Seznam chemických látek a směsí používaných smluvním partnerem v elektrárně, nebo v rozporu s ním.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20 000,- Kč za případ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Kap.4.2.f) a Kap 4.3.3.1 písm. l)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86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2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137D76E-8E1C-4A8B-AFD0-E22CBFB24B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DOTAZY, SHRNUTÍ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C9413B9-1FD2-427F-B753-74F2E09228AF}"/>
              </a:ext>
            </a:extLst>
          </p:cNvPr>
          <p:cNvSpPr txBox="1">
            <a:spLocks/>
          </p:cNvSpPr>
          <p:nvPr/>
        </p:nvSpPr>
        <p:spPr>
          <a:xfrm>
            <a:off x="669852" y="1808163"/>
            <a:ext cx="10647436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Nyní byste tedy měli vědět a znát: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OŽP a způsoby jejich dosažení,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hospodaření s energií a způsoby jejich dosažení,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nakládat s nebezpečnými chemickými látkami a směsmi,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nakládat s odpady,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ochraňovat ovzduší, půdu, vodu, přírodu a krajinu,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postupovat v případě havárie,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sankce za nedodržování pravidel chování v oblasti OŽP.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41FC6F-BC89-4E91-BC3F-0563AED87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8DC63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8" b="9676"/>
          <a:stretch/>
        </p:blipFill>
        <p:spPr>
          <a:xfrm>
            <a:off x="8227950" y="2652714"/>
            <a:ext cx="1708427" cy="12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841F37F-7F49-4CF4-8341-C121EC27E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ZÁVĚR</a:t>
            </a:r>
            <a:b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specifika lokalit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B32B2D4-FA87-411E-92B4-FBA480187BBD}"/>
              </a:ext>
            </a:extLst>
          </p:cNvPr>
          <p:cNvSpPr txBox="1">
            <a:spLocks/>
          </p:cNvSpPr>
          <p:nvPr/>
        </p:nvSpPr>
        <p:spPr>
          <a:xfrm>
            <a:off x="680484" y="1808163"/>
            <a:ext cx="10636803" cy="479425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budete působit i na jiné lokalitě, než jste absolvovali školení, máte povinnost se sami seznámit s jejími místními podmínkami - viz Specifika lokalit v oblasti OŽP.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Popis a virtuální prohlídky uhelných elektráren a tepláren: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https://www.cez.cz/cs/o-cez/vyrobni-zdroje/uhelne-elektrarny-a-teplarny/uhelne-elektrarny-a-teplarny-cez-v-cr</a:t>
            </a: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Popis a virtuální prohlídka paroplynové elektrárny: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https://www.cez.cz/cs/o-cez/vyrobni-zdroje/paroplynove-a-plynove-zdroje/provozovane-paroplynove-elektrarny</a:t>
            </a:r>
            <a:endParaRPr kumimoji="0" lang="cs-CZ" altLang="cs-CZ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326DA912-20D7-4C49-98F1-30C85E7A8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9" y="2457949"/>
            <a:ext cx="16684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8E3F9D-2A4E-4183-B27D-32209D6E0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úvod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BCA8A1B-C5B4-49A7-B8CF-4ED0465461C4}"/>
              </a:ext>
            </a:extLst>
          </p:cNvPr>
          <p:cNvSpPr txBox="1">
            <a:spLocks/>
          </p:cNvSpPr>
          <p:nvPr/>
        </p:nvSpPr>
        <p:spPr>
          <a:xfrm>
            <a:off x="689113" y="1484313"/>
            <a:ext cx="10719622" cy="519112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1" i="0" u="none" strike="noStrike" kern="1200" cap="none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V OBLASTI OCHRANY ŽIVOTNÍHO PROSTŘEDÍ (OŽP)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Cílem v oblasti OŽP je provádět činnosti v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areálech</a:t>
            </a:r>
            <a:r>
              <a:rPr kumimoji="0" 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 elektráren a tepláren Skupiny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ČEZ tak, aby byly: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dopadů nebo s minimálními dopady na životní prostředí,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bez sankcí od orgánů státní správy a samosprávy,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1" i="0" u="none" strike="noStrike" kern="1200" cap="none" spc="0" normalizeH="0" baseline="0" noProof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ZPŮSOB DOSAŽENÍ CÍLŮ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Cíle jsou dosahovány dodržováním právních požadavků a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</a:t>
            </a:r>
            <a:r>
              <a:rPr kumimoji="0" 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ravidel chování pro oblast OŽP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 činnostech v areálech </a:t>
            </a:r>
            <a:r>
              <a:rPr kumimoji="0" 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elektráren a tepláren </a:t>
            </a: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Skupiny ČEZ. S tím souvisí:</a:t>
            </a:r>
            <a:endParaRPr kumimoji="0" lang="cs-CZ" altLang="cs-CZ" sz="2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absolvování školení a samostudium,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proškolení a kontrola vlastních zaměstnanců a svých poddodavatelů z dodržování právních požadavků a Pravidel chování,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vlastní aktivní přístup k ochraně životního prostředí.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8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2B1408B-2B4C-4032-8CB8-032981CCE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ŘÍZENÍ OCHRANY ŽIVOTNÍHO PROSTŘEDÍ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AA3F518-3129-4455-84AE-CFE99AFA0EC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V rámci certifikovaného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Systému environmentálního managementu (EMS)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podle ISO 14001 a v rámci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Politiky ochrany životního prostředí pro Skupinu ČEZ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jsou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sledována a řízena rizika a jejich dopady na životní prostředí.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V rámci řízení provozu je řízena i činnost smluvních partnerů. Závazné požadavky k zajištění OŽP při provádění činností smluvních partnerů v klasických elektrárnách a teplárnách Skupiny ČEZ  jsou stanoveny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Pravidlech chování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Příslušnými zaměstnanci Skupiny ČEZ jsou prováděny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kontroly na pracovištích smluvních partnerů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kteří vykonávají svoji činnost v 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klasických elektrárnách a teplárnách Skupiny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mohou svojí činností ovlivňovat životní prostředí.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Plnění systémových požadavků je prověřováno v rámci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auditů EMS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877BA7-85E4-4AED-AD33-00F549EB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07" y="4614402"/>
            <a:ext cx="1768951" cy="20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3583B31-A41F-4538-857B-76200A122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alt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ŘÍZENÍ HOSPODAŘENÍ S ENERGIÍ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4A1C0D5-A83C-41AF-BC3D-4C6016D26B78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rámci certifikovaného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Systému managementu hospodaření s energií (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EnMS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podle ISO 50001 a v rámci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Energetické politiky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jsou ve Skupině ČEZ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prosazovány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zásady efektivního využití energie a hospodaření s ní.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rámci řízení provozu je řízena i činnost smluvních partnerů. Závazné požadavky k zajištění hospodaření s energií při provádění činností smluvních partnerů v klasických elektrárnách a teplárnách Skupiny ČEZ jsou stanoveny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Pravidlech chování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52000" marR="0" lvl="1" indent="-252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smluvní partner při své činnosti provozuje nebo využívá zařízení spotřebovávající elektrickou nebo tepelnou energii, pak musí toto zařízení provozovat s cílem minimalizovat energetickou náročnost a přijímat opatření pro zlepšování způsobu hospodaření s energií, a to především:</a:t>
            </a:r>
          </a:p>
          <a:p>
            <a:pPr marL="808038" marR="0" lvl="1" indent="-361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využívat energii hospodárně a efektivně, přispívat ke snižování spotřeby energie - vypínat stroje, zhasínat světla, neplýtvat vodou,</a:t>
            </a:r>
          </a:p>
          <a:p>
            <a:pPr marL="808038" marR="0" lvl="1" indent="-361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upřednostňovat využívání strojů a zařízení s co nejmenší energetickou náročností.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C:\Users\Public\Pictures\Pracovní\ISO\Image-Iso5001.jpg">
            <a:extLst>
              <a:ext uri="{FF2B5EF4-FFF2-40B4-BE49-F238E27FC236}">
                <a16:creationId xmlns:a16="http://schemas.microsoft.com/office/drawing/2014/main" id="{4E162DC4-DE03-4B2C-B71D-E09723B5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679" y="5085184"/>
            <a:ext cx="1620395" cy="16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B446D21-B8D8-4432-BFCE-F88B93395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 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2"/>
              </a:rPr>
              <a:t>(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3"/>
              </a:rPr>
              <a:t>CEZ_SD_0039</a:t>
            </a: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2"/>
              </a:rPr>
              <a:t>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D6EF11A-AAC2-4062-983C-DA6B5AB56D6E}"/>
              </a:ext>
            </a:extLst>
          </p:cNvPr>
          <p:cNvSpPr txBox="1">
            <a:spLocks/>
          </p:cNvSpPr>
          <p:nvPr/>
        </p:nvSpPr>
        <p:spPr>
          <a:xfrm>
            <a:off x="662609" y="1808162"/>
            <a:ext cx="10654679" cy="49106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je povinen provádět veškeré činnosti tak, aby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nedocházelo k porušování právních předpisů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úseku OŽP, zejména v oblastech nakládání s odpady, vodami, chemickými látkami nebo látkami obsaženými ve směsích a při ochraně ovzduší a klimatu a předpisů na ochranu přírody a krajiny.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plní všechna opatření pro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zvyšování energetické hospodárnosti / snižování energetické náročnosti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dle zákona č. 406/2000 Sb., o hospodaření energií, v platném znění. Zařízení spotřebovávající elektrickou nebo tepelnou energii provozuje s cílem minimalizovat jejich energetickou náročnost.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zajistí na vlastní náklady a na svoji odpovědnost odstranění všech odpadů a  obalů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včetně obalů od chemických látek a směsí a radioaktivních látek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které vzniknou jeho činností, a to v souladu s platnými právními předpisy a s předanými interními předpisy Skupiny ČEZ.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1DBE052-0778-4FCA-B507-4E74AAB6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73C7BC8-0E57-4AC5-BDA1-487E3796FD33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 případě provozování zdroje znečišťování ovzduší je smluvní partner povinen uvádět a provozovat zdroj v souladu s podmínkami zákona o ochraně ovzduší a povolením (např. dodržovat emisní limity, technické podmínky provozu atd.) a dále dodržovat přípustnou tmavost kouře a spalovat ve zdroji pouze stanovená a povolená paliva.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Pokud smluvní partner provozuje v 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areálech klasických elektráren a tepláren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zařízení uvedené v příloze č. 1 zákona č. 76/2002 Sb., o integrované prevenci, v platném znění, musí provozovat toto zařízení jen v souladu s platným integrovaným povolením (IP). Žádost o IP a případná oznámení změn v provozu těchto zařízení musí být před podáním žádosti na správní úřady projednány s příslušným zaměstnancem Skupiny ČEZ.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plní všechny povinnosti provozovatele zařízení nebo majitele výrobku s náplní fluorovaných skleníkových plynů dle Nařízení Evropského parlamentu a rady (EU) č. 517/2014 a s náplní regulovaných látek dle Nařízení Evropského parlamentu a rady (EU) č. 1005/2009, pokud tato zařízení nebo výrobky používá při své činnosti v areálu Skupiny ČEZ.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3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642574-F10D-4DF5-AEFD-940202CB2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ZÁSADY OCHRANY ŽIVOTNÍHO PROSTŘEDÍ (OŽP)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91E4FC5-C9FD-4D11-A94B-44DE1B9116AD}"/>
              </a:ext>
            </a:extLst>
          </p:cNvPr>
          <p:cNvSpPr txBox="1">
            <a:spLocks/>
          </p:cNvSpPr>
          <p:nvPr/>
        </p:nvSpPr>
        <p:spPr>
          <a:xfrm>
            <a:off x="675862" y="1808163"/>
            <a:ext cx="10641426" cy="4752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Zakázané činnosti ve Skupině ČEZ: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používání perchloretylenu a látek na bázi PCB (polychlorované bifenyly),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používání chemických látek a směsí, jejichž výroba, dovoz a distribuce jsou v ČR zakázány.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Smluvní partner v areálech Skupiny ČEZ nesmí: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znečišťovat komunikace a další plochy a poškozovat zeleň, 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čistit a umývat vozidla a jiné mechanizmy na jiných než vyhrazených místech, 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znečišťovat ovzduší spalováním hořlavých látek nebo prašností svých činností,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vnášet odpady, použité chemické látky a směsi  za účelem jejich odložení,</a:t>
            </a: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vypouštět jakékoliv látky do kanalizace – dešťové či průmyslové – bez předchozího povolení příslušného zaměstnance (ekolog, vodohospodář nebo chemik lokality). 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AB5564-4BFB-4666-8D20-FB31B496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94" y="3151413"/>
            <a:ext cx="1325743" cy="13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ásobení 4">
            <a:extLst>
              <a:ext uri="{FF2B5EF4-FFF2-40B4-BE49-F238E27FC236}">
                <a16:creationId xmlns:a16="http://schemas.microsoft.com/office/drawing/2014/main" id="{976AD12F-9AE5-4177-9E0A-7A93F8EC07ED}"/>
              </a:ext>
            </a:extLst>
          </p:cNvPr>
          <p:cNvSpPr/>
          <p:nvPr/>
        </p:nvSpPr>
        <p:spPr bwMode="auto">
          <a:xfrm>
            <a:off x="9733195" y="3562756"/>
            <a:ext cx="914400" cy="914400"/>
          </a:xfrm>
          <a:prstGeom prst="mathMultiply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8762" tIns="39382" rIns="78762" bIns="3938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cs-CZ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9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568E3F-2D9B-40C3-A30A-223EB5FFD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POVINNOSTI PŘED ZAHÁJENÍM ČINNOSTÍ</a:t>
            </a:r>
            <a:b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srgbClr val="00723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cs-CZ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dle pravidel chování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B6E0869-F844-402C-BA2E-BC6B6C822B1D}"/>
              </a:ext>
            </a:extLst>
          </p:cNvPr>
          <p:cNvSpPr txBox="1">
            <a:spLocks/>
          </p:cNvSpPr>
          <p:nvPr/>
        </p:nvSpPr>
        <p:spPr>
          <a:xfrm>
            <a:off x="662610" y="1808163"/>
            <a:ext cx="10654678" cy="4794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Smluvní partner před zahájením svých činností v areálech Skupiny ČEZ musí: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písemně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informovat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příslušného zaměstnance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rizicích a opatřeních ke snížení jejich účinků v oblasti OŽP a vyplývajících z jeho činností nebo činností poddodavatele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tyto předat v elektronické podobě,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oznámit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příslušnému zaměstnanci Skupiny ČEZ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předpokládanou produkci odpadů a projednat s ním způsob nakládání s těmito odpady.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předat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příslušnému zaměstnanci Skupiny ČEZ </a:t>
            </a:r>
            <a:r>
              <a:rPr kumimoji="0" lang="cs-CZ" sz="1800" b="1" i="0" u="sng" strike="noStrike" kern="1200" cap="none" spc="0" normalizeH="0" baseline="0" noProof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chemických látek a směsí používaných smluvním partnerem v elektrárně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ČEZ_FO_1183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a to 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při podpisu žádosti o vydání identifikačních karet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 oprávněného zaměstnance Skupiny ČEZ stanoveného ve smlouvě, popř. jím určené osoby v lokalitě. Je povinné tento </a:t>
            </a:r>
            <a:r>
              <a:rPr kumimoji="0" lang="cs-CZ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seznam aktualizovat při změně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používaných chemických látek a směsí či jejich množství a předat je příslušnému zaměstnanci. Tato povinnost se vztahuje i na smluvní partnery a poddodavatele, kteří mají uzavřeny dlouhodobé smlouvy.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cs-CZ" sz="1400" b="0" i="1" u="none" strike="noStrike" kern="1200" cap="none" spc="0" normalizeH="0" baseline="0" noProof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D06D661-8CD1-433B-ABBD-DAD11B19ABA0}"/>
              </a:ext>
            </a:extLst>
          </p:cNvPr>
          <p:cNvSpPr/>
          <p:nvPr/>
        </p:nvSpPr>
        <p:spPr>
          <a:xfrm>
            <a:off x="6989977" y="5412505"/>
            <a:ext cx="3583032" cy="369845"/>
          </a:xfrm>
          <a:prstGeom prst="rect">
            <a:avLst/>
          </a:prstGeom>
          <a:ln w="3175">
            <a:solidFill>
              <a:srgbClr val="FA5300"/>
            </a:solidFill>
          </a:ln>
        </p:spPr>
        <p:txBody>
          <a:bodyPr wrap="non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A7B789"/>
              </a:buClr>
              <a:buSzPct val="120000"/>
            </a:pPr>
            <a:r>
              <a:rPr lang="cs-CZ" sz="1600" b="1" dirty="0">
                <a:solidFill>
                  <a:srgbClr val="F24F00"/>
                </a:solidFill>
                <a:cs typeface="Arial" panose="020B0604020202020204" pitchFamily="34" charset="0"/>
              </a:rPr>
              <a:t>Za nedodržení sankce 20 000,- Kč 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395E4E-5B74-4F6B-9FB8-2E55D21B0F76}"/>
              </a:ext>
            </a:extLst>
          </p:cNvPr>
          <p:cNvPicPr/>
          <p:nvPr/>
        </p:nvPicPr>
        <p:blipFill rotWithShape="1">
          <a:blip r:embed="rId3"/>
          <a:srcRect l="23645" t="43122" r="59323" b="34921"/>
          <a:stretch/>
        </p:blipFill>
        <p:spPr bwMode="auto">
          <a:xfrm>
            <a:off x="10784785" y="5412505"/>
            <a:ext cx="1065005" cy="851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0188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cez_cz</Template>
  <TotalTime>653</TotalTime>
  <Words>3443</Words>
  <Application>Microsoft Office PowerPoint</Application>
  <PresentationFormat>Širokoúhlá obrazovka</PresentationFormat>
  <Paragraphs>297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Arial CE</vt:lpstr>
      <vt:lpstr>Calibri</vt:lpstr>
      <vt:lpstr>Wingdings 2</vt:lpstr>
      <vt:lpstr>Wingdings</vt:lpstr>
      <vt:lpstr>Theme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Janatová Eva</dc:creator>
  <cp:lastModifiedBy>Ungerová Nikola</cp:lastModifiedBy>
  <cp:revision>3</cp:revision>
  <dcterms:created xsi:type="dcterms:W3CDTF">2022-09-19T05:16:14Z</dcterms:created>
  <dcterms:modified xsi:type="dcterms:W3CDTF">2025-04-07T08:31:49Z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8d3945-75f2-4356-9d46-a8fc77fa5e88_Enabled">
    <vt:lpwstr>true</vt:lpwstr>
  </property>
  <property fmtid="{D5CDD505-2E9C-101B-9397-08002B2CF9AE}" pid="3" name="MSIP_Label_b48d3945-75f2-4356-9d46-a8fc77fa5e88_SetDate">
    <vt:lpwstr>2022-09-19T15:04:11Z</vt:lpwstr>
  </property>
  <property fmtid="{D5CDD505-2E9C-101B-9397-08002B2CF9AE}" pid="4" name="MSIP_Label_b48d3945-75f2-4356-9d46-a8fc77fa5e88_Method">
    <vt:lpwstr>Privileged</vt:lpwstr>
  </property>
  <property fmtid="{D5CDD505-2E9C-101B-9397-08002B2CF9AE}" pid="5" name="MSIP_Label_b48d3945-75f2-4356-9d46-a8fc77fa5e88_Name">
    <vt:lpwstr>L00094</vt:lpwstr>
  </property>
  <property fmtid="{D5CDD505-2E9C-101B-9397-08002B2CF9AE}" pid="6" name="MSIP_Label_b48d3945-75f2-4356-9d46-a8fc77fa5e88_SiteId">
    <vt:lpwstr>b233f9e1-5599-4693-9cef-38858fe25406</vt:lpwstr>
  </property>
  <property fmtid="{D5CDD505-2E9C-101B-9397-08002B2CF9AE}" pid="7" name="MSIP_Label_b48d3945-75f2-4356-9d46-a8fc77fa5e88_ActionId">
    <vt:lpwstr>e4668535-0d1f-482d-897d-ef2218637d0b</vt:lpwstr>
  </property>
  <property fmtid="{D5CDD505-2E9C-101B-9397-08002B2CF9AE}" pid="8" name="MSIP_Label_b48d3945-75f2-4356-9d46-a8fc77fa5e88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CEZ:CEZ-DS:D</vt:lpwstr>
  </property>
  <property fmtid="{D5CDD505-2E9C-101B-9397-08002B2CF9AE}" pid="11" name="CEZ_MIPLabelName">
    <vt:lpwstr>Public-CEZ-DS</vt:lpwstr>
  </property>
</Properties>
</file>