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9" r:id="rId2"/>
    <p:sldId id="260" r:id="rId3"/>
    <p:sldId id="261" r:id="rId4"/>
    <p:sldId id="272" r:id="rId5"/>
    <p:sldId id="273" r:id="rId6"/>
    <p:sldId id="744" r:id="rId7"/>
    <p:sldId id="262" r:id="rId8"/>
    <p:sldId id="275" r:id="rId9"/>
    <p:sldId id="740" r:id="rId10"/>
    <p:sldId id="739" r:id="rId11"/>
    <p:sldId id="263" r:id="rId12"/>
    <p:sldId id="741" r:id="rId13"/>
    <p:sldId id="742" r:id="rId14"/>
    <p:sldId id="743" r:id="rId15"/>
  </p:sldIdLst>
  <p:sldSz cx="12192000" cy="6858000"/>
  <p:notesSz cx="10234613" cy="7104063"/>
  <p:embeddedFontLst>
    <p:embeddedFont>
      <p:font typeface="Arial CE" panose="020B0604020202020204" pitchFamily="34" charset="0"/>
      <p:regular r:id="rId17"/>
      <p:bold r:id="rId18"/>
      <p:italic r:id="rId19"/>
      <p:boldItalic r:id="rId20"/>
    </p:embeddedFont>
  </p:embeddedFontLst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4800"/>
    <a:srgbClr val="F24F00"/>
    <a:srgbClr val="03C751"/>
    <a:srgbClr val="7FDB8F"/>
    <a:srgbClr val="00C752"/>
    <a:srgbClr val="363738"/>
    <a:srgbClr val="000000"/>
    <a:srgbClr val="2D2D2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36CA0C-DCED-459A-93FB-90FDAE5CAD0B}" v="1" dt="2026-04-21T08:26:23.4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>
      <p:cViewPr varScale="1">
        <p:scale>
          <a:sx n="106" d="100"/>
          <a:sy n="106" d="100"/>
        </p:scale>
        <p:origin x="792" y="114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tulová Hana" userId="15d0c295-5ad2-4f15-a017-b5061b24de0d" providerId="ADAL" clId="{7B408D3F-27D1-4894-8678-F1A144FFA658}"/>
    <pc:docChg chg="modSld">
      <pc:chgData name="Kotulová Hana" userId="15d0c295-5ad2-4f15-a017-b5061b24de0d" providerId="ADAL" clId="{7B408D3F-27D1-4894-8678-F1A144FFA658}" dt="2026-01-12T12:37:34.803" v="12" actId="13926"/>
      <pc:docMkLst>
        <pc:docMk/>
      </pc:docMkLst>
      <pc:sldChg chg="modSp mod">
        <pc:chgData name="Kotulová Hana" userId="15d0c295-5ad2-4f15-a017-b5061b24de0d" providerId="ADAL" clId="{7B408D3F-27D1-4894-8678-F1A144FFA658}" dt="2026-01-12T12:17:13.067" v="10" actId="20577"/>
        <pc:sldMkLst>
          <pc:docMk/>
          <pc:sldMk cId="0" sldId="259"/>
        </pc:sldMkLst>
      </pc:sldChg>
      <pc:sldChg chg="modSp mod">
        <pc:chgData name="Kotulová Hana" userId="15d0c295-5ad2-4f15-a017-b5061b24de0d" providerId="ADAL" clId="{7B408D3F-27D1-4894-8678-F1A144FFA658}" dt="2026-01-12T12:37:34.803" v="12" actId="13926"/>
        <pc:sldMkLst>
          <pc:docMk/>
          <pc:sldMk cId="27802901" sldId="261"/>
        </pc:sldMkLst>
      </pc:sldChg>
      <pc:sldChg chg="modSp">
        <pc:chgData name="Kotulová Hana" userId="15d0c295-5ad2-4f15-a017-b5061b24de0d" providerId="ADAL" clId="{7B408D3F-27D1-4894-8678-F1A144FFA658}" dt="2026-01-12T12:20:22.045" v="11" actId="1076"/>
        <pc:sldMkLst>
          <pc:docMk/>
          <pc:sldMk cId="3515299745" sldId="273"/>
        </pc:sldMkLst>
      </pc:sldChg>
    </pc:docChg>
  </pc:docChgLst>
  <pc:docChgLst>
    <pc:chgData name="Kotulová Hana" userId="15d0c295-5ad2-4f15-a017-b5061b24de0d" providerId="ADAL" clId="{D636CA0C-DCED-459A-93FB-90FDAE5CAD0B}"/>
    <pc:docChg chg="custSel modSld">
      <pc:chgData name="Kotulová Hana" userId="15d0c295-5ad2-4f15-a017-b5061b24de0d" providerId="ADAL" clId="{D636CA0C-DCED-459A-93FB-90FDAE5CAD0B}" dt="2026-04-21T08:26:23.438" v="95"/>
      <pc:docMkLst>
        <pc:docMk/>
      </pc:docMkLst>
      <pc:sldChg chg="modSp mod">
        <pc:chgData name="Kotulová Hana" userId="15d0c295-5ad2-4f15-a017-b5061b24de0d" providerId="ADAL" clId="{D636CA0C-DCED-459A-93FB-90FDAE5CAD0B}" dt="2026-04-20T10:22:18.992" v="93" actId="13926"/>
        <pc:sldMkLst>
          <pc:docMk/>
          <pc:sldMk cId="4138090098" sldId="275"/>
        </pc:sldMkLst>
        <pc:spChg chg="mod">
          <ac:chgData name="Kotulová Hana" userId="15d0c295-5ad2-4f15-a017-b5061b24de0d" providerId="ADAL" clId="{D636CA0C-DCED-459A-93FB-90FDAE5CAD0B}" dt="2026-04-20T10:22:18.992" v="93" actId="13926"/>
          <ac:spMkLst>
            <pc:docMk/>
            <pc:sldMk cId="4138090098" sldId="275"/>
            <ac:spMk id="6" creationId="{CCA31FA6-E0AD-49A2-8DBF-9E9532CD6816}"/>
          </ac:spMkLst>
        </pc:spChg>
      </pc:sldChg>
      <pc:sldChg chg="addSp delSp modSp mod">
        <pc:chgData name="Kotulová Hana" userId="15d0c295-5ad2-4f15-a017-b5061b24de0d" providerId="ADAL" clId="{D636CA0C-DCED-459A-93FB-90FDAE5CAD0B}" dt="2026-04-21T08:26:23.438" v="95"/>
        <pc:sldMkLst>
          <pc:docMk/>
          <pc:sldMk cId="2819417664" sldId="742"/>
        </pc:sldMkLst>
        <pc:picChg chg="add mod">
          <ac:chgData name="Kotulová Hana" userId="15d0c295-5ad2-4f15-a017-b5061b24de0d" providerId="ADAL" clId="{D636CA0C-DCED-459A-93FB-90FDAE5CAD0B}" dt="2026-04-21T08:26:23.438" v="95"/>
          <ac:picMkLst>
            <pc:docMk/>
            <pc:sldMk cId="2819417664" sldId="742"/>
            <ac:picMk id="3" creationId="{65E9CD24-EE7B-02F2-AB1A-ED166723C99F}"/>
          </ac:picMkLst>
        </pc:picChg>
        <pc:picChg chg="del">
          <ac:chgData name="Kotulová Hana" userId="15d0c295-5ad2-4f15-a017-b5061b24de0d" providerId="ADAL" clId="{D636CA0C-DCED-459A-93FB-90FDAE5CAD0B}" dt="2026-04-21T08:26:22.583" v="94" actId="478"/>
          <ac:picMkLst>
            <pc:docMk/>
            <pc:sldMk cId="2819417664" sldId="742"/>
            <ac:picMk id="8" creationId="{D831158D-AF46-FD99-902B-ACE9443B6582}"/>
          </ac:picMkLst>
        </pc:picChg>
      </pc:sldChg>
    </pc:docChg>
  </pc:docChgLst>
  <pc:docChgLst>
    <pc:chgData name="Kotulová Hana" userId="15d0c295-5ad2-4f15-a017-b5061b24de0d" providerId="ADAL" clId="{ECFCAAE3-517F-4A2B-BB57-DB98CCBEFBDB}"/>
    <pc:docChg chg="custSel addSld delSld modSld">
      <pc:chgData name="Kotulová Hana" userId="15d0c295-5ad2-4f15-a017-b5061b24de0d" providerId="ADAL" clId="{ECFCAAE3-517F-4A2B-BB57-DB98CCBEFBDB}" dt="2026-03-17T06:11:07.671" v="448" actId="1076"/>
      <pc:docMkLst>
        <pc:docMk/>
      </pc:docMkLst>
      <pc:sldChg chg="modSp mod">
        <pc:chgData name="Kotulová Hana" userId="15d0c295-5ad2-4f15-a017-b5061b24de0d" providerId="ADAL" clId="{ECFCAAE3-517F-4A2B-BB57-DB98CCBEFBDB}" dt="2026-03-16T11:48:22.146" v="5" actId="20577"/>
        <pc:sldMkLst>
          <pc:docMk/>
          <pc:sldMk cId="0" sldId="259"/>
        </pc:sldMkLst>
        <pc:spChg chg="mod">
          <ac:chgData name="Kotulová Hana" userId="15d0c295-5ad2-4f15-a017-b5061b24de0d" providerId="ADAL" clId="{ECFCAAE3-517F-4A2B-BB57-DB98CCBEFBDB}" dt="2026-03-16T11:48:22.146" v="5" actId="20577"/>
          <ac:spMkLst>
            <pc:docMk/>
            <pc:sldMk cId="0" sldId="259"/>
            <ac:spMk id="5" creationId="{EA5616DA-4550-FB49-BA80-ED584633682B}"/>
          </ac:spMkLst>
        </pc:spChg>
      </pc:sldChg>
      <pc:sldChg chg="modSp mod">
        <pc:chgData name="Kotulová Hana" userId="15d0c295-5ad2-4f15-a017-b5061b24de0d" providerId="ADAL" clId="{ECFCAAE3-517F-4A2B-BB57-DB98CCBEFBDB}" dt="2026-03-16T11:46:14.088" v="0" actId="13926"/>
        <pc:sldMkLst>
          <pc:docMk/>
          <pc:sldMk cId="27802901" sldId="261"/>
        </pc:sldMkLst>
        <pc:spChg chg="mod">
          <ac:chgData name="Kotulová Hana" userId="15d0c295-5ad2-4f15-a017-b5061b24de0d" providerId="ADAL" clId="{ECFCAAE3-517F-4A2B-BB57-DB98CCBEFBDB}" dt="2026-03-16T11:46:14.088" v="0" actId="13926"/>
          <ac:spMkLst>
            <pc:docMk/>
            <pc:sldMk cId="27802901" sldId="261"/>
            <ac:spMk id="13" creationId="{3C58978F-DDC2-B142-9AF1-03A3BC9B503B}"/>
          </ac:spMkLst>
        </pc:spChg>
      </pc:sldChg>
      <pc:sldChg chg="addSp delSp modSp mod">
        <pc:chgData name="Kotulová Hana" userId="15d0c295-5ad2-4f15-a017-b5061b24de0d" providerId="ADAL" clId="{ECFCAAE3-517F-4A2B-BB57-DB98CCBEFBDB}" dt="2026-03-17T05:46:13.611" v="368" actId="115"/>
        <pc:sldMkLst>
          <pc:docMk/>
          <pc:sldMk cId="896433039" sldId="262"/>
        </pc:sldMkLst>
        <pc:spChg chg="add mod ord">
          <ac:chgData name="Kotulová Hana" userId="15d0c295-5ad2-4f15-a017-b5061b24de0d" providerId="ADAL" clId="{ECFCAAE3-517F-4A2B-BB57-DB98CCBEFBDB}" dt="2026-03-17T05:42:55.623" v="347" actId="1076"/>
          <ac:spMkLst>
            <pc:docMk/>
            <pc:sldMk cId="896433039" sldId="262"/>
            <ac:spMk id="3" creationId="{32D62A2E-E9C8-6760-8D7C-7F031962A0E9}"/>
          </ac:spMkLst>
        </pc:spChg>
        <pc:spChg chg="add mod ord">
          <ac:chgData name="Kotulová Hana" userId="15d0c295-5ad2-4f15-a017-b5061b24de0d" providerId="ADAL" clId="{ECFCAAE3-517F-4A2B-BB57-DB98CCBEFBDB}" dt="2026-03-17T05:43:06.492" v="348" actId="1076"/>
          <ac:spMkLst>
            <pc:docMk/>
            <pc:sldMk cId="896433039" sldId="262"/>
            <ac:spMk id="4" creationId="{AC05EE34-7494-6602-53D3-0CBC7A7A8A70}"/>
          </ac:spMkLst>
        </pc:spChg>
        <pc:spChg chg="add mod">
          <ac:chgData name="Kotulová Hana" userId="15d0c295-5ad2-4f15-a017-b5061b24de0d" providerId="ADAL" clId="{ECFCAAE3-517F-4A2B-BB57-DB98CCBEFBDB}" dt="2026-03-17T05:44:22.972" v="359" actId="1076"/>
          <ac:spMkLst>
            <pc:docMk/>
            <pc:sldMk cId="896433039" sldId="262"/>
            <ac:spMk id="5" creationId="{47A3C873-74F9-847D-5E56-962B6F429A03}"/>
          </ac:spMkLst>
        </pc:spChg>
        <pc:spChg chg="mod">
          <ac:chgData name="Kotulová Hana" userId="15d0c295-5ad2-4f15-a017-b5061b24de0d" providerId="ADAL" clId="{ECFCAAE3-517F-4A2B-BB57-DB98CCBEFBDB}" dt="2026-03-17T05:43:50.616" v="355" actId="1076"/>
          <ac:spMkLst>
            <pc:docMk/>
            <pc:sldMk cId="896433039" sldId="262"/>
            <ac:spMk id="8" creationId="{D2181C30-881F-4662-86AC-E5A12DA78E17}"/>
          </ac:spMkLst>
        </pc:spChg>
        <pc:spChg chg="mod">
          <ac:chgData name="Kotulová Hana" userId="15d0c295-5ad2-4f15-a017-b5061b24de0d" providerId="ADAL" clId="{ECFCAAE3-517F-4A2B-BB57-DB98CCBEFBDB}" dt="2026-03-17T05:43:27.785" v="352" actId="1076"/>
          <ac:spMkLst>
            <pc:docMk/>
            <pc:sldMk cId="896433039" sldId="262"/>
            <ac:spMk id="9" creationId="{F99A1A6B-0351-4913-B9FA-68C9636D223D}"/>
          </ac:spMkLst>
        </pc:spChg>
        <pc:spChg chg="mod">
          <ac:chgData name="Kotulová Hana" userId="15d0c295-5ad2-4f15-a017-b5061b24de0d" providerId="ADAL" clId="{ECFCAAE3-517F-4A2B-BB57-DB98CCBEFBDB}" dt="2026-03-17T05:43:13.548" v="349" actId="1076"/>
          <ac:spMkLst>
            <pc:docMk/>
            <pc:sldMk cId="896433039" sldId="262"/>
            <ac:spMk id="10" creationId="{940C4C78-4C90-473A-A708-F6B57D3F32B5}"/>
          </ac:spMkLst>
        </pc:spChg>
        <pc:spChg chg="mod">
          <ac:chgData name="Kotulová Hana" userId="15d0c295-5ad2-4f15-a017-b5061b24de0d" providerId="ADAL" clId="{ECFCAAE3-517F-4A2B-BB57-DB98CCBEFBDB}" dt="2026-03-17T05:44:00.965" v="357" actId="1076"/>
          <ac:spMkLst>
            <pc:docMk/>
            <pc:sldMk cId="896433039" sldId="262"/>
            <ac:spMk id="11" creationId="{5E761E35-852A-42FE-AAEE-8D990993E03C}"/>
          </ac:spMkLst>
        </pc:spChg>
        <pc:spChg chg="mod">
          <ac:chgData name="Kotulová Hana" userId="15d0c295-5ad2-4f15-a017-b5061b24de0d" providerId="ADAL" clId="{ECFCAAE3-517F-4A2B-BB57-DB98CCBEFBDB}" dt="2026-03-17T05:43:22.059" v="351" actId="1076"/>
          <ac:spMkLst>
            <pc:docMk/>
            <pc:sldMk cId="896433039" sldId="262"/>
            <ac:spMk id="12" creationId="{FB5A6E57-EEF5-433E-BB75-1FBA12B5AD69}"/>
          </ac:spMkLst>
        </pc:spChg>
        <pc:spChg chg="mod">
          <ac:chgData name="Kotulová Hana" userId="15d0c295-5ad2-4f15-a017-b5061b24de0d" providerId="ADAL" clId="{ECFCAAE3-517F-4A2B-BB57-DB98CCBEFBDB}" dt="2026-03-17T05:42:52.197" v="346" actId="1076"/>
          <ac:spMkLst>
            <pc:docMk/>
            <pc:sldMk cId="896433039" sldId="262"/>
            <ac:spMk id="14" creationId="{76F01FB0-F576-40AD-BEEC-A331D1C52527}"/>
          </ac:spMkLst>
        </pc:spChg>
        <pc:spChg chg="mod">
          <ac:chgData name="Kotulová Hana" userId="15d0c295-5ad2-4f15-a017-b5061b24de0d" providerId="ADAL" clId="{ECFCAAE3-517F-4A2B-BB57-DB98CCBEFBDB}" dt="2026-03-17T05:46:13.611" v="368" actId="115"/>
          <ac:spMkLst>
            <pc:docMk/>
            <pc:sldMk cId="896433039" sldId="262"/>
            <ac:spMk id="16" creationId="{B3D0A04C-BB49-4CF7-8E14-E26BFB8A4621}"/>
          </ac:spMkLst>
        </pc:spChg>
        <pc:picChg chg="add mod modCrop">
          <ac:chgData name="Kotulová Hana" userId="15d0c295-5ad2-4f15-a017-b5061b24de0d" providerId="ADAL" clId="{ECFCAAE3-517F-4A2B-BB57-DB98CCBEFBDB}" dt="2026-03-17T05:43:16.819" v="350" actId="1076"/>
          <ac:picMkLst>
            <pc:docMk/>
            <pc:sldMk cId="896433039" sldId="262"/>
            <ac:picMk id="17" creationId="{7D9DF982-FE8C-DAFE-3E4A-ED0C950C7D94}"/>
          </ac:picMkLst>
        </pc:picChg>
        <pc:picChg chg="add mod modCrop">
          <ac:chgData name="Kotulová Hana" userId="15d0c295-5ad2-4f15-a017-b5061b24de0d" providerId="ADAL" clId="{ECFCAAE3-517F-4A2B-BB57-DB98CCBEFBDB}" dt="2026-03-17T05:43:52.712" v="356" actId="1076"/>
          <ac:picMkLst>
            <pc:docMk/>
            <pc:sldMk cId="896433039" sldId="262"/>
            <ac:picMk id="19" creationId="{AE304C4F-7EED-24C5-B811-DE1C32C33210}"/>
          </ac:picMkLst>
        </pc:picChg>
        <pc:picChg chg="add mod modCrop">
          <ac:chgData name="Kotulová Hana" userId="15d0c295-5ad2-4f15-a017-b5061b24de0d" providerId="ADAL" clId="{ECFCAAE3-517F-4A2B-BB57-DB98CCBEFBDB}" dt="2026-03-17T05:43:32.753" v="353" actId="1076"/>
          <ac:picMkLst>
            <pc:docMk/>
            <pc:sldMk cId="896433039" sldId="262"/>
            <ac:picMk id="21" creationId="{29E7DB62-2EB1-7B3A-F3E1-936AB6992B58}"/>
          </ac:picMkLst>
        </pc:picChg>
      </pc:sldChg>
      <pc:sldChg chg="addSp delSp modSp mod">
        <pc:chgData name="Kotulová Hana" userId="15d0c295-5ad2-4f15-a017-b5061b24de0d" providerId="ADAL" clId="{ECFCAAE3-517F-4A2B-BB57-DB98CCBEFBDB}" dt="2026-03-17T05:59:48.099" v="423" actId="1076"/>
        <pc:sldMkLst>
          <pc:docMk/>
          <pc:sldMk cId="81265536" sldId="263"/>
        </pc:sldMkLst>
        <pc:picChg chg="add mod modCrop">
          <ac:chgData name="Kotulová Hana" userId="15d0c295-5ad2-4f15-a017-b5061b24de0d" providerId="ADAL" clId="{ECFCAAE3-517F-4A2B-BB57-DB98CCBEFBDB}" dt="2026-03-17T05:59:48.099" v="423" actId="1076"/>
          <ac:picMkLst>
            <pc:docMk/>
            <pc:sldMk cId="81265536" sldId="263"/>
            <ac:picMk id="5" creationId="{571E5EDD-4F70-A974-2C4B-6F307DAD86D7}"/>
          </ac:picMkLst>
        </pc:picChg>
      </pc:sldChg>
      <pc:sldChg chg="addSp delSp modSp mod">
        <pc:chgData name="Kotulová Hana" userId="15d0c295-5ad2-4f15-a017-b5061b24de0d" providerId="ADAL" clId="{ECFCAAE3-517F-4A2B-BB57-DB98CCBEFBDB}" dt="2026-03-16T12:08:41.925" v="23" actId="1076"/>
        <pc:sldMkLst>
          <pc:docMk/>
          <pc:sldMk cId="3515299745" sldId="273"/>
        </pc:sldMkLst>
        <pc:picChg chg="add mod modCrop">
          <ac:chgData name="Kotulová Hana" userId="15d0c295-5ad2-4f15-a017-b5061b24de0d" providerId="ADAL" clId="{ECFCAAE3-517F-4A2B-BB57-DB98CCBEFBDB}" dt="2026-03-16T12:08:41.925" v="23" actId="1076"/>
          <ac:picMkLst>
            <pc:docMk/>
            <pc:sldMk cId="3515299745" sldId="273"/>
            <ac:picMk id="5" creationId="{04C50785-0952-4FB0-CA02-EEF7773BFD2D}"/>
          </ac:picMkLst>
        </pc:picChg>
      </pc:sldChg>
      <pc:sldChg chg="addSp delSp modSp mod">
        <pc:chgData name="Kotulová Hana" userId="15d0c295-5ad2-4f15-a017-b5061b24de0d" providerId="ADAL" clId="{ECFCAAE3-517F-4A2B-BB57-DB98CCBEFBDB}" dt="2026-03-17T05:56:47.722" v="413" actId="1076"/>
        <pc:sldMkLst>
          <pc:docMk/>
          <pc:sldMk cId="1561505138" sldId="739"/>
        </pc:sldMkLst>
        <pc:spChg chg="mod ord">
          <ac:chgData name="Kotulová Hana" userId="15d0c295-5ad2-4f15-a017-b5061b24de0d" providerId="ADAL" clId="{ECFCAAE3-517F-4A2B-BB57-DB98CCBEFBDB}" dt="2026-03-17T05:56:34.482" v="409" actId="1076"/>
          <ac:spMkLst>
            <pc:docMk/>
            <pc:sldMk cId="1561505138" sldId="739"/>
            <ac:spMk id="9" creationId="{69956709-8470-47D2-A5AC-077EC5138833}"/>
          </ac:spMkLst>
        </pc:spChg>
        <pc:picChg chg="add mod modCrop">
          <ac:chgData name="Kotulová Hana" userId="15d0c295-5ad2-4f15-a017-b5061b24de0d" providerId="ADAL" clId="{ECFCAAE3-517F-4A2B-BB57-DB98CCBEFBDB}" dt="2026-03-17T05:56:47.722" v="413" actId="1076"/>
          <ac:picMkLst>
            <pc:docMk/>
            <pc:sldMk cId="1561505138" sldId="739"/>
            <ac:picMk id="6" creationId="{2BDB7806-1C4E-9FBD-F6B7-FFA43938E0BB}"/>
          </ac:picMkLst>
        </pc:picChg>
        <pc:picChg chg="add mod modCrop">
          <ac:chgData name="Kotulová Hana" userId="15d0c295-5ad2-4f15-a017-b5061b24de0d" providerId="ADAL" clId="{ECFCAAE3-517F-4A2B-BB57-DB98CCBEFBDB}" dt="2026-03-17T05:56:26.875" v="407" actId="14100"/>
          <ac:picMkLst>
            <pc:docMk/>
            <pc:sldMk cId="1561505138" sldId="739"/>
            <ac:picMk id="8" creationId="{7AD01E54-B95B-9693-871B-D08F95E21535}"/>
          </ac:picMkLst>
        </pc:picChg>
      </pc:sldChg>
      <pc:sldChg chg="addSp delSp modSp mod">
        <pc:chgData name="Kotulová Hana" userId="15d0c295-5ad2-4f15-a017-b5061b24de0d" providerId="ADAL" clId="{ECFCAAE3-517F-4A2B-BB57-DB98CCBEFBDB}" dt="2026-03-17T05:52:11.827" v="382" actId="1076"/>
        <pc:sldMkLst>
          <pc:docMk/>
          <pc:sldMk cId="2543622859" sldId="740"/>
        </pc:sldMkLst>
        <pc:picChg chg="add mod modCrop">
          <ac:chgData name="Kotulová Hana" userId="15d0c295-5ad2-4f15-a017-b5061b24de0d" providerId="ADAL" clId="{ECFCAAE3-517F-4A2B-BB57-DB98CCBEFBDB}" dt="2026-03-17T05:52:11.827" v="382" actId="1076"/>
          <ac:picMkLst>
            <pc:docMk/>
            <pc:sldMk cId="2543622859" sldId="740"/>
            <ac:picMk id="5" creationId="{5B144FCA-7074-2C1B-90E0-48E8A17AF7A7}"/>
          </ac:picMkLst>
        </pc:picChg>
      </pc:sldChg>
      <pc:sldChg chg="addSp delSp modSp mod">
        <pc:chgData name="Kotulová Hana" userId="15d0c295-5ad2-4f15-a017-b5061b24de0d" providerId="ADAL" clId="{ECFCAAE3-517F-4A2B-BB57-DB98CCBEFBDB}" dt="2026-03-17T06:11:07.671" v="448" actId="1076"/>
        <pc:sldMkLst>
          <pc:docMk/>
          <pc:sldMk cId="2819417664" sldId="742"/>
        </pc:sldMkLst>
      </pc:sldChg>
      <pc:sldChg chg="add del">
        <pc:chgData name="Kotulová Hana" userId="15d0c295-5ad2-4f15-a017-b5061b24de0d" providerId="ADAL" clId="{ECFCAAE3-517F-4A2B-BB57-DB98CCBEFBDB}" dt="2026-03-17T05:47:36.387" v="369" actId="47"/>
        <pc:sldMkLst>
          <pc:docMk/>
          <pc:sldMk cId="23560896" sldId="745"/>
        </pc:sldMkLst>
      </pc:sldChg>
    </pc:docChg>
  </pc:docChgLst>
  <pc:docChgLst>
    <pc:chgData name="Kotulová Hana" userId="15d0c295-5ad2-4f15-a017-b5061b24de0d" providerId="ADAL" clId="{AF9D83B9-61F1-4718-B974-386F05D8CF73}"/>
    <pc:docChg chg="undo custSel modSld modNotesMaster">
      <pc:chgData name="Kotulová Hana" userId="15d0c295-5ad2-4f15-a017-b5061b24de0d" providerId="ADAL" clId="{AF9D83B9-61F1-4718-B974-386F05D8CF73}" dt="2024-07-23T11:45:34.259" v="177" actId="1582"/>
      <pc:docMkLst>
        <pc:docMk/>
      </pc:docMkLst>
      <pc:sldChg chg="modSp mod">
        <pc:chgData name="Kotulová Hana" userId="15d0c295-5ad2-4f15-a017-b5061b24de0d" providerId="ADAL" clId="{AF9D83B9-61F1-4718-B974-386F05D8CF73}" dt="2024-07-23T10:58:43.871" v="14" actId="20577"/>
        <pc:sldMkLst>
          <pc:docMk/>
          <pc:sldMk cId="0" sldId="259"/>
        </pc:sldMkLst>
      </pc:sldChg>
      <pc:sldChg chg="addSp delSp modSp mod">
        <pc:chgData name="Kotulová Hana" userId="15d0c295-5ad2-4f15-a017-b5061b24de0d" providerId="ADAL" clId="{AF9D83B9-61F1-4718-B974-386F05D8CF73}" dt="2024-07-23T11:27:18.190" v="128" actId="20577"/>
        <pc:sldMkLst>
          <pc:docMk/>
          <pc:sldMk cId="81265536" sldId="263"/>
        </pc:sldMkLst>
      </pc:sldChg>
      <pc:sldChg chg="addSp delSp modSp mod">
        <pc:chgData name="Kotulová Hana" userId="15d0c295-5ad2-4f15-a017-b5061b24de0d" providerId="ADAL" clId="{AF9D83B9-61F1-4718-B974-386F05D8CF73}" dt="2024-07-23T11:32:12.471" v="136" actId="208"/>
        <pc:sldMkLst>
          <pc:docMk/>
          <pc:sldMk cId="313337931" sldId="272"/>
        </pc:sldMkLst>
      </pc:sldChg>
      <pc:sldChg chg="modSp mod">
        <pc:chgData name="Kotulová Hana" userId="15d0c295-5ad2-4f15-a017-b5061b24de0d" providerId="ADAL" clId="{AF9D83B9-61F1-4718-B974-386F05D8CF73}" dt="2024-07-23T11:13:21.317" v="89" actId="20577"/>
        <pc:sldMkLst>
          <pc:docMk/>
          <pc:sldMk cId="4138090098" sldId="275"/>
        </pc:sldMkLst>
      </pc:sldChg>
      <pc:sldChg chg="addSp delSp modSp mod">
        <pc:chgData name="Kotulová Hana" userId="15d0c295-5ad2-4f15-a017-b5061b24de0d" providerId="ADAL" clId="{AF9D83B9-61F1-4718-B974-386F05D8CF73}" dt="2024-07-23T11:24:16.275" v="116" actId="1076"/>
        <pc:sldMkLst>
          <pc:docMk/>
          <pc:sldMk cId="1561505138" sldId="739"/>
        </pc:sldMkLst>
      </pc:sldChg>
      <pc:sldChg chg="addSp delSp modSp mod">
        <pc:chgData name="Kotulová Hana" userId="15d0c295-5ad2-4f15-a017-b5061b24de0d" providerId="ADAL" clId="{AF9D83B9-61F1-4718-B974-386F05D8CF73}" dt="2024-07-23T11:21:12.128" v="107" actId="1076"/>
        <pc:sldMkLst>
          <pc:docMk/>
          <pc:sldMk cId="2543622859" sldId="740"/>
        </pc:sldMkLst>
      </pc:sldChg>
      <pc:sldChg chg="modSp mod">
        <pc:chgData name="Kotulová Hana" userId="15d0c295-5ad2-4f15-a017-b5061b24de0d" providerId="ADAL" clId="{AF9D83B9-61F1-4718-B974-386F05D8CF73}" dt="2024-07-23T11:30:59.507" v="134" actId="20577"/>
        <pc:sldMkLst>
          <pc:docMk/>
          <pc:sldMk cId="2207766857" sldId="743"/>
        </pc:sldMkLst>
      </pc:sldChg>
      <pc:sldChg chg="addSp delSp modSp mod">
        <pc:chgData name="Kotulová Hana" userId="15d0c295-5ad2-4f15-a017-b5061b24de0d" providerId="ADAL" clId="{AF9D83B9-61F1-4718-B974-386F05D8CF73}" dt="2024-07-23T11:45:34.259" v="177" actId="1582"/>
        <pc:sldMkLst>
          <pc:docMk/>
          <pc:sldMk cId="2802709646" sldId="7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68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6949" y="0"/>
            <a:ext cx="4434999" cy="3568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D0EB4-D535-0E4E-B0A8-7C40A708B17B}" type="datetimeFigureOut">
              <a:rPr lang="en-CZ" smtClean="0"/>
              <a:t>04/21/2026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2" y="3418831"/>
            <a:ext cx="8187690" cy="27972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7216"/>
            <a:ext cx="4434999" cy="3568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6949" y="6747216"/>
            <a:ext cx="4434999" cy="3568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673D0-23DB-BD43-ACA1-43CD0E2954D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173625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t>3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04785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561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0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302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83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385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97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673D0-23DB-BD43-ACA1-43CD0E2954D3}" type="slidenum">
              <a:rPr kumimoji="0" lang="en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649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E2E87EAA-51F0-067F-FAA6-5E9927829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2"/>
          <a:stretch/>
        </p:blipFill>
        <p:spPr>
          <a:xfrm>
            <a:off x="5159896" y="0"/>
            <a:ext cx="7032104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2C9BB94-3B38-D149-AA59-8FBB1C2F63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E38A212-C36F-7144-9D37-90118F796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3933056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12E00C7-8B18-2C9D-7073-7808A5FBEA53}"/>
              </a:ext>
            </a:extLst>
          </p:cNvPr>
          <p:cNvSpPr/>
          <p:nvPr userDrawn="1"/>
        </p:nvSpPr>
        <p:spPr>
          <a:xfrm>
            <a:off x="11208568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9360" y="148478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99466" y="148105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572" y="1484783"/>
            <a:ext cx="3068606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1730CE2-54CA-7822-FC69-21FD079ED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9360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B2BF174-208D-4CAA-964B-B20D4BF25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9466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1E70D5AD-B0EC-A0CA-BA0C-514CBDF39E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9572" y="1121014"/>
            <a:ext cx="3068606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121506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400" y="980728"/>
            <a:ext cx="4360576" cy="223224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400" y="3717032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B63CCBDE-E186-7A2F-6229-94CA73D7B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1904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obrázku 5">
            <a:extLst>
              <a:ext uri="{FF2B5EF4-FFF2-40B4-BE49-F238E27FC236}">
                <a16:creationId xmlns:a16="http://schemas.microsoft.com/office/drawing/2014/main" id="{1F8AB5F7-2014-3DE5-A3E7-7270C5725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36423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45F3B21-C1EB-48B8-50D4-6A1748F78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774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8171B0-6EE8-F925-C2D7-E083CA87A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1904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1233071-C0AF-A6FF-94AC-46A2C47190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6423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25A8E0E-07B3-81B9-AE5F-9B5C442507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3356992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26110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472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B69B087A-BDA0-4CA2-449A-220C8A0CFC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9880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2BFD1512-966D-221D-D013-1D5926C29E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DA5E481-C11E-8F62-C173-EB5E740CA9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FB8C3E3-2FE9-B311-B7CF-01BBFF854D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6201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4DAA9EE-3EDA-EC4D-177C-25C6F8166D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2609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820747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DEC724E-C033-F047-E07F-A09C002E2A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6884" y="3789040"/>
            <a:ext cx="8853572" cy="244827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1F6C668-6FE5-FD98-0570-A9E9B52A5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5FAE5FDF-3F80-54F4-CE26-DBE350647B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B83B143-D77D-61B6-FBCF-F08314D2B2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3472" y="3429000"/>
            <a:ext cx="88535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073055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4C121A6-3D8E-FD24-AE30-7D21C7FCA8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2793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6D106E1-2BA3-6D0D-BE93-FAD81BEA0B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96D3A5E4-D310-DB89-29F2-CCD1C5DFFA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93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908DA53C-6579-3BD0-5B5E-839900171C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4784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0D4A35CD-ECE1-9CD2-59DC-446B9844E7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3FBEC363-76F6-C438-912D-EF2FD2CD95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FEFA80A1-4C72-C7F2-49F5-D691657C9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7300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2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6829CAE9-7D98-E2FD-C921-54BA8CADC7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409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79C196-4283-06EE-E6EC-CDCF933B8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04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57120"/>
            <a:ext cx="10298111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D1ED3B7-42DB-F308-0499-1C88F389A4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10922001" cy="646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59088635-C4A2-5DE7-C005-B34DB13072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165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3966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6344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AF65E1E2-DCA5-AF05-B2E5-B9A612376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7508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7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3937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00281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0281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6DB134B-C8C4-ED9D-ECAA-BA0D3BE24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91B7FDB3-283F-B7ED-C4C8-6DE20D6262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357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1219200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B26B058F-4C24-C318-1E84-0729C2B541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4141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78DA8F50-FA33-1D19-B6C1-34ECF45C5D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333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C85BB8FE-0315-B0D3-D079-149C3C492E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6115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CDCCAF09-131E-3E4C-BE38-ACEF58EAB7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344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F3DE0BA-D7D0-8A00-E37E-03B82DC518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6880" y="3202672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2637118B-9C7E-173F-E637-DEAF4CAAC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0865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5EA71-C82B-AA44-A4E8-85F0A5E0E0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CE203-DE2C-6447-AC60-175A88E4C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235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E5D401-F9B2-6641-97CF-0037D0D92A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5064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235CD-E9C9-BD08-6F7F-570AE6AA2FA5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78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7633370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8355" y="1930447"/>
            <a:ext cx="3024859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105B5414-D604-2C67-9C40-9F29B7F3CF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7633368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A6C8BD78-AF5D-FB02-6E05-A11CBACFAD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18354" y="2852936"/>
            <a:ext cx="3024859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19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7485" y="1930447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CB8DF6A-4391-BA67-AF98-48B9B7C254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F98EC4A4-0E88-8EBD-0A2A-CA1D4D7A94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7485" y="2854500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719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0AE1F90D-7037-11D7-076F-425EF0C965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6782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4190888-F957-A546-F6D6-C49AB95D14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704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173E74EB-A934-6963-C407-AB4B32DCF6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839157F3-F208-29FD-6B5C-06C1ECE609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6782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0B242EDF-5B3C-5356-1CCB-C122EF7B11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02708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0041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8527" y="1930447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53" name="Rovnoramenný trojúhelník 51">
            <a:extLst>
              <a:ext uri="{FF2B5EF4-FFF2-40B4-BE49-F238E27FC236}">
                <a16:creationId xmlns:a16="http://schemas.microsoft.com/office/drawing/2014/main" id="{27BC23DB-6645-12C3-D39D-15D9667188D9}"/>
              </a:ext>
            </a:extLst>
          </p:cNvPr>
          <p:cNvSpPr/>
          <p:nvPr userDrawn="1"/>
        </p:nvSpPr>
        <p:spPr>
          <a:xfrm rot="5400000">
            <a:off x="5871690" y="3365278"/>
            <a:ext cx="374705" cy="21411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21103"/>
              <a:gd name="connsiteX1" fmla="*/ 530352 w 1060704"/>
              <a:gd name="connsiteY1" fmla="*/ 0 h 921103"/>
              <a:gd name="connsiteX2" fmla="*/ 1060704 w 1060704"/>
              <a:gd name="connsiteY2" fmla="*/ 914400 h 921103"/>
              <a:gd name="connsiteX3" fmla="*/ 516811 w 1060704"/>
              <a:gd name="connsiteY3" fmla="*/ 921103 h 921103"/>
              <a:gd name="connsiteX4" fmla="*/ 0 w 1060704"/>
              <a:gd name="connsiteY4" fmla="*/ 914400 h 921103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08"/>
              <a:gd name="connsiteX1" fmla="*/ 530352 w 1060704"/>
              <a:gd name="connsiteY1" fmla="*/ 0 h 914408"/>
              <a:gd name="connsiteX2" fmla="*/ 1060704 w 1060704"/>
              <a:gd name="connsiteY2" fmla="*/ 914400 h 914408"/>
              <a:gd name="connsiteX3" fmla="*/ 512318 w 1060704"/>
              <a:gd name="connsiteY3" fmla="*/ 789316 h 914408"/>
              <a:gd name="connsiteX4" fmla="*/ 0 w 1060704"/>
              <a:gd name="connsiteY4" fmla="*/ 914400 h 914408"/>
              <a:gd name="connsiteX0" fmla="*/ 0 w 1060704"/>
              <a:gd name="connsiteY0" fmla="*/ 914400 h 914403"/>
              <a:gd name="connsiteX1" fmla="*/ 530352 w 1060704"/>
              <a:gd name="connsiteY1" fmla="*/ 0 h 914403"/>
              <a:gd name="connsiteX2" fmla="*/ 1060704 w 1060704"/>
              <a:gd name="connsiteY2" fmla="*/ 914400 h 914403"/>
              <a:gd name="connsiteX3" fmla="*/ 519907 w 1060704"/>
              <a:gd name="connsiteY3" fmla="*/ 519858 h 914403"/>
              <a:gd name="connsiteX4" fmla="*/ 0 w 1060704"/>
              <a:gd name="connsiteY4" fmla="*/ 914400 h 914403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  <a:gd name="connsiteX0" fmla="*/ 0 w 1060704"/>
              <a:gd name="connsiteY0" fmla="*/ 914400 h 914399"/>
              <a:gd name="connsiteX1" fmla="*/ 530352 w 1060704"/>
              <a:gd name="connsiteY1" fmla="*/ 0 h 914399"/>
              <a:gd name="connsiteX2" fmla="*/ 1060704 w 1060704"/>
              <a:gd name="connsiteY2" fmla="*/ 914400 h 914399"/>
              <a:gd name="connsiteX3" fmla="*/ 531297 w 1060704"/>
              <a:gd name="connsiteY3" fmla="*/ 3710 h 914399"/>
              <a:gd name="connsiteX4" fmla="*/ 0 w 1060704"/>
              <a:gd name="connsiteY4" fmla="*/ 914400 h 914399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04" h="914401">
                <a:moveTo>
                  <a:pt x="0" y="914400"/>
                </a:moveTo>
                <a:lnTo>
                  <a:pt x="530352" y="0"/>
                </a:lnTo>
                <a:lnTo>
                  <a:pt x="1060704" y="914400"/>
                </a:lnTo>
                <a:cubicBezTo>
                  <a:pt x="1043633" y="904331"/>
                  <a:pt x="533192" y="-1403"/>
                  <a:pt x="531297" y="3710"/>
                </a:cubicBezTo>
                <a:cubicBezTo>
                  <a:pt x="531312" y="-139"/>
                  <a:pt x="18968" y="884091"/>
                  <a:pt x="0" y="914400"/>
                </a:cubicBezTo>
                <a:close/>
              </a:path>
            </a:pathLst>
          </a:custGeom>
          <a:noFill/>
          <a:ln w="3492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cs-CZ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BACBAD4-6DA3-FC34-9EBE-50400CF3C8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2" y="2852936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67CAEF5D-8A72-3ED8-0DF0-628C1A0234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18527" y="2862278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32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E7AB3-9B6E-BF47-BB76-1CC7504E6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78311E9-823A-C345-B582-8BE42DF1D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20F95B7-E9A7-E44D-9B6C-84F243251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6577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1F90324-8788-09F4-3BA0-EC9EB6C21700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2272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ka_a_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392" y="1628800"/>
            <a:ext cx="10936218" cy="4608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3" y="332656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41211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686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8984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3280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F4E371C-FF85-034C-CE97-02118F8BC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7576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93F3FA6-92AB-6241-CAA8-95BBA203D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68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E384EC8A-803F-50CF-E7EA-271BB97F0E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8984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C8D0283-37C0-F910-154D-8138A9CF91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280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DC0D5987-1A9D-5E81-E756-0F9A83AE7B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757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13008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2" y="9944865"/>
            <a:ext cx="24170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7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5" y="9944865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773C2588-4111-87C4-EB01-464A4CBCB7D4}"/>
              </a:ext>
            </a:extLst>
          </p:cNvPr>
          <p:cNvSpPr txBox="1"/>
          <p:nvPr userDrawn="1"/>
        </p:nvSpPr>
        <p:spPr>
          <a:xfrm>
            <a:off x="11280576" y="63923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2FC4441-48AB-466E-B5E2-7FA789F38293}" type="slidenum">
              <a:rPr lang="cs-CZ" sz="1200" smtClean="0">
                <a:solidFill>
                  <a:srgbClr val="363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CZ" sz="1200" dirty="0">
              <a:solidFill>
                <a:srgbClr val="363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3CCF8F3B-F835-352F-074E-1A3CE78234A5}"/>
              </a:ext>
            </a:extLst>
          </p:cNvPr>
          <p:cNvSpPr txBox="1"/>
          <p:nvPr userDrawn="1"/>
        </p:nvSpPr>
        <p:spPr>
          <a:xfrm>
            <a:off x="551384" y="6392361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1">
                <a:solidFill>
                  <a:srgbClr val="00C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www.cez.cz</a:t>
            </a:r>
          </a:p>
        </p:txBody>
      </p:sp>
      <p:sp>
        <p:nvSpPr>
          <p:cNvPr id="2" name="MSIPCMContentMarking" descr="{&quot;HashCode&quot;:-1649102973,&quot;Placement&quot;:&quot;Header&quot;,&quot;Top&quot;:0.0,&quot;Left&quot;:870.008667,&quot;SlideWidth&quot;:960,&quot;SlideHeight&quot;:540}">
            <a:extLst>
              <a:ext uri="{FF2B5EF4-FFF2-40B4-BE49-F238E27FC236}">
                <a16:creationId xmlns:a16="http://schemas.microsoft.com/office/drawing/2014/main" id="{9F584D7B-3A20-4B09-8F35-741AC514438E}"/>
              </a:ext>
            </a:extLst>
          </p:cNvPr>
          <p:cNvSpPr txBox="1"/>
          <p:nvPr userDrawn="1"/>
        </p:nvSpPr>
        <p:spPr>
          <a:xfrm>
            <a:off x="11049110" y="0"/>
            <a:ext cx="114289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cs-CZ" sz="1000">
                <a:solidFill>
                  <a:srgbClr val="000000"/>
                </a:solidFill>
                <a:latin typeface="Calibri" panose="020F0502020204030204" pitchFamily="34" charset="0"/>
              </a:rPr>
              <a:t>Interní / Internal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189" eaLnBrk="1" hangingPunct="1">
        <a:defRPr>
          <a:latin typeface="+mn-lt"/>
          <a:ea typeface="+mn-ea"/>
          <a:cs typeface="+mn-cs"/>
        </a:defRPr>
      </a:lvl2pPr>
      <a:lvl3pPr marL="914377" eaLnBrk="1" hangingPunct="1">
        <a:defRPr>
          <a:latin typeface="+mn-lt"/>
          <a:ea typeface="+mn-ea"/>
          <a:cs typeface="+mn-cs"/>
        </a:defRPr>
      </a:lvl3pPr>
      <a:lvl4pPr marL="1371566" eaLnBrk="1" hangingPunct="1">
        <a:defRPr>
          <a:latin typeface="+mn-lt"/>
          <a:ea typeface="+mn-ea"/>
          <a:cs typeface="+mn-cs"/>
        </a:defRPr>
      </a:lvl4pPr>
      <a:lvl5pPr marL="1828754" eaLnBrk="1" hangingPunct="1">
        <a:defRPr>
          <a:latin typeface="+mn-lt"/>
          <a:ea typeface="+mn-ea"/>
          <a:cs typeface="+mn-cs"/>
        </a:defRPr>
      </a:lvl5pPr>
      <a:lvl6pPr marL="2285943" eaLnBrk="1" hangingPunct="1">
        <a:defRPr>
          <a:latin typeface="+mn-lt"/>
          <a:ea typeface="+mn-ea"/>
          <a:cs typeface="+mn-cs"/>
        </a:defRPr>
      </a:lvl6pPr>
      <a:lvl7pPr marL="2743131" eaLnBrk="1" hangingPunct="1">
        <a:defRPr>
          <a:latin typeface="+mn-lt"/>
          <a:ea typeface="+mn-ea"/>
          <a:cs typeface="+mn-cs"/>
        </a:defRPr>
      </a:lvl7pPr>
      <a:lvl8pPr marL="3200320" eaLnBrk="1" hangingPunct="1">
        <a:defRPr>
          <a:latin typeface="+mn-lt"/>
          <a:ea typeface="+mn-ea"/>
          <a:cs typeface="+mn-cs"/>
        </a:defRPr>
      </a:lvl8pPr>
      <a:lvl9pPr marL="365750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z.cz/pravidla-chovan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www.cez.cz/skolenidodavateluk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z.cz/cs/pro-dodavatele/pravidla-chovani/uhelne-a-vodni-elektrarn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z.cz/pravidla-chovan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png"/><Relationship Id="rId4" Type="http://schemas.openxmlformats.org/officeDocument/2006/relationships/hyperlink" Target="http://www.cez.cz/skolenidodavateluk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z.cz/skolenidodavateluK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z.cz/cs/pro-dodavatele/skoleni-pro-dodavatele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://www.cez.cz/skolenidodavateluk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z.cz/cs/o-spolecnosti/skupina-cez/o-skupine-cez/profil-skupiny-cez.html" TargetMode="External"/><Relationship Id="rId2" Type="http://schemas.openxmlformats.org/officeDocument/2006/relationships/hyperlink" Target="http://www.cez.cz/cs/odpovedna-firma/zivotni-prostredi/politika-bezpecnosti-a-ochrany-zivotniho-prostredi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7B6E5-C177-5540-99D1-BA5AE75974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8568952" cy="1944216"/>
          </a:xfrm>
        </p:spPr>
        <p:txBody>
          <a:bodyPr/>
          <a:lstStyle/>
          <a:p>
            <a:r>
              <a:rPr lang="cs-CZ" dirty="0">
                <a:solidFill>
                  <a:srgbClr val="363738"/>
                </a:solidFill>
              </a:rPr>
              <a:t>Školení vedoucích práce a odpovědných osob dodavatelů KE (kromě EVD)</a:t>
            </a:r>
            <a:endParaRPr lang="en-GB" dirty="0">
              <a:solidFill>
                <a:srgbClr val="363738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616DA-4550-FB49-BA80-ED58463368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656" y="5625244"/>
            <a:ext cx="3960812" cy="36004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cs-CZ" sz="1400" b="1" dirty="0">
                <a:solidFill>
                  <a:srgbClr val="363738"/>
                </a:solidFill>
              </a:rPr>
              <a:t>Duben 2026</a:t>
            </a:r>
            <a:endParaRPr lang="cs-CZ" sz="1400" dirty="0">
              <a:solidFill>
                <a:srgbClr val="363738"/>
              </a:solidFill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22D584B-9282-40FD-BF30-7D27DFE5A696}"/>
              </a:ext>
            </a:extLst>
          </p:cNvPr>
          <p:cNvSpPr txBox="1">
            <a:spLocks/>
          </p:cNvSpPr>
          <p:nvPr/>
        </p:nvSpPr>
        <p:spPr>
          <a:xfrm>
            <a:off x="568865" y="4617132"/>
            <a:ext cx="4613092" cy="720080"/>
          </a:xfrm>
          <a:prstGeom prst="rect">
            <a:avLst/>
          </a:prstGeom>
        </p:spPr>
        <p:txBody>
          <a:bodyPr/>
          <a:lstStyle>
            <a:lvl1pPr marL="0" eaLnBrk="1" hangingPunct="1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sz="3200" b="1" kern="0" dirty="0">
                <a:solidFill>
                  <a:srgbClr val="F24F00"/>
                </a:solidFill>
              </a:rPr>
              <a:t>ÚVOD DO ŠKOLENÍ</a:t>
            </a:r>
          </a:p>
          <a:p>
            <a:pPr>
              <a:spcBef>
                <a:spcPts val="600"/>
              </a:spcBef>
            </a:pPr>
            <a:r>
              <a:rPr lang="cs-CZ" kern="0" dirty="0">
                <a:solidFill>
                  <a:srgbClr val="363738"/>
                </a:solidFill>
              </a:rPr>
              <a:t>	</a:t>
            </a:r>
            <a:endParaRPr lang="cs-CZ" kern="0" dirty="0">
              <a:solidFill>
                <a:srgbClr val="363738"/>
              </a:solidFill>
              <a:cs typeface="Arial" panose="020B0604020202020204" pitchFamily="34" charset="0"/>
            </a:endParaRPr>
          </a:p>
          <a:p>
            <a:endParaRPr lang="cs-CZ" kern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2813143-587A-4F7E-A132-F1ED7BDB1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ÚVOD DO ŠKOLENÍ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ČEZ_SD_0039 - Pravidla chování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37BEC9C-81E5-48EE-953C-8B1C5FC8775B}"/>
              </a:ext>
            </a:extLst>
          </p:cNvPr>
          <p:cNvSpPr/>
          <p:nvPr/>
        </p:nvSpPr>
        <p:spPr>
          <a:xfrm>
            <a:off x="550862" y="1700808"/>
            <a:ext cx="4969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Informace k Pravidlům chování jsou k dispozici na 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www.cez.cz/pravidla-chovani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cs-CZ" sz="1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hlinkClick r:id="rId4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BDB7806-1C4E-9FBD-F6B7-FFA43938E0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940" t="19120" r="41005" b="10100"/>
          <a:stretch/>
        </p:blipFill>
        <p:spPr>
          <a:xfrm>
            <a:off x="6888088" y="0"/>
            <a:ext cx="5177169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AD01E54-B95B-9693-871B-D08F95E215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603" t="21651" r="25785" b="26900"/>
          <a:stretch/>
        </p:blipFill>
        <p:spPr>
          <a:xfrm>
            <a:off x="479375" y="2420888"/>
            <a:ext cx="6295557" cy="3672408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69956709-8470-47D2-A5AC-077EC5138833}"/>
              </a:ext>
            </a:extLst>
          </p:cNvPr>
          <p:cNvSpPr/>
          <p:nvPr/>
        </p:nvSpPr>
        <p:spPr>
          <a:xfrm>
            <a:off x="479375" y="4581128"/>
            <a:ext cx="2088232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505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FEF0564-4733-4230-B489-26D6E6D3CA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ÚVOD DO ŠKOLENÍ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Vymezení rolí - ČEZ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3374B28-E3F6-4448-9AE2-58BC1E0F8235}"/>
              </a:ext>
            </a:extLst>
          </p:cNvPr>
          <p:cNvSpPr/>
          <p:nvPr/>
        </p:nvSpPr>
        <p:spPr>
          <a:xfrm>
            <a:off x="574119" y="1349599"/>
            <a:ext cx="68180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cs-CZ" b="1" i="0" dirty="0">
                <a:solidFill>
                  <a:srgbClr val="00C752"/>
                </a:solidFill>
                <a:latin typeface="Arial" pitchFamily="34" charset="0"/>
              </a:rPr>
              <a:t>Smlouva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600" i="0" dirty="0">
                <a:latin typeface="Arial" pitchFamily="34" charset="0"/>
              </a:rPr>
              <a:t>Fungování dodavatele v rozsahu smlouvy zajišťují </a:t>
            </a:r>
            <a:r>
              <a:rPr lang="cs-CZ" sz="1600" b="1" i="0" dirty="0">
                <a:solidFill>
                  <a:srgbClr val="F24F00"/>
                </a:solidFill>
                <a:latin typeface="Arial" pitchFamily="34" charset="0"/>
              </a:rPr>
              <a:t>kontaktní osoby ČEZ</a:t>
            </a:r>
          </a:p>
          <a:p>
            <a:pPr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2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(viz smlouva o dílo – osoba odpovědná ve věcech technických / realizačních)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94CC023B-164D-40D6-BC53-100B4FCD3A03}"/>
              </a:ext>
            </a:extLst>
          </p:cNvPr>
          <p:cNvSpPr/>
          <p:nvPr/>
        </p:nvSpPr>
        <p:spPr>
          <a:xfrm>
            <a:off x="4275690" y="2354222"/>
            <a:ext cx="2419108" cy="276999"/>
          </a:xfrm>
          <a:prstGeom prst="rect">
            <a:avLst/>
          </a:prstGeom>
          <a:solidFill>
            <a:srgbClr val="7FDB8F"/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600"/>
              </a:spcBef>
              <a:spcAft>
                <a:spcPts val="600"/>
              </a:spcAft>
              <a:buClr>
                <a:srgbClr val="FF6600"/>
              </a:buClr>
            </a:pPr>
            <a:r>
              <a:rPr lang="cs-CZ" altLang="cs-CZ" sz="1200" i="0" dirty="0">
                <a:latin typeface="Arial CE" pitchFamily="34" charset="0"/>
              </a:rPr>
              <a:t>Je důležité znát obsah smlouvy !</a:t>
            </a:r>
            <a:endParaRPr lang="cs-CZ" altLang="cs-CZ" sz="1200" i="0" dirty="0">
              <a:latin typeface="Arial CE" pitchFamily="34" charset="0"/>
              <a:cs typeface="+mn-cs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57F66BA8-8AD3-41F4-9249-4221EA20AE3D}"/>
              </a:ext>
            </a:extLst>
          </p:cNvPr>
          <p:cNvSpPr/>
          <p:nvPr/>
        </p:nvSpPr>
        <p:spPr>
          <a:xfrm>
            <a:off x="551134" y="2761084"/>
            <a:ext cx="6818025" cy="106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</a:pPr>
            <a:r>
              <a:rPr lang="cs-CZ" sz="1600" b="1" i="0" dirty="0">
                <a:solidFill>
                  <a:srgbClr val="00C752"/>
                </a:solidFill>
                <a:latin typeface="Arial" pitchFamily="34" charset="0"/>
              </a:rPr>
              <a:t>ČEZ_SD_0039 </a:t>
            </a:r>
            <a:r>
              <a:rPr lang="cs-CZ" sz="1600" i="0" dirty="0">
                <a:latin typeface="Arial" pitchFamily="34" charset="0"/>
              </a:rPr>
              <a:t>- Pravidla chování v ČEZ, a. s., OZE a KE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600" b="1" i="0" dirty="0">
                <a:latin typeface="Arial" pitchFamily="34" charset="0"/>
              </a:rPr>
              <a:t>V lokalitách KE</a:t>
            </a:r>
            <a:r>
              <a:rPr lang="cs-CZ" sz="1600" i="0" dirty="0">
                <a:latin typeface="Arial" pitchFamily="34" charset="0"/>
              </a:rPr>
              <a:t> jsou určeni </a:t>
            </a:r>
            <a:r>
              <a:rPr lang="cs-CZ" sz="1600" i="0" dirty="0">
                <a:solidFill>
                  <a:srgbClr val="F24F00"/>
                </a:solidFill>
                <a:latin typeface="Arial" pitchFamily="34" charset="0"/>
              </a:rPr>
              <a:t>„</a:t>
            </a:r>
            <a:r>
              <a:rPr lang="cs-CZ" sz="1600" b="1" i="0" cap="all" dirty="0">
                <a:solidFill>
                  <a:srgbClr val="F24F00"/>
                </a:solidFill>
                <a:latin typeface="Arial" pitchFamily="34" charset="0"/>
              </a:rPr>
              <a:t>Příslušní zaměstnanci ČEZ</a:t>
            </a:r>
            <a:r>
              <a:rPr lang="cs-CZ" sz="1600" i="0" dirty="0">
                <a:solidFill>
                  <a:srgbClr val="F24F00"/>
                </a:solidFill>
                <a:latin typeface="Arial" pitchFamily="34" charset="0"/>
              </a:rPr>
              <a:t>“</a:t>
            </a:r>
            <a:endParaRPr lang="cs-CZ" sz="1600" i="0" cap="all" dirty="0">
              <a:solidFill>
                <a:srgbClr val="F24F00"/>
              </a:solidFill>
              <a:latin typeface="Arial" pitchFamily="34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2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(tzn. provozní zaměstnanci, směnoví inženýři, blokaři, koordinátoři BOZP, koordinátoři PO a HP, ekologové apod.)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616396F1-6276-4038-A09A-E5C22749C5B6}"/>
              </a:ext>
            </a:extLst>
          </p:cNvPr>
          <p:cNvSpPr/>
          <p:nvPr/>
        </p:nvSpPr>
        <p:spPr>
          <a:xfrm>
            <a:off x="568370" y="3902366"/>
            <a:ext cx="538361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Povolují práce na provozovaných zařízeních ČEZ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Předávají/přebírají pracoviště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Zajišťují/odjišťují zařízení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Kontrolují činnosti dodavatelů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Vyžaduji doklady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Pozastavují činnosti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Uplatňují smluvní sankce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990D8ED8-C22C-4E4D-828C-A7859CC80583}"/>
              </a:ext>
            </a:extLst>
          </p:cNvPr>
          <p:cNvSpPr/>
          <p:nvPr/>
        </p:nvSpPr>
        <p:spPr>
          <a:xfrm>
            <a:off x="574118" y="6191801"/>
            <a:ext cx="6120680" cy="461665"/>
          </a:xfrm>
          <a:prstGeom prst="rect">
            <a:avLst/>
          </a:prstGeom>
          <a:solidFill>
            <a:srgbClr val="7FDB8F"/>
          </a:solidFill>
          <a:ln w="12700"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cs-CZ" sz="1200" i="0" dirty="0">
                <a:latin typeface="Arial" pitchFamily="34" charset="0"/>
              </a:rPr>
              <a:t>Seznam </a:t>
            </a:r>
            <a:r>
              <a:rPr lang="cs-CZ" sz="1200" b="1" i="0" dirty="0">
                <a:latin typeface="Arial" pitchFamily="34" charset="0"/>
              </a:rPr>
              <a:t>Příslušných zaměstnanců ČEZ  </a:t>
            </a:r>
            <a:r>
              <a:rPr lang="cs-CZ" sz="1200" i="0" dirty="0">
                <a:latin typeface="Arial" pitchFamily="34" charset="0"/>
              </a:rPr>
              <a:t>najdete v Pravidlech chování </a:t>
            </a:r>
            <a:r>
              <a:rPr lang="cs-CZ" sz="1200" b="1" i="0" dirty="0">
                <a:latin typeface="Arial" pitchFamily="34" charset="0"/>
              </a:rPr>
              <a:t>pro konkrétní lokalitu </a:t>
            </a:r>
            <a:r>
              <a:rPr lang="cs-CZ" sz="1200" i="0" dirty="0">
                <a:latin typeface="Arial" pitchFamily="34" charset="0"/>
              </a:rPr>
              <a:t>na : </a:t>
            </a:r>
            <a:r>
              <a:rPr lang="cs-CZ" sz="1200" dirty="0">
                <a:latin typeface="Arial" pitchFamily="34" charset="0"/>
                <a:hlinkClick r:id="rId3"/>
              </a:rPr>
              <a:t>ww.cez.cz/pravidla-</a:t>
            </a:r>
            <a:r>
              <a:rPr lang="cs-CZ" sz="1200" dirty="0" err="1">
                <a:latin typeface="Arial" pitchFamily="34" charset="0"/>
                <a:hlinkClick r:id="rId3"/>
              </a:rPr>
              <a:t>chovan</a:t>
            </a:r>
            <a:r>
              <a:rPr lang="cs-CZ" sz="1200" i="0" dirty="0" err="1">
                <a:latin typeface="Arial" pitchFamily="34" charset="0"/>
                <a:hlinkClick r:id="rId3"/>
              </a:rPr>
              <a:t>i</a:t>
            </a:r>
            <a:r>
              <a:rPr lang="cs-CZ" sz="1200" dirty="0">
                <a:latin typeface="Arial" pitchFamily="34" charset="0"/>
                <a:hlinkClick r:id="rId3"/>
              </a:rPr>
              <a:t> </a:t>
            </a:r>
            <a:endParaRPr lang="cs-CZ" sz="1200" i="0" dirty="0">
              <a:latin typeface="Arial" pitchFamily="34" charset="0"/>
            </a:endParaRPr>
          </a:p>
        </p:txBody>
      </p:sp>
      <p:sp>
        <p:nvSpPr>
          <p:cNvPr id="18" name="Rovnoramenný trojúhelník 51">
            <a:extLst>
              <a:ext uri="{FF2B5EF4-FFF2-40B4-BE49-F238E27FC236}">
                <a16:creationId xmlns:a16="http://schemas.microsoft.com/office/drawing/2014/main" id="{5866C86E-5C9E-4654-81C5-6387E26FB1D7}"/>
              </a:ext>
            </a:extLst>
          </p:cNvPr>
          <p:cNvSpPr/>
          <p:nvPr/>
        </p:nvSpPr>
        <p:spPr>
          <a:xfrm rot="5400000">
            <a:off x="6836406" y="6306177"/>
            <a:ext cx="363883" cy="159012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21103"/>
              <a:gd name="connsiteX1" fmla="*/ 530352 w 1060704"/>
              <a:gd name="connsiteY1" fmla="*/ 0 h 921103"/>
              <a:gd name="connsiteX2" fmla="*/ 1060704 w 1060704"/>
              <a:gd name="connsiteY2" fmla="*/ 914400 h 921103"/>
              <a:gd name="connsiteX3" fmla="*/ 516811 w 1060704"/>
              <a:gd name="connsiteY3" fmla="*/ 921103 h 921103"/>
              <a:gd name="connsiteX4" fmla="*/ 0 w 1060704"/>
              <a:gd name="connsiteY4" fmla="*/ 914400 h 921103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08"/>
              <a:gd name="connsiteX1" fmla="*/ 530352 w 1060704"/>
              <a:gd name="connsiteY1" fmla="*/ 0 h 914408"/>
              <a:gd name="connsiteX2" fmla="*/ 1060704 w 1060704"/>
              <a:gd name="connsiteY2" fmla="*/ 914400 h 914408"/>
              <a:gd name="connsiteX3" fmla="*/ 512318 w 1060704"/>
              <a:gd name="connsiteY3" fmla="*/ 789316 h 914408"/>
              <a:gd name="connsiteX4" fmla="*/ 0 w 1060704"/>
              <a:gd name="connsiteY4" fmla="*/ 914400 h 914408"/>
              <a:gd name="connsiteX0" fmla="*/ 0 w 1060704"/>
              <a:gd name="connsiteY0" fmla="*/ 914400 h 914403"/>
              <a:gd name="connsiteX1" fmla="*/ 530352 w 1060704"/>
              <a:gd name="connsiteY1" fmla="*/ 0 h 914403"/>
              <a:gd name="connsiteX2" fmla="*/ 1060704 w 1060704"/>
              <a:gd name="connsiteY2" fmla="*/ 914400 h 914403"/>
              <a:gd name="connsiteX3" fmla="*/ 519907 w 1060704"/>
              <a:gd name="connsiteY3" fmla="*/ 519858 h 914403"/>
              <a:gd name="connsiteX4" fmla="*/ 0 w 1060704"/>
              <a:gd name="connsiteY4" fmla="*/ 914400 h 914403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  <a:gd name="connsiteX0" fmla="*/ 0 w 1060704"/>
              <a:gd name="connsiteY0" fmla="*/ 914400 h 914399"/>
              <a:gd name="connsiteX1" fmla="*/ 530352 w 1060704"/>
              <a:gd name="connsiteY1" fmla="*/ 0 h 914399"/>
              <a:gd name="connsiteX2" fmla="*/ 1060704 w 1060704"/>
              <a:gd name="connsiteY2" fmla="*/ 914400 h 914399"/>
              <a:gd name="connsiteX3" fmla="*/ 531297 w 1060704"/>
              <a:gd name="connsiteY3" fmla="*/ 3710 h 914399"/>
              <a:gd name="connsiteX4" fmla="*/ 0 w 1060704"/>
              <a:gd name="connsiteY4" fmla="*/ 914400 h 914399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04" h="914401">
                <a:moveTo>
                  <a:pt x="0" y="914400"/>
                </a:moveTo>
                <a:lnTo>
                  <a:pt x="530352" y="0"/>
                </a:lnTo>
                <a:lnTo>
                  <a:pt x="1060704" y="914400"/>
                </a:lnTo>
                <a:cubicBezTo>
                  <a:pt x="1043633" y="904331"/>
                  <a:pt x="533192" y="-1403"/>
                  <a:pt x="531297" y="3710"/>
                </a:cubicBezTo>
                <a:cubicBezTo>
                  <a:pt x="531312" y="-139"/>
                  <a:pt x="18968" y="884091"/>
                  <a:pt x="0" y="914400"/>
                </a:cubicBezTo>
                <a:close/>
              </a:path>
            </a:pathLst>
          </a:custGeom>
          <a:noFill/>
          <a:ln w="3492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1E5EDD-4F70-A974-2C4B-6F307DAD86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053" t="11150" r="32282" b="4851"/>
          <a:stretch/>
        </p:blipFill>
        <p:spPr>
          <a:xfrm>
            <a:off x="7354129" y="58316"/>
            <a:ext cx="4803225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5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FEF0564-4733-4230-B489-26D6E6D3CA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ÚVOD DO ŠKOLENÍ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Vymezení rolí - Dodavatel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F54E649-319B-48AF-AAE2-4F591A6F9EFC}"/>
              </a:ext>
            </a:extLst>
          </p:cNvPr>
          <p:cNvSpPr/>
          <p:nvPr/>
        </p:nvSpPr>
        <p:spPr>
          <a:xfrm>
            <a:off x="582542" y="4065112"/>
            <a:ext cx="5297434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Vede</a:t>
            </a:r>
            <a:r>
              <a:rPr lang="cs-CZ" sz="1600" dirty="0"/>
              <a:t> pracovní skupinu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Přebírá</a:t>
            </a:r>
            <a:r>
              <a:rPr lang="cs-CZ" sz="1600" dirty="0"/>
              <a:t> a předává pracoviště/zařízení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Podepisuje</a:t>
            </a:r>
            <a:r>
              <a:rPr lang="cs-CZ" sz="1600" dirty="0"/>
              <a:t> zajišťovací příkazy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Informuje</a:t>
            </a:r>
            <a:r>
              <a:rPr lang="cs-CZ" sz="1600" dirty="0"/>
              <a:t> pracovní skupinu o místních podmínkách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Vymezuje a označuje </a:t>
            </a:r>
            <a:r>
              <a:rPr lang="cs-CZ" sz="1600" dirty="0"/>
              <a:t>pracoviště 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Řádně vede </a:t>
            </a:r>
            <a:r>
              <a:rPr lang="cs-CZ" sz="1600" dirty="0"/>
              <a:t>Pracovní příkazy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chemeClr val="accent2">
                    <a:lumMod val="75000"/>
                  </a:schemeClr>
                </a:solidFill>
              </a:rPr>
              <a:t>Oznamuje</a:t>
            </a:r>
            <a:r>
              <a:rPr lang="cs-CZ" sz="1600" dirty="0"/>
              <a:t> zahájení/přerušení/ukončení prací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738A308C-F579-4118-A030-29A9FEFFBBA5}"/>
              </a:ext>
            </a:extLst>
          </p:cNvPr>
          <p:cNvSpPr/>
          <p:nvPr/>
        </p:nvSpPr>
        <p:spPr>
          <a:xfrm>
            <a:off x="6259668" y="4065112"/>
            <a:ext cx="534979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00B050"/>
                </a:solidFill>
              </a:rPr>
              <a:t>Komunikuje</a:t>
            </a:r>
            <a:r>
              <a:rPr lang="cs-CZ" sz="1600" dirty="0"/>
              <a:t> otázky BOZP, PO, OŽP s příslušným zaměstnancem ČEZ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00B050"/>
                </a:solidFill>
              </a:rPr>
              <a:t>Předkládá</a:t>
            </a:r>
            <a:r>
              <a:rPr lang="cs-CZ" sz="1600" dirty="0"/>
              <a:t> požadované doklady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00B050"/>
                </a:solidFill>
              </a:rPr>
              <a:t>Provádí </a:t>
            </a:r>
            <a:r>
              <a:rPr lang="cs-CZ" sz="1600" dirty="0"/>
              <a:t>prokazatelná školení ostatních zaměstnanců z Pravidel chování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00B050"/>
                </a:solidFill>
              </a:rPr>
              <a:t>Podepisuje</a:t>
            </a:r>
            <a:r>
              <a:rPr lang="cs-CZ" sz="1600" dirty="0"/>
              <a:t> žádosti o vydání Identifikačních karet ostatních zaměstnanců</a:t>
            </a:r>
          </a:p>
          <a:p>
            <a:pPr marL="285750" indent="-285750">
              <a:spcBef>
                <a:spcPts val="3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b="1" dirty="0">
                <a:solidFill>
                  <a:srgbClr val="00B050"/>
                </a:solidFill>
              </a:rPr>
              <a:t>Podílí se </a:t>
            </a:r>
            <a:r>
              <a:rPr lang="cs-CZ" sz="1600" dirty="0"/>
              <a:t>na šetření událostí</a:t>
            </a:r>
          </a:p>
        </p:txBody>
      </p:sp>
      <p:sp>
        <p:nvSpPr>
          <p:cNvPr id="21" name="Zástupný text 1">
            <a:extLst>
              <a:ext uri="{FF2B5EF4-FFF2-40B4-BE49-F238E27FC236}">
                <a16:creationId xmlns:a16="http://schemas.microsoft.com/office/drawing/2014/main" id="{42AEE386-E8CC-4949-BAA7-5D4064762AB8}"/>
              </a:ext>
            </a:extLst>
          </p:cNvPr>
          <p:cNvSpPr txBox="1">
            <a:spLocks/>
          </p:cNvSpPr>
          <p:nvPr/>
        </p:nvSpPr>
        <p:spPr>
          <a:xfrm>
            <a:off x="560939" y="1461141"/>
            <a:ext cx="4419484" cy="404254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kern="0" dirty="0">
                <a:solidFill>
                  <a:sysClr val="windowText" lastClr="000000"/>
                </a:solidFill>
                <a:latin typeface="Arial CE" charset="-18"/>
              </a:rPr>
              <a:t>VEDOUCÍ PRÁCE </a:t>
            </a:r>
            <a:r>
              <a:rPr lang="cs-CZ" kern="0" dirty="0">
                <a:solidFill>
                  <a:sysClr val="windowText" lastClr="000000"/>
                </a:solidFill>
                <a:latin typeface="Arial CE" charset="-18"/>
              </a:rPr>
              <a:t>dodavatele </a:t>
            </a:r>
            <a:r>
              <a:rPr lang="cs-CZ" b="1" kern="0" dirty="0">
                <a:solidFill>
                  <a:sysClr val="windowText" lastClr="000000"/>
                </a:solidFill>
                <a:latin typeface="Arial CE" charset="-18"/>
              </a:rPr>
              <a:t>(VP)</a:t>
            </a:r>
          </a:p>
          <a:p>
            <a:pPr algn="ctr"/>
            <a:endParaRPr lang="cs-CZ" kern="0" dirty="0">
              <a:solidFill>
                <a:sysClr val="windowText" lastClr="000000"/>
              </a:solidFill>
            </a:endParaRPr>
          </a:p>
        </p:txBody>
      </p:sp>
      <p:sp>
        <p:nvSpPr>
          <p:cNvPr id="22" name="Zástupný text 3">
            <a:extLst>
              <a:ext uri="{FF2B5EF4-FFF2-40B4-BE49-F238E27FC236}">
                <a16:creationId xmlns:a16="http://schemas.microsoft.com/office/drawing/2014/main" id="{402610D0-2F73-4788-85C4-C24533CFA45A}"/>
              </a:ext>
            </a:extLst>
          </p:cNvPr>
          <p:cNvSpPr txBox="1">
            <a:spLocks/>
          </p:cNvSpPr>
          <p:nvPr/>
        </p:nvSpPr>
        <p:spPr>
          <a:xfrm>
            <a:off x="6312024" y="1461141"/>
            <a:ext cx="4409612" cy="404255"/>
          </a:xfrm>
          <a:prstGeom prst="rect">
            <a:avLst/>
          </a:prstGeom>
          <a:solidFill>
            <a:srgbClr val="00C752"/>
          </a:solidFill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kern="0" dirty="0">
                <a:solidFill>
                  <a:sysClr val="windowText" lastClr="000000"/>
                </a:solidFill>
                <a:latin typeface="Arial CE" charset="-18"/>
              </a:rPr>
              <a:t>ODPOVĚDNÁ OSOBA </a:t>
            </a:r>
            <a:r>
              <a:rPr lang="cs-CZ" kern="0" dirty="0">
                <a:solidFill>
                  <a:sysClr val="windowText" lastClr="000000"/>
                </a:solidFill>
                <a:latin typeface="Arial CE" charset="-18"/>
              </a:rPr>
              <a:t>dodavatele </a:t>
            </a:r>
            <a:r>
              <a:rPr lang="cs-CZ" b="1" kern="0" dirty="0">
                <a:solidFill>
                  <a:sysClr val="windowText" lastClr="000000"/>
                </a:solidFill>
                <a:latin typeface="Arial CE" charset="-18"/>
              </a:rPr>
              <a:t>(OO)</a:t>
            </a:r>
          </a:p>
          <a:p>
            <a:pPr algn="ctr"/>
            <a:endParaRPr lang="cs-CZ" kern="0" dirty="0">
              <a:solidFill>
                <a:sysClr val="windowText" lastClr="000000"/>
              </a:solidFill>
            </a:endParaRPr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C3B05845-55AC-4DAC-B32A-64027ECB09B1}"/>
              </a:ext>
            </a:extLst>
          </p:cNvPr>
          <p:cNvSpPr txBox="1">
            <a:spLocks/>
          </p:cNvSpPr>
          <p:nvPr/>
        </p:nvSpPr>
        <p:spPr>
          <a:xfrm>
            <a:off x="623494" y="1927550"/>
            <a:ext cx="4248472" cy="3906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200" b="1" i="0" dirty="0">
                <a:latin typeface="Arial" pitchFamily="34" charset="0"/>
              </a:rPr>
              <a:t>Osoba s konečnou odpovědností při vlastní realizaci</a:t>
            </a:r>
            <a:r>
              <a:rPr lang="cs-CZ" sz="12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2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(nachází se vždy v místě výkonu prací)</a:t>
            </a:r>
            <a:endParaRPr lang="cs-CZ" sz="1200" dirty="0"/>
          </a:p>
        </p:txBody>
      </p:sp>
      <p:sp>
        <p:nvSpPr>
          <p:cNvPr id="24" name="Zástupný text 5">
            <a:extLst>
              <a:ext uri="{FF2B5EF4-FFF2-40B4-BE49-F238E27FC236}">
                <a16:creationId xmlns:a16="http://schemas.microsoft.com/office/drawing/2014/main" id="{B49DE291-DE8E-4DDE-A7CA-3CE40AC7B450}"/>
              </a:ext>
            </a:extLst>
          </p:cNvPr>
          <p:cNvSpPr txBox="1">
            <a:spLocks/>
          </p:cNvSpPr>
          <p:nvPr/>
        </p:nvSpPr>
        <p:spPr>
          <a:xfrm>
            <a:off x="6312024" y="1928333"/>
            <a:ext cx="4409612" cy="635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Clr>
                <a:schemeClr val="accent2"/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1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200" b="1" i="0" dirty="0">
                <a:latin typeface="Arial" pitchFamily="34" charset="0"/>
              </a:rPr>
              <a:t>Osoba odpovědná za řízení činností v areálu ČEZ </a:t>
            </a:r>
            <a:r>
              <a:rPr lang="cs-CZ" sz="12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sz="1200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(zpravidla vedoucí zaměstnanec nebo osoba odborně způsobilá v oblasti BOZP, PO, OŽP)</a:t>
            </a:r>
            <a:endParaRPr lang="cs-CZ" sz="1200" dirty="0"/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3725E55F-ABD8-4F3B-AC44-7D6E2408F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37" y="2507410"/>
            <a:ext cx="1178225" cy="13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73879DBC-F824-4654-AD4A-3AB016A1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32" y="2507410"/>
            <a:ext cx="2085703" cy="136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37201637-F159-42B5-93D8-F4498E868611}"/>
              </a:ext>
            </a:extLst>
          </p:cNvPr>
          <p:cNvGrpSpPr/>
          <p:nvPr/>
        </p:nvGrpSpPr>
        <p:grpSpPr>
          <a:xfrm>
            <a:off x="2289601" y="2989985"/>
            <a:ext cx="265387" cy="309190"/>
            <a:chOff x="5248275" y="3219725"/>
            <a:chExt cx="628099" cy="628099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AE42F851-0248-4E49-93F9-4033BBFD0A74}"/>
                </a:ext>
              </a:extLst>
            </p:cNvPr>
            <p:cNvSpPr/>
            <p:nvPr/>
          </p:nvSpPr>
          <p:spPr bwMode="auto">
            <a:xfrm>
              <a:off x="5248275" y="3476625"/>
              <a:ext cx="628099" cy="114300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652463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cs-CZ" sz="1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A4D7FAEA-9D9E-4352-B4DE-4B1D976012D9}"/>
                </a:ext>
              </a:extLst>
            </p:cNvPr>
            <p:cNvSpPr/>
            <p:nvPr/>
          </p:nvSpPr>
          <p:spPr bwMode="auto">
            <a:xfrm rot="16200000">
              <a:off x="5238748" y="3476624"/>
              <a:ext cx="628099" cy="114301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78762" tIns="39382" rIns="78762" bIns="39382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652463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2"/>
                </a:buClr>
                <a:buSzTx/>
                <a:buFont typeface="Wingdings" pitchFamily="2" charset="2"/>
                <a:buNone/>
                <a:tabLst/>
              </a:pPr>
              <a:endParaRPr kumimoji="0" 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33" name="Picture 14">
            <a:extLst>
              <a:ext uri="{FF2B5EF4-FFF2-40B4-BE49-F238E27FC236}">
                <a16:creationId xmlns:a16="http://schemas.microsoft.com/office/drawing/2014/main" id="{DD8BB4AC-83CD-40CB-8E62-E3263A32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09" y="2617389"/>
            <a:ext cx="2085703" cy="136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bdélník 33">
            <a:extLst>
              <a:ext uri="{FF2B5EF4-FFF2-40B4-BE49-F238E27FC236}">
                <a16:creationId xmlns:a16="http://schemas.microsoft.com/office/drawing/2014/main" id="{64FD870C-67F3-41AF-A201-E5B4740F7F62}"/>
              </a:ext>
            </a:extLst>
          </p:cNvPr>
          <p:cNvSpPr/>
          <p:nvPr/>
        </p:nvSpPr>
        <p:spPr>
          <a:xfrm>
            <a:off x="2271485" y="6414472"/>
            <a:ext cx="7320191" cy="279757"/>
          </a:xfrm>
          <a:prstGeom prst="rect">
            <a:avLst/>
          </a:prstGeom>
          <a:solidFill>
            <a:srgbClr val="7FDB8F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6600"/>
              </a:buClr>
              <a:buFont typeface="Wingdings" pitchFamily="2" charset="2"/>
              <a:buNone/>
            </a:pPr>
            <a:r>
              <a:rPr lang="cs-CZ" sz="1200" i="0" dirty="0">
                <a:latin typeface="Arial" pitchFamily="34" charset="0"/>
              </a:rPr>
              <a:t>VP a OO musí mít platné školení. Při hrubém porušení povinností může být platná kvalifikace odebrána !!!</a:t>
            </a:r>
          </a:p>
        </p:txBody>
      </p:sp>
    </p:spTree>
    <p:extLst>
      <p:ext uri="{BB962C8B-B14F-4D97-AF65-F5344CB8AC3E}">
        <p14:creationId xmlns:p14="http://schemas.microsoft.com/office/powerpoint/2010/main" val="3420274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FEF0564-4733-4230-B489-26D6E6D3CA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7407269" cy="9541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ÚVOD DO ŠKOLENÍ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Školení ostatních zaměstnanců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8554CE9-2F0A-4946-9C71-49F8B4BF3415}"/>
              </a:ext>
            </a:extLst>
          </p:cNvPr>
          <p:cNvSpPr/>
          <p:nvPr/>
        </p:nvSpPr>
        <p:spPr>
          <a:xfrm>
            <a:off x="588368" y="1484784"/>
            <a:ext cx="6947793" cy="830997"/>
          </a:xfrm>
          <a:prstGeom prst="rect">
            <a:avLst/>
          </a:prstGeom>
          <a:ln>
            <a:noFill/>
            <a:prstDash val="solid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altLang="cs-CZ" sz="1600" b="1" i="0" dirty="0">
                <a:solidFill>
                  <a:srgbClr val="00C752"/>
                </a:solidFill>
                <a:latin typeface="Arial CE" pitchFamily="34" charset="0"/>
                <a:cs typeface="+mn-cs"/>
              </a:rPr>
              <a:t>Ostatní zaměstnanci dodavatele</a:t>
            </a:r>
            <a:r>
              <a:rPr lang="cs-CZ" altLang="cs-CZ" sz="1600" i="0" dirty="0">
                <a:solidFill>
                  <a:srgbClr val="00C752"/>
                </a:solidFill>
                <a:latin typeface="Arial CE" pitchFamily="34" charset="0"/>
                <a:cs typeface="+mn-cs"/>
              </a:rPr>
              <a:t>, </a:t>
            </a:r>
            <a:r>
              <a:rPr lang="cs-CZ" altLang="cs-CZ" sz="1600" i="0" dirty="0">
                <a:latin typeface="Arial CE" pitchFamily="34" charset="0"/>
                <a:cs typeface="+mn-cs"/>
              </a:rPr>
              <a:t>kteří provádějí práce a činnosti v areálu ČEZ, musí být proškoleni z Pravidel chování ve stejném rozsahu, jako je školení VP a OO.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2E6EE0C-222D-48C6-A3C7-11B33EEA440C}"/>
              </a:ext>
            </a:extLst>
          </p:cNvPr>
          <p:cNvSpPr/>
          <p:nvPr/>
        </p:nvSpPr>
        <p:spPr>
          <a:xfrm>
            <a:off x="582987" y="2418561"/>
            <a:ext cx="6931126" cy="2954655"/>
          </a:xfrm>
          <a:prstGeom prst="rect">
            <a:avLst/>
          </a:prstGeom>
          <a:ln>
            <a:noFill/>
            <a:prstDash val="solid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altLang="cs-CZ" sz="1600" b="1" i="0" dirty="0">
                <a:solidFill>
                  <a:srgbClr val="00C752"/>
                </a:solidFill>
                <a:latin typeface="Arial CE" pitchFamily="34" charset="0"/>
                <a:cs typeface="+mn-cs"/>
              </a:rPr>
              <a:t>Pokyny ke školení: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Školit musí odpovědná osoba dodavatele s platným školením OO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Školení musí být prokazatelné – musí vzniknout </a:t>
            </a:r>
            <a:r>
              <a:rPr lang="cs-CZ" altLang="cs-CZ" sz="1400" dirty="0">
                <a:solidFill>
                  <a:srgbClr val="F24F00"/>
                </a:solidFill>
                <a:latin typeface="Arial"/>
              </a:rPr>
              <a:t>„Záznam o provedeném školení“ </a:t>
            </a: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(ČEZ_FO_1022)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Školení platí 2 roky (je spojeno s platností IK ke vstupu osob)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Platnost školení sleduje dodavatel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Školení musí být provedeno v jazyce, kterému ostatní zaměstnanci rozumí – tlumočník musí být uveden na Záznamu o provedeném školení</a:t>
            </a:r>
          </a:p>
          <a:p>
            <a:pPr marL="285750" indent="-285750">
              <a:spcBef>
                <a:spcPts val="6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Veškeré podklady a pokyny ke školení </a:t>
            </a:r>
            <a:r>
              <a:rPr lang="cs-CZ" altLang="cs-CZ" sz="1400" dirty="0">
                <a:solidFill>
                  <a:srgbClr val="363738"/>
                </a:solidFill>
                <a:latin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http://www.cez.cz/pravidla-chovani</a:t>
            </a:r>
            <a:r>
              <a:rPr lang="cs-CZ" altLang="cs-CZ" sz="1400" dirty="0">
                <a:solidFill>
                  <a:srgbClr val="363738"/>
                </a:solidFill>
                <a:latin typeface="Arial"/>
              </a:rPr>
              <a:t> a  </a:t>
            </a:r>
            <a:r>
              <a:rPr lang="cs-CZ" sz="1400" dirty="0">
                <a:solidFill>
                  <a:srgbClr val="363738"/>
                </a:solidFill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http://www.cez.cz/</a:t>
            </a:r>
            <a:r>
              <a:rPr lang="cs-CZ" sz="1400" dirty="0" err="1">
                <a:solidFill>
                  <a:srgbClr val="363738"/>
                </a:solidFill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skolenidodavateluke</a:t>
            </a:r>
            <a:r>
              <a:rPr lang="cs-CZ" sz="1400" dirty="0">
                <a:solidFill>
                  <a:srgbClr val="363738"/>
                </a:solidFill>
                <a:latin typeface="Arial"/>
              </a:rPr>
              <a:t>; </a:t>
            </a:r>
            <a:r>
              <a:rPr lang="cs-CZ" sz="1400" dirty="0">
                <a:solidFill>
                  <a:srgbClr val="F24F00"/>
                </a:solidFill>
                <a:latin typeface="Arial"/>
              </a:rPr>
              <a:t>heslo: CEZ_KE</a:t>
            </a:r>
            <a:endParaRPr lang="cs-CZ" altLang="cs-CZ" sz="1400" dirty="0">
              <a:solidFill>
                <a:srgbClr val="F24F00"/>
              </a:solidFill>
              <a:latin typeface="Arial"/>
            </a:endParaRPr>
          </a:p>
          <a:p>
            <a:pPr marL="285750" indent="-285750"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cs-CZ" altLang="cs-CZ" sz="1200" b="1" u="sng" dirty="0">
              <a:solidFill>
                <a:srgbClr val="000000"/>
              </a:solidFill>
              <a:latin typeface="Arial CE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1E68E62-0BD6-40E5-B249-E4ED48C10FEF}"/>
              </a:ext>
            </a:extLst>
          </p:cNvPr>
          <p:cNvSpPr/>
          <p:nvPr/>
        </p:nvSpPr>
        <p:spPr>
          <a:xfrm>
            <a:off x="606293" y="6385465"/>
            <a:ext cx="6921533" cy="279757"/>
          </a:xfrm>
          <a:prstGeom prst="rect">
            <a:avLst/>
          </a:prstGeom>
          <a:solidFill>
            <a:srgbClr val="7FDB8F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rgbClr val="FF6600"/>
              </a:buClr>
              <a:buFont typeface="Wingdings" pitchFamily="2" charset="2"/>
              <a:buNone/>
            </a:pPr>
            <a:r>
              <a:rPr lang="cs-CZ" sz="1200" i="0" dirty="0">
                <a:latin typeface="Arial" pitchFamily="34" charset="0"/>
              </a:rPr>
              <a:t>Nezapomeňte, na Záznamu </a:t>
            </a:r>
            <a:r>
              <a:rPr lang="cs-CZ" sz="1200" b="1" i="0" dirty="0">
                <a:latin typeface="Arial" pitchFamily="34" charset="0"/>
              </a:rPr>
              <a:t>nesmí chybět IPD školitele</a:t>
            </a:r>
            <a:r>
              <a:rPr lang="cs-CZ" sz="1200" i="0" dirty="0">
                <a:latin typeface="Arial" pitchFamily="34" charset="0"/>
              </a:rPr>
              <a:t>, </a:t>
            </a:r>
            <a:r>
              <a:rPr lang="cs-CZ" sz="1200" b="1" i="0" dirty="0">
                <a:latin typeface="Arial" pitchFamily="34" charset="0"/>
              </a:rPr>
              <a:t>nesmí chybět podpisy osob !</a:t>
            </a:r>
            <a:endParaRPr lang="cs-CZ" sz="1200" i="0" dirty="0">
              <a:latin typeface="Arial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9BAADB2-E57D-4469-AA22-ADC93C2A5870}"/>
              </a:ext>
            </a:extLst>
          </p:cNvPr>
          <p:cNvSpPr/>
          <p:nvPr/>
        </p:nvSpPr>
        <p:spPr>
          <a:xfrm>
            <a:off x="606294" y="5301208"/>
            <a:ext cx="3475587" cy="982833"/>
          </a:xfrm>
          <a:prstGeom prst="rect">
            <a:avLst/>
          </a:prstGeom>
          <a:ln w="19050">
            <a:solidFill>
              <a:srgbClr val="F24F00"/>
            </a:solidFill>
            <a:prstDash val="solid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tabLst>
                <a:tab pos="263525" algn="l"/>
              </a:tabLst>
            </a:pPr>
            <a:r>
              <a:rPr lang="cs-CZ" altLang="cs-CZ" b="1" i="0" dirty="0">
                <a:solidFill>
                  <a:srgbClr val="F24800"/>
                </a:solidFill>
              </a:rPr>
              <a:t>POZOR! VÝJIMKA</a:t>
            </a:r>
            <a:r>
              <a:rPr lang="cs-CZ" altLang="cs-CZ" i="0" dirty="0">
                <a:solidFill>
                  <a:srgbClr val="F24800"/>
                </a:solidFill>
              </a:rPr>
              <a:t> EME a EGT – pouze přes ŠKOLÍCÍ AUTOMATY, viz Specifika EGT</a:t>
            </a:r>
            <a:endParaRPr lang="cs-CZ" altLang="cs-CZ" sz="1200" b="1" i="0" dirty="0">
              <a:solidFill>
                <a:srgbClr val="000000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86F7474-2C14-4DE0-A0B3-8A1AFC67C6A3}"/>
              </a:ext>
            </a:extLst>
          </p:cNvPr>
          <p:cNvSpPr/>
          <p:nvPr/>
        </p:nvSpPr>
        <p:spPr>
          <a:xfrm>
            <a:off x="4264574" y="5294808"/>
            <a:ext cx="3263254" cy="989233"/>
          </a:xfrm>
          <a:prstGeom prst="rect">
            <a:avLst/>
          </a:prstGeom>
          <a:ln w="12700">
            <a:solidFill>
              <a:srgbClr val="F24F00"/>
            </a:solidFill>
            <a:prstDash val="dash"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tabLst>
                <a:tab pos="263525" algn="l"/>
              </a:tabLst>
            </a:pPr>
            <a:r>
              <a:rPr lang="cs-CZ" altLang="cs-CZ" dirty="0">
                <a:solidFill>
                  <a:srgbClr val="F24800"/>
                </a:solidFill>
              </a:rPr>
              <a:t>Příslušný zaměstnanec ČEZ již nepodepisuje Záznam o provedeném školení</a:t>
            </a:r>
            <a:endParaRPr lang="cs-CZ" altLang="cs-CZ" sz="1200" b="1" dirty="0">
              <a:solidFill>
                <a:srgbClr val="00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5E9CD24-EE7B-02F2-AB1A-ED166723C9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63" t="20601" r="36219" b="13251"/>
          <a:stretch/>
        </p:blipFill>
        <p:spPr>
          <a:xfrm>
            <a:off x="7536161" y="11233"/>
            <a:ext cx="4655840" cy="682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17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2813143-587A-4F7E-A132-F1ED7BDB1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ÚVOD DO ŠKOLENÍ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Shrnutí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5B86B6F-29B4-460C-9629-A4B0FFCDDC86}"/>
              </a:ext>
            </a:extLst>
          </p:cNvPr>
          <p:cNvSpPr txBox="1"/>
          <p:nvPr/>
        </p:nvSpPr>
        <p:spPr>
          <a:xfrm>
            <a:off x="550862" y="1700808"/>
            <a:ext cx="8321877" cy="3093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Znáte důvod, proč jste na tomto školení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Znáte témata tohoto školení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Víte, jaký doklad ze školení vzejde a co s ním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Máte informaci o našich systémech řízení BOZP, OŽP a </a:t>
            </a:r>
            <a:r>
              <a:rPr lang="cs-CZ" sz="1600" dirty="0" err="1"/>
              <a:t>EnMS</a:t>
            </a:r>
            <a:endParaRPr lang="cs-CZ" sz="1600" dirty="0"/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Znáte vymezení rolí v systému řízení činností dodavatelů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Víte o Pravidlech chování v ČEZ, a. s., OZE a KE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Víte, jak se školením Vašich ostatních zaměstnanců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5C80728-55ED-4E30-8F4B-56A68291F619}"/>
              </a:ext>
            </a:extLst>
          </p:cNvPr>
          <p:cNvSpPr/>
          <p:nvPr/>
        </p:nvSpPr>
        <p:spPr>
          <a:xfrm>
            <a:off x="5807968" y="5157192"/>
            <a:ext cx="5328591" cy="6463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01638" indent="-401638" defTabSz="1042988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Wingdings" pitchFamily="2" charset="2"/>
              <a:buNone/>
            </a:pPr>
            <a:r>
              <a:rPr lang="cs-CZ" b="1" i="0" dirty="0">
                <a:solidFill>
                  <a:srgbClr val="00C752"/>
                </a:solidFill>
              </a:rPr>
              <a:t>Toliko úvod do školení …</a:t>
            </a:r>
          </a:p>
          <a:p>
            <a:pPr marL="401638" indent="-401638" defTabSz="1042988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Wingdings" pitchFamily="2" charset="2"/>
              <a:buNone/>
            </a:pPr>
            <a:r>
              <a:rPr lang="cs-CZ" b="1" i="0" dirty="0">
                <a:solidFill>
                  <a:srgbClr val="00C752"/>
                </a:solidFill>
              </a:rPr>
              <a:t>			       … následuje další blok  </a:t>
            </a:r>
            <a:endParaRPr lang="cs-CZ" i="0" dirty="0">
              <a:solidFill>
                <a:srgbClr val="00C7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66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C237D39-2A45-1548-8BD9-99A7F2D04E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19999" y="1641236"/>
            <a:ext cx="6368089" cy="2664296"/>
          </a:xfrm>
          <a:prstGeom prst="rect">
            <a:avLst/>
          </a:prstGeom>
        </p:spPr>
        <p:txBody>
          <a:bodyPr/>
          <a:lstStyle/>
          <a:p>
            <a:pPr marL="285750" indent="-285750">
              <a:lnSpc>
                <a:spcPct val="15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Základní informace / Obsah školení / Dostupnost informací </a:t>
            </a:r>
          </a:p>
          <a:p>
            <a:pPr marL="285750" indent="-285750">
              <a:lnSpc>
                <a:spcPct val="15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Certifikované systémy řízení</a:t>
            </a:r>
          </a:p>
          <a:p>
            <a:pPr marL="285750" indent="-285750">
              <a:lnSpc>
                <a:spcPct val="15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Uplatněné předpisy</a:t>
            </a:r>
          </a:p>
          <a:p>
            <a:pPr marL="285750" indent="-285750">
              <a:lnSpc>
                <a:spcPct val="15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Pravidla chování</a:t>
            </a:r>
          </a:p>
          <a:p>
            <a:pPr marL="285750" indent="-285750">
              <a:lnSpc>
                <a:spcPct val="15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Vymezení rolí</a:t>
            </a:r>
          </a:p>
          <a:p>
            <a:pPr marL="285750" indent="-285750">
              <a:lnSpc>
                <a:spcPct val="150000"/>
              </a:lnSpc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dirty="0"/>
              <a:t>Pokyny ke školení ostatních zaměstnanců</a:t>
            </a:r>
            <a:br>
              <a:rPr lang="cs-CZ" sz="1600" dirty="0"/>
            </a:br>
            <a:r>
              <a:rPr lang="cs-CZ" sz="1800" dirty="0"/>
              <a:t>	 </a:t>
            </a:r>
            <a:endParaRPr lang="cs-CZ" dirty="0">
              <a:solidFill>
                <a:schemeClr val="tx1"/>
              </a:solidFill>
            </a:endParaRPr>
          </a:p>
          <a:p>
            <a:pPr>
              <a:buClr>
                <a:srgbClr val="00C752"/>
              </a:buClr>
            </a:pPr>
            <a:endParaRPr lang="cs-CZ" dirty="0">
              <a:solidFill>
                <a:schemeClr val="tx1"/>
              </a:solidFill>
            </a:endParaRPr>
          </a:p>
          <a:p>
            <a:pPr>
              <a:buClr>
                <a:srgbClr val="00C752"/>
              </a:buClr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E1AABA7-924B-430D-AD2A-4E66FF7B22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ÚVOD DO ŠKOLENÍ</a:t>
            </a:r>
          </a:p>
        </p:txBody>
      </p:sp>
      <p:pic>
        <p:nvPicPr>
          <p:cNvPr id="1026" name="Picture 2" descr="bezplatná Základová fotografie zdarma na téma abstraktní, demonstrace, design Základová fotografie">
            <a:extLst>
              <a:ext uri="{FF2B5EF4-FFF2-40B4-BE49-F238E27FC236}">
                <a16:creationId xmlns:a16="http://schemas.microsoft.com/office/drawing/2014/main" id="{8087EC38-92A3-4D2D-9636-3799D7653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29" y="1772816"/>
            <a:ext cx="5666570" cy="344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: se zakulacenými rohy 4">
            <a:extLst>
              <a:ext uri="{FF2B5EF4-FFF2-40B4-BE49-F238E27FC236}">
                <a16:creationId xmlns:a16="http://schemas.microsoft.com/office/drawing/2014/main" id="{1737C692-6BAC-423E-AB69-22814F9D51E8}"/>
              </a:ext>
            </a:extLst>
          </p:cNvPr>
          <p:cNvSpPr txBox="1"/>
          <p:nvPr/>
        </p:nvSpPr>
        <p:spPr>
          <a:xfrm rot="10800000" flipV="1">
            <a:off x="623392" y="4723836"/>
            <a:ext cx="3366126" cy="828092"/>
          </a:xfrm>
          <a:prstGeom prst="rect">
            <a:avLst/>
          </a:prstGeom>
          <a:solidFill>
            <a:srgbClr val="7FDB8F"/>
          </a:solidFill>
          <a:ln>
            <a:noFill/>
          </a:ln>
          <a:effectLst/>
        </p:spPr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</a:pPr>
            <a:r>
              <a:rPr lang="cs-CZ" altLang="cs-CZ" sz="1200" i="0" dirty="0"/>
              <a:t>Obsah školení je dokumentován v osnovách:  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</a:pPr>
            <a:r>
              <a:rPr lang="cs-CZ" altLang="cs-CZ" sz="1200" dirty="0"/>
              <a:t>SKČ_VP_1976</a:t>
            </a:r>
            <a:r>
              <a:rPr lang="cs-CZ" altLang="cs-CZ" sz="1200" i="0" dirty="0"/>
              <a:t> 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</a:pPr>
            <a:r>
              <a:rPr lang="cs-CZ" altLang="cs-CZ" sz="1200" dirty="0"/>
              <a:t>SKČ_VP_1977</a:t>
            </a:r>
          </a:p>
        </p:txBody>
      </p:sp>
    </p:spTree>
    <p:extLst>
      <p:ext uri="{BB962C8B-B14F-4D97-AF65-F5344CB8AC3E}">
        <p14:creationId xmlns:p14="http://schemas.microsoft.com/office/powerpoint/2010/main" val="2060226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C58978F-DDC2-B142-9AF1-03A3BC9B503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0862" y="1440236"/>
            <a:ext cx="10801722" cy="2592288"/>
          </a:xfrm>
          <a:prstGeom prst="rect">
            <a:avLst/>
          </a:prstGeom>
        </p:spPr>
        <p:txBody>
          <a:bodyPr/>
          <a:lstStyle/>
          <a:p>
            <a:pPr marL="285750" indent="-285750" eaLnBrk="0" hangingPunct="0">
              <a:lnSpc>
                <a:spcPct val="150000"/>
              </a:lnSpc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cs-CZ" altLang="cs-CZ" sz="1600" dirty="0">
                <a:solidFill>
                  <a:srgbClr val="363738"/>
                </a:solidFill>
              </a:rPr>
              <a:t>Platí pro všechny lokality KE vyjma EVD, </a:t>
            </a:r>
            <a:r>
              <a:rPr lang="cs-CZ" altLang="cs-CZ" sz="1600" dirty="0">
                <a:solidFill>
                  <a:srgbClr val="F24F00"/>
                </a:solidFill>
              </a:rPr>
              <a:t>platnost 2 roky</a:t>
            </a:r>
          </a:p>
          <a:p>
            <a:pPr marL="285750" indent="-285750" eaLnBrk="0" hangingPunct="0">
              <a:lnSpc>
                <a:spcPct val="150000"/>
              </a:lnSpc>
              <a:spcAft>
                <a:spcPts val="30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cs-CZ" altLang="cs-CZ" sz="1600" dirty="0">
                <a:solidFill>
                  <a:srgbClr val="363738"/>
                </a:solidFill>
              </a:rPr>
              <a:t>Specifické informace k jednotlivým lokalitám - </a:t>
            </a:r>
            <a:r>
              <a:rPr lang="cs-CZ" altLang="cs-CZ" sz="1600" b="1" dirty="0">
                <a:solidFill>
                  <a:srgbClr val="363738"/>
                </a:solidFill>
              </a:rPr>
              <a:t>samostudiem</a:t>
            </a:r>
            <a:r>
              <a:rPr lang="cs-CZ" altLang="cs-CZ" sz="1600" dirty="0">
                <a:solidFill>
                  <a:srgbClr val="363738"/>
                </a:solidFill>
              </a:rPr>
              <a:t> na </a:t>
            </a:r>
            <a:r>
              <a:rPr lang="cs-CZ" altLang="cs-CZ" sz="1600" b="1" dirty="0">
                <a:solidFill>
                  <a:srgbClr val="F24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www.cez.cz/skolenidodavateluKE</a:t>
            </a:r>
            <a:endParaRPr lang="cs-CZ" altLang="cs-CZ" sz="1600" b="1" dirty="0">
              <a:solidFill>
                <a:srgbClr val="F24F00"/>
              </a:solidFill>
            </a:endParaRPr>
          </a:p>
          <a:p>
            <a:pPr marL="285750" indent="-285750" eaLnBrk="0" hangingPunct="0">
              <a:lnSpc>
                <a:spcPct val="150000"/>
              </a:lnSpc>
              <a:spcAft>
                <a:spcPts val="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Je prováděno v souladu s </a:t>
            </a:r>
            <a:r>
              <a:rPr lang="cs-CZ" altLang="cs-CZ" sz="1600" b="1" i="0" kern="0" dirty="0">
                <a:solidFill>
                  <a:srgbClr val="363738"/>
                </a:solidFill>
                <a:cs typeface="+mn-cs"/>
              </a:rPr>
              <a:t>ČEZ_SD_0039 - Pravidla chování </a:t>
            </a:r>
            <a:r>
              <a:rPr lang="cs-CZ" altLang="cs-CZ" sz="1600" dirty="0">
                <a:solidFill>
                  <a:srgbClr val="F24F00"/>
                </a:solidFill>
              </a:rPr>
              <a:t>(</a:t>
            </a:r>
            <a:r>
              <a:rPr lang="cs-CZ" altLang="cs-CZ" sz="1600" i="0" kern="0" dirty="0">
                <a:solidFill>
                  <a:srgbClr val="F24F00"/>
                </a:solidFill>
                <a:cs typeface="+mn-cs"/>
              </a:rPr>
              <a:t>dokument je součást smluvního vztahu)</a:t>
            </a:r>
          </a:p>
          <a:p>
            <a:pPr marL="285750" indent="-285750" eaLnBrk="0" hangingPunct="0">
              <a:lnSpc>
                <a:spcPct val="150000"/>
              </a:lnSpc>
              <a:spcAft>
                <a:spcPts val="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Jste pověřeni jako </a:t>
            </a:r>
            <a:r>
              <a:rPr lang="cs-CZ" altLang="cs-CZ" sz="1600" b="1" i="0" kern="0" dirty="0">
                <a:solidFill>
                  <a:srgbClr val="363738"/>
                </a:solidFill>
                <a:cs typeface="+mn-cs"/>
              </a:rPr>
              <a:t>Vedoucí Práce</a:t>
            </a: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 a/nebo </a:t>
            </a:r>
            <a:r>
              <a:rPr lang="cs-CZ" altLang="cs-CZ" sz="1600" b="1" i="0" kern="0" dirty="0">
                <a:solidFill>
                  <a:srgbClr val="363738"/>
                </a:solidFill>
                <a:cs typeface="+mn-cs"/>
              </a:rPr>
              <a:t>Odpovědné osoby</a:t>
            </a: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 </a:t>
            </a:r>
            <a:r>
              <a:rPr lang="cs-CZ" altLang="cs-CZ" sz="1600" i="0" kern="0" dirty="0">
                <a:solidFill>
                  <a:srgbClr val="F24F00"/>
                </a:solidFill>
                <a:cs typeface="+mn-cs"/>
              </a:rPr>
              <a:t>(máte definované odpovědnosti / povinnosti)</a:t>
            </a:r>
          </a:p>
          <a:p>
            <a:pPr marL="285750" indent="-285750" eaLnBrk="0" hangingPunct="0">
              <a:lnSpc>
                <a:spcPct val="150000"/>
              </a:lnSpc>
              <a:spcAft>
                <a:spcPts val="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Předpokládáme, že </a:t>
            </a:r>
            <a:r>
              <a:rPr lang="cs-CZ" altLang="cs-CZ" sz="1600" b="1" i="0" kern="0" dirty="0">
                <a:solidFill>
                  <a:srgbClr val="363738"/>
                </a:solidFill>
                <a:cs typeface="+mn-cs"/>
              </a:rPr>
              <a:t>ovládáte český jazyk</a:t>
            </a: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 slovem i písmem </a:t>
            </a:r>
            <a:r>
              <a:rPr lang="cs-CZ" altLang="cs-CZ" sz="1600" i="0" kern="0" dirty="0">
                <a:solidFill>
                  <a:srgbClr val="F24F00"/>
                </a:solidFill>
                <a:cs typeface="+mn-cs"/>
              </a:rPr>
              <a:t>(jde o požadavek Pravidel chování)</a:t>
            </a:r>
          </a:p>
          <a:p>
            <a:pPr marL="285750" indent="-285750" eaLnBrk="0" hangingPunct="0">
              <a:lnSpc>
                <a:spcPct val="150000"/>
              </a:lnSpc>
              <a:spcAft>
                <a:spcPts val="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Věnujte výkladu pozornost </a:t>
            </a:r>
            <a:r>
              <a:rPr lang="cs-CZ" altLang="cs-CZ" sz="1600" b="1" i="0" kern="0" dirty="0">
                <a:solidFill>
                  <a:srgbClr val="F24F00"/>
                </a:solidFill>
                <a:cs typeface="+mn-cs"/>
              </a:rPr>
              <a:t>→</a:t>
            </a: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 </a:t>
            </a:r>
            <a:r>
              <a:rPr lang="cs-CZ" altLang="cs-CZ" sz="1600" i="0" kern="0" dirty="0">
                <a:solidFill>
                  <a:srgbClr val="363738"/>
                </a:solidFill>
              </a:rPr>
              <a:t>budete přezkoušeni</a:t>
            </a:r>
            <a:endParaRPr lang="cs-CZ" altLang="cs-CZ" sz="1600" i="0" kern="0" dirty="0">
              <a:solidFill>
                <a:srgbClr val="363738"/>
              </a:solidFill>
              <a:cs typeface="+mn-cs"/>
            </a:endParaRPr>
          </a:p>
          <a:p>
            <a:pPr marL="285750" indent="-285750" eaLnBrk="0" hangingPunct="0">
              <a:lnSpc>
                <a:spcPct val="150000"/>
              </a:lnSpc>
              <a:spcAft>
                <a:spcPts val="0"/>
              </a:spcAft>
              <a:buClr>
                <a:srgbClr val="00C752"/>
              </a:buClr>
              <a:buFont typeface="Wingdings" panose="05000000000000000000" pitchFamily="2" charset="2"/>
              <a:buChar char="§"/>
              <a:tabLst>
                <a:tab pos="263525" algn="l"/>
              </a:tabLst>
            </a:pP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Neváhejte se zeptat </a:t>
            </a:r>
            <a:r>
              <a:rPr lang="cs-CZ" altLang="cs-CZ" sz="1600" b="1" i="0" kern="0" dirty="0">
                <a:solidFill>
                  <a:srgbClr val="F24F00"/>
                </a:solidFill>
                <a:cs typeface="+mn-cs"/>
              </a:rPr>
              <a:t>→</a:t>
            </a:r>
            <a:r>
              <a:rPr lang="cs-CZ" altLang="cs-CZ" sz="1600" i="0" kern="0" dirty="0">
                <a:solidFill>
                  <a:srgbClr val="363738"/>
                </a:solidFill>
                <a:cs typeface="+mn-cs"/>
              </a:rPr>
              <a:t> budete dál školit ostatní zaměstnance</a:t>
            </a:r>
            <a:endParaRPr lang="cs-CZ" altLang="cs-CZ" sz="1600" b="1" i="0" dirty="0">
              <a:solidFill>
                <a:srgbClr val="F24F00"/>
              </a:solidFill>
              <a:cs typeface="+mn-cs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E30A4F31-9415-4D4A-947F-7761C27ACF0E}"/>
              </a:ext>
            </a:extLst>
          </p:cNvPr>
          <p:cNvSpPr txBox="1"/>
          <p:nvPr/>
        </p:nvSpPr>
        <p:spPr>
          <a:xfrm>
            <a:off x="550862" y="5472272"/>
            <a:ext cx="6049194" cy="891555"/>
          </a:xfrm>
          <a:prstGeom prst="rect">
            <a:avLst/>
          </a:prstGeom>
          <a:solidFill>
            <a:srgbClr val="7FDB8F"/>
          </a:solidFill>
          <a:ln>
            <a:noFill/>
          </a:ln>
          <a:effectLst/>
        </p:spPr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defTabSz="932962">
              <a:buClr>
                <a:srgbClr val="FF3300"/>
              </a:buClr>
              <a:defRPr/>
            </a:pPr>
            <a:r>
              <a:rPr lang="cs-CZ" altLang="cs-CZ" sz="1200" dirty="0"/>
              <a:t>Školení je zejména o Pravidlech chování, </a:t>
            </a:r>
            <a:r>
              <a:rPr lang="cs-CZ" altLang="cs-CZ" sz="1200" b="1" dirty="0"/>
              <a:t>nenahrazuje </a:t>
            </a:r>
            <a:r>
              <a:rPr lang="cs-CZ" altLang="cs-CZ" sz="1200" dirty="0"/>
              <a:t>školení o právních a ostatních předpisech, která je povinen zajistit zaměstnavatel svým zaměstnancům ……</a:t>
            </a:r>
          </a:p>
          <a:p>
            <a:pPr defTabSz="932962">
              <a:buClr>
                <a:srgbClr val="FF3300"/>
              </a:buClr>
              <a:defRPr/>
            </a:pPr>
            <a:r>
              <a:rPr lang="cs-CZ" altLang="cs-CZ" sz="1200" dirty="0"/>
              <a:t>                           ..…. zejména podle zákona č. 262/2006 Sb. a zákona č.133/1985 Sb.</a:t>
            </a:r>
            <a:endParaRPr kumimoji="0" lang="cs-CZ" altLang="cs-CZ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CE" charset="-18"/>
              <a:ea typeface="+mn-ea"/>
              <a:cs typeface="Arial CE" charset="-18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07BDA36-5D14-422A-9FC0-D4A6057EE47B}"/>
              </a:ext>
            </a:extLst>
          </p:cNvPr>
          <p:cNvSpPr txBox="1"/>
          <p:nvPr/>
        </p:nvSpPr>
        <p:spPr>
          <a:xfrm>
            <a:off x="6862897" y="5963717"/>
            <a:ext cx="4608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ČEZ, a .s. - EPR, ETU, PPC, ELE, TTR, EME, EHO, EPO, TDK, EDE</a:t>
            </a:r>
          </a:p>
          <a:p>
            <a:r>
              <a:rPr lang="cs-CZ" sz="1000" dirty="0" err="1"/>
              <a:t>Energotrans</a:t>
            </a:r>
            <a:r>
              <a:rPr lang="cs-CZ" sz="1000" dirty="0"/>
              <a:t>, a. s. (Mělník, Třeboradice)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F9E6A7-698B-4670-84EB-8D2A2AB5B7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ÚVOD DO ŠKOLENÍ</a:t>
            </a:r>
          </a:p>
          <a:p>
            <a:r>
              <a:rPr lang="cs-CZ" dirty="0">
                <a:solidFill>
                  <a:schemeClr val="tx1"/>
                </a:solidFill>
              </a:rPr>
              <a:t>Základní informace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1CA0F07-3649-4E85-AC9C-5202AB92109A}"/>
              </a:ext>
            </a:extLst>
          </p:cNvPr>
          <p:cNvSpPr txBox="1">
            <a:spLocks/>
          </p:cNvSpPr>
          <p:nvPr/>
        </p:nvSpPr>
        <p:spPr>
          <a:xfrm>
            <a:off x="550862" y="4405590"/>
            <a:ext cx="6049194" cy="693615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buClr>
                <a:schemeClr val="accent2"/>
              </a:buClr>
              <a:tabLst>
                <a:tab pos="263525" algn="l"/>
              </a:tabLst>
            </a:pPr>
            <a:r>
              <a:rPr lang="cs-CZ" altLang="cs-CZ" b="1" kern="0" dirty="0">
                <a:solidFill>
                  <a:srgbClr val="F24F00"/>
                </a:solidFill>
              </a:rPr>
              <a:t>Cíl školení: </a:t>
            </a:r>
          </a:p>
          <a:p>
            <a:pPr eaLnBrk="0" hangingPunct="0">
              <a:spcBef>
                <a:spcPts val="600"/>
              </a:spcBef>
              <a:buClr>
                <a:schemeClr val="accent2"/>
              </a:buClr>
              <a:tabLst>
                <a:tab pos="263525" algn="l"/>
              </a:tabLst>
            </a:pPr>
            <a:r>
              <a:rPr lang="cs-CZ" altLang="cs-CZ" sz="1600" b="1" kern="0" dirty="0">
                <a:solidFill>
                  <a:srgbClr val="363738"/>
                </a:solidFill>
              </a:rPr>
              <a:t>předat Vám informace nutné k bezpečnému fungování v ČEZ</a:t>
            </a:r>
            <a:endParaRPr lang="en-CZ" sz="1600" kern="0" dirty="0">
              <a:solidFill>
                <a:schemeClr val="tx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78773F8-5AA8-4F34-98FF-431F1522CD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88" t="41195" r="41304" b="33021"/>
          <a:stretch/>
        </p:blipFill>
        <p:spPr>
          <a:xfrm>
            <a:off x="6744072" y="3399787"/>
            <a:ext cx="5145825" cy="253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F9E6A7-698B-4670-84EB-8D2A2AB5B7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ÚVOD DO ŠKOLENÍ</a:t>
            </a:r>
          </a:p>
          <a:p>
            <a:r>
              <a:rPr lang="cs-CZ" dirty="0">
                <a:solidFill>
                  <a:schemeClr val="tx1"/>
                </a:solidFill>
              </a:rPr>
              <a:t>Obsah školení</a:t>
            </a: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0CCAE9CA-19E7-4F6E-B872-362AFF7E2AEF}"/>
              </a:ext>
            </a:extLst>
          </p:cNvPr>
          <p:cNvSpPr/>
          <p:nvPr/>
        </p:nvSpPr>
        <p:spPr>
          <a:xfrm>
            <a:off x="623390" y="1430739"/>
            <a:ext cx="4968553" cy="464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108000" tIns="108000" rIns="108000" bIns="108000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Úvod do školení</a:t>
            </a:r>
            <a:endParaRPr lang="cs-CZ" sz="1600" dirty="0"/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63C552D9-7CDB-451F-8A8B-32B0E23CDB15}"/>
              </a:ext>
            </a:extLst>
          </p:cNvPr>
          <p:cNvSpPr/>
          <p:nvPr/>
        </p:nvSpPr>
        <p:spPr>
          <a:xfrm>
            <a:off x="5663429" y="1442804"/>
            <a:ext cx="3843765" cy="464331"/>
          </a:xfrm>
          <a:prstGeom prst="rect">
            <a:avLst/>
          </a:prstGeom>
          <a:solidFill>
            <a:schemeClr val="accent6"/>
          </a:solidFill>
          <a:ln>
            <a:solidFill>
              <a:srgbClr val="7FD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pPr>
              <a:spcAft>
                <a:spcPts val="600"/>
              </a:spcAft>
            </a:pPr>
            <a:r>
              <a:rPr lang="cs-CZ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Probíhá …</a:t>
            </a: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D8094160-53A5-4FC2-B70C-7AA5828BAAC2}"/>
              </a:ext>
            </a:extLst>
          </p:cNvPr>
          <p:cNvSpPr txBox="1"/>
          <p:nvPr/>
        </p:nvSpPr>
        <p:spPr>
          <a:xfrm>
            <a:off x="5807968" y="1031236"/>
            <a:ext cx="1368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>
                <a:effectLst/>
                <a:latin typeface="Arial" panose="020B0604020202020204" pitchFamily="34" charset="0"/>
              </a:rPr>
              <a:t>Za ČEZ školí </a:t>
            </a:r>
            <a:endParaRPr lang="cs-CZ" sz="1400" dirty="0"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356330F8-097C-448A-B807-4198666CDF29}"/>
              </a:ext>
            </a:extLst>
          </p:cNvPr>
          <p:cNvSpPr/>
          <p:nvPr/>
        </p:nvSpPr>
        <p:spPr>
          <a:xfrm>
            <a:off x="623390" y="2070930"/>
            <a:ext cx="4968554" cy="9567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108000" tIns="108000" rIns="108000" bIns="108000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Bezpečnost a ochrana zdraví při práci (BOZP)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Řízení prací (ŘP)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Fyzická ochrana (FO)</a:t>
            </a:r>
            <a:endParaRPr lang="cs-CZ" sz="1600" dirty="0"/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8F476884-3A09-4233-8781-410698B015B1}"/>
              </a:ext>
            </a:extLst>
          </p:cNvPr>
          <p:cNvSpPr/>
          <p:nvPr/>
        </p:nvSpPr>
        <p:spPr>
          <a:xfrm>
            <a:off x="5650428" y="2092107"/>
            <a:ext cx="3843764" cy="935596"/>
          </a:xfrm>
          <a:prstGeom prst="rect">
            <a:avLst/>
          </a:prstGeom>
          <a:solidFill>
            <a:schemeClr val="accent6"/>
          </a:solidFill>
          <a:ln>
            <a:solidFill>
              <a:srgbClr val="7FD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pPr>
              <a:spcAft>
                <a:spcPts val="600"/>
              </a:spcAft>
            </a:pPr>
            <a:r>
              <a:rPr lang="cs-CZ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Koordinátor BOZP</a:t>
            </a: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A43D0C6E-3D1F-4847-9C2C-C4CC8D06003C}"/>
              </a:ext>
            </a:extLst>
          </p:cNvPr>
          <p:cNvSpPr/>
          <p:nvPr/>
        </p:nvSpPr>
        <p:spPr>
          <a:xfrm>
            <a:off x="623390" y="3161662"/>
            <a:ext cx="4968553" cy="710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108000" tIns="108000" rIns="108000" bIns="108000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Požární ochrana (PO)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Havarijní připravenost (HP)</a:t>
            </a:r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48E0B9CD-9184-4958-9A69-8C4DDC9BD8F0}"/>
              </a:ext>
            </a:extLst>
          </p:cNvPr>
          <p:cNvSpPr/>
          <p:nvPr/>
        </p:nvSpPr>
        <p:spPr>
          <a:xfrm>
            <a:off x="5650427" y="3161662"/>
            <a:ext cx="3843766" cy="703119"/>
          </a:xfrm>
          <a:prstGeom prst="rect">
            <a:avLst/>
          </a:prstGeom>
          <a:solidFill>
            <a:schemeClr val="accent6"/>
          </a:solidFill>
          <a:ln>
            <a:solidFill>
              <a:srgbClr val="7FD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pPr>
              <a:spcAft>
                <a:spcPts val="600"/>
              </a:spcAft>
            </a:pPr>
            <a:r>
              <a:rPr lang="cs-CZ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Koordinátor HP a PO</a:t>
            </a: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2B0AB9D3-1840-48DF-86CD-44C7FCF89FBE}"/>
              </a:ext>
            </a:extLst>
          </p:cNvPr>
          <p:cNvSpPr/>
          <p:nvPr/>
        </p:nvSpPr>
        <p:spPr>
          <a:xfrm>
            <a:off x="623390" y="3991956"/>
            <a:ext cx="4968554" cy="464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108000" tIns="108000" rIns="108000" bIns="108000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Ochrana životního prostředí (OŽP)</a:t>
            </a:r>
            <a:endParaRPr lang="cs-CZ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5A2AEC-5F3E-4657-B2DE-645BADF6E965}"/>
              </a:ext>
            </a:extLst>
          </p:cNvPr>
          <p:cNvSpPr/>
          <p:nvPr/>
        </p:nvSpPr>
        <p:spPr>
          <a:xfrm>
            <a:off x="5663428" y="3994794"/>
            <a:ext cx="3843766" cy="446772"/>
          </a:xfrm>
          <a:prstGeom prst="rect">
            <a:avLst/>
          </a:prstGeom>
          <a:solidFill>
            <a:schemeClr val="accent6"/>
          </a:solidFill>
          <a:ln>
            <a:solidFill>
              <a:srgbClr val="7FD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>
              <a:spcAft>
                <a:spcPts val="600"/>
              </a:spcAft>
            </a:pPr>
            <a:r>
              <a:rPr lang="cs-CZ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Ekolog</a:t>
            </a: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F447D42-E932-4923-9878-D8AEC7C20F54}"/>
              </a:ext>
            </a:extLst>
          </p:cNvPr>
          <p:cNvSpPr/>
          <p:nvPr/>
        </p:nvSpPr>
        <p:spPr>
          <a:xfrm>
            <a:off x="623390" y="4632214"/>
            <a:ext cx="4968554" cy="4643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108000" tIns="108000" rIns="108000" bIns="108000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Informační a kybernetická bezpečnost (IKB)</a:t>
            </a:r>
            <a:endParaRPr lang="cs-CZ" sz="1600" dirty="0"/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1CEE17B4-947E-412C-81A1-E31B89BFAE74}"/>
              </a:ext>
            </a:extLst>
          </p:cNvPr>
          <p:cNvSpPr/>
          <p:nvPr/>
        </p:nvSpPr>
        <p:spPr>
          <a:xfrm>
            <a:off x="5650427" y="4626538"/>
            <a:ext cx="3874121" cy="489361"/>
          </a:xfrm>
          <a:prstGeom prst="rect">
            <a:avLst/>
          </a:prstGeom>
          <a:solidFill>
            <a:schemeClr val="accent6"/>
          </a:solidFill>
          <a:ln>
            <a:solidFill>
              <a:srgbClr val="7FD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>
              <a:spcAft>
                <a:spcPts val="600"/>
              </a:spcAft>
            </a:pPr>
            <a:r>
              <a:rPr lang="cs-CZ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Specialista kybernetické bezpečnosti</a:t>
            </a: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818D8CD5-31AF-4714-870A-2EE409876053}"/>
              </a:ext>
            </a:extLst>
          </p:cNvPr>
          <p:cNvSpPr/>
          <p:nvPr/>
        </p:nvSpPr>
        <p:spPr>
          <a:xfrm>
            <a:off x="9974286" y="3027703"/>
            <a:ext cx="1841278" cy="1143000"/>
          </a:xfrm>
          <a:prstGeom prst="rect">
            <a:avLst/>
          </a:prstGeom>
          <a:solidFill>
            <a:schemeClr val="accent1"/>
          </a:solidFill>
          <a:ln>
            <a:solidFill>
              <a:srgbClr val="03C7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/>
          <a:lstStyle/>
          <a:p>
            <a:pPr>
              <a:spcAft>
                <a:spcPts val="600"/>
              </a:spcAft>
            </a:pP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Písemný test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otázek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minut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Možných </a:t>
            </a:r>
            <a:r>
              <a:rPr lang="cs-CZ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chyb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B7CF2BDB-D487-4542-8D23-1BA633768256}"/>
              </a:ext>
            </a:extLst>
          </p:cNvPr>
          <p:cNvSpPr txBox="1">
            <a:spLocks/>
          </p:cNvSpPr>
          <p:nvPr/>
        </p:nvSpPr>
        <p:spPr>
          <a:xfrm>
            <a:off x="578470" y="5427276"/>
            <a:ext cx="6049194" cy="346808"/>
          </a:xfrm>
          <a:prstGeom prst="rect">
            <a:avLst/>
          </a:prstGeom>
        </p:spPr>
        <p:txBody>
          <a:bodyPr/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buClr>
                <a:schemeClr val="accent2"/>
              </a:buClr>
              <a:tabLst>
                <a:tab pos="263525" algn="l"/>
              </a:tabLst>
            </a:pPr>
            <a:r>
              <a:rPr lang="cs-CZ" altLang="cs-CZ" sz="1600" b="1" kern="0" dirty="0">
                <a:solidFill>
                  <a:srgbClr val="F24F00"/>
                </a:solidFill>
              </a:rPr>
              <a:t>Časový průběh školení (cca): 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1961527F-9CC6-4942-9F26-DA268427FACF}"/>
              </a:ext>
            </a:extLst>
          </p:cNvPr>
          <p:cNvSpPr/>
          <p:nvPr/>
        </p:nvSpPr>
        <p:spPr>
          <a:xfrm>
            <a:off x="623390" y="5863326"/>
            <a:ext cx="8640962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</a:pPr>
            <a:r>
              <a:rPr lang="cs-CZ" altLang="cs-CZ" sz="1600" i="0" dirty="0">
                <a:latin typeface="Arial CE" pitchFamily="34" charset="0"/>
              </a:rPr>
              <a:t>07:00 – 13:45     (přestávka na oběd cca ½ hod., operativní kuřácké přestávky cca ½ hod. …)</a:t>
            </a:r>
          </a:p>
        </p:txBody>
      </p:sp>
      <p:pic>
        <p:nvPicPr>
          <p:cNvPr id="28" name="Picture 2" descr="bezplatná Základová fotografie zdarma na téma apple, blok, chytrý telefon Základová fotografie">
            <a:extLst>
              <a:ext uri="{FF2B5EF4-FFF2-40B4-BE49-F238E27FC236}">
                <a16:creationId xmlns:a16="http://schemas.microsoft.com/office/drawing/2014/main" id="{75C8EB97-58F7-4CDC-8760-AD7D8AE4B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3" b="11501"/>
          <a:stretch/>
        </p:blipFill>
        <p:spPr bwMode="auto">
          <a:xfrm>
            <a:off x="9795492" y="4818705"/>
            <a:ext cx="2020071" cy="139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ástupný text 2">
            <a:extLst>
              <a:ext uri="{FF2B5EF4-FFF2-40B4-BE49-F238E27FC236}">
                <a16:creationId xmlns:a16="http://schemas.microsoft.com/office/drawing/2014/main" id="{0B412854-4621-4A25-A8EA-5C5B07E831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061738">
            <a:off x="10562180" y="5051307"/>
            <a:ext cx="1214559" cy="444519"/>
          </a:xfrm>
        </p:spPr>
        <p:txBody>
          <a:bodyPr/>
          <a:lstStyle/>
          <a:p>
            <a:r>
              <a:rPr lang="cs-CZ" sz="1300" b="1" dirty="0">
                <a:solidFill>
                  <a:schemeClr val="bg1">
                    <a:lumMod val="95000"/>
                  </a:schemeClr>
                </a:solidFill>
              </a:rPr>
              <a:t>7:00 – 13:45</a:t>
            </a:r>
          </a:p>
        </p:txBody>
      </p:sp>
      <p:sp>
        <p:nvSpPr>
          <p:cNvPr id="9" name="Pravá složená závorka 8">
            <a:extLst>
              <a:ext uri="{FF2B5EF4-FFF2-40B4-BE49-F238E27FC236}">
                <a16:creationId xmlns:a16="http://schemas.microsoft.com/office/drawing/2014/main" id="{54D52A9A-59B6-D878-CB9A-0916B5F515BF}"/>
              </a:ext>
            </a:extLst>
          </p:cNvPr>
          <p:cNvSpPr/>
          <p:nvPr/>
        </p:nvSpPr>
        <p:spPr>
          <a:xfrm>
            <a:off x="9507194" y="2564904"/>
            <a:ext cx="454090" cy="2304256"/>
          </a:xfrm>
          <a:prstGeom prst="rightBrace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37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F9E6A7-698B-4670-84EB-8D2A2AB5B7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</p:spPr>
        <p:txBody>
          <a:bodyPr/>
          <a:lstStyle/>
          <a:p>
            <a:r>
              <a:rPr lang="cs-CZ">
                <a:solidFill>
                  <a:schemeClr val="tx1"/>
                </a:solidFill>
              </a:rPr>
              <a:t>ÚVOD DO ŠKOLENÍ</a:t>
            </a:r>
          </a:p>
          <a:p>
            <a:r>
              <a:rPr lang="cs-CZ">
                <a:solidFill>
                  <a:schemeClr val="tx1"/>
                </a:solidFill>
              </a:rPr>
              <a:t>Základní informace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74241E1-72D4-45F8-9D66-6BE31E76A940}"/>
              </a:ext>
            </a:extLst>
          </p:cNvPr>
          <p:cNvSpPr txBox="1"/>
          <p:nvPr/>
        </p:nvSpPr>
        <p:spPr>
          <a:xfrm>
            <a:off x="5315299" y="2780928"/>
            <a:ext cx="5965277" cy="2342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r>
              <a:rPr lang="cs-CZ" altLang="cs-CZ" sz="1600" b="1" i="0" dirty="0">
                <a:solidFill>
                  <a:srgbClr val="363738"/>
                </a:solidFill>
                <a:cs typeface="+mn-cs"/>
              </a:rPr>
              <a:t>Pokud úspěšně absolvujete školení VP a OO a přezkoušení: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endParaRPr lang="cs-CZ" altLang="cs-CZ" sz="1600" i="0" dirty="0">
              <a:solidFill>
                <a:srgbClr val="363738"/>
              </a:solidFill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Font typeface="+mj-lt"/>
              <a:buAutoNum type="arabicPeriod"/>
            </a:pPr>
            <a:r>
              <a:rPr lang="cs-CZ" altLang="cs-CZ" sz="1600" i="0" dirty="0">
                <a:solidFill>
                  <a:srgbClr val="000000"/>
                </a:solidFill>
                <a:cs typeface="+mn-cs"/>
              </a:rPr>
              <a:t>obdržíte </a:t>
            </a:r>
            <a:r>
              <a:rPr lang="cs-CZ" altLang="cs-CZ" sz="1600" dirty="0">
                <a:solidFill>
                  <a:srgbClr val="F24F00"/>
                </a:solidFill>
                <a:cs typeface="+mn-cs"/>
              </a:rPr>
              <a:t>„Potvrzení o školení“</a:t>
            </a:r>
            <a:r>
              <a:rPr lang="cs-CZ" altLang="cs-CZ" sz="1600" i="0" dirty="0">
                <a:solidFill>
                  <a:srgbClr val="F24F00"/>
                </a:solidFill>
                <a:cs typeface="+mn-cs"/>
              </a:rPr>
              <a:t>  </a:t>
            </a:r>
            <a:r>
              <a:rPr lang="cs-CZ" altLang="cs-CZ" sz="1600" i="0" dirty="0">
                <a:solidFill>
                  <a:srgbClr val="000000"/>
                </a:solidFill>
                <a:cs typeface="+mn-cs"/>
              </a:rPr>
              <a:t>(ČEZ_FO_0753)</a:t>
            </a:r>
          </a:p>
          <a:p>
            <a:pPr marL="923925" lvl="1" indent="-285750" eaLnBrk="0" hangingPunct="0">
              <a:lnSpc>
                <a:spcPct val="110000"/>
              </a:lnSpc>
              <a:spcBef>
                <a:spcPts val="600"/>
              </a:spcBef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600" i="0" dirty="0">
                <a:solidFill>
                  <a:srgbClr val="000000"/>
                </a:solidFill>
                <a:cs typeface="+mn-cs"/>
              </a:rPr>
              <a:t> originál uložte (u zaměstnavatele)</a:t>
            </a:r>
          </a:p>
          <a:p>
            <a:pPr marL="923925" lvl="1" indent="-285750" eaLnBrk="0" hangingPunct="0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rgbClr val="000000"/>
                </a:solidFill>
              </a:rPr>
              <a:t> k</a:t>
            </a:r>
            <a:r>
              <a:rPr lang="cs-CZ" altLang="cs-CZ" sz="1600" i="0" dirty="0">
                <a:solidFill>
                  <a:srgbClr val="000000"/>
                </a:solidFill>
                <a:cs typeface="+mn-cs"/>
              </a:rPr>
              <a:t>opii budete potřebovat jako přílohu k </a:t>
            </a:r>
            <a:r>
              <a:rPr lang="cs-CZ" altLang="cs-CZ" sz="1600" dirty="0">
                <a:solidFill>
                  <a:srgbClr val="F24F00"/>
                </a:solidFill>
                <a:cs typeface="+mn-cs"/>
              </a:rPr>
              <a:t>„Žádosti o IK“</a:t>
            </a:r>
          </a:p>
          <a:p>
            <a:pPr ea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</a:pPr>
            <a:endParaRPr lang="cs-CZ" altLang="cs-CZ" sz="1600" i="0" u="sng" dirty="0">
              <a:solidFill>
                <a:srgbClr val="000000"/>
              </a:solidFill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buClr>
                <a:srgbClr val="00B050"/>
              </a:buClr>
              <a:buFont typeface="+mj-lt"/>
              <a:buAutoNum type="arabicPeriod" startAt="2"/>
            </a:pPr>
            <a:r>
              <a:rPr lang="cs-CZ" altLang="cs-CZ" sz="1600" dirty="0">
                <a:solidFill>
                  <a:srgbClr val="000000"/>
                </a:solidFill>
              </a:rPr>
              <a:t>budete evidováni u ČEZ v aplikaci SAP / AS </a:t>
            </a:r>
          </a:p>
          <a:p>
            <a:pPr marL="923925" lvl="1" indent="-285750" eaLnBrk="0" hangingPunc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600" dirty="0">
                <a:solidFill>
                  <a:srgbClr val="000000"/>
                </a:solidFill>
              </a:rPr>
              <a:t>viz </a:t>
            </a:r>
            <a:r>
              <a:rPr lang="cs-CZ" altLang="cs-CZ" sz="1600" dirty="0">
                <a:solidFill>
                  <a:srgbClr val="F24F00"/>
                </a:solidFill>
              </a:rPr>
              <a:t>„Formulář pro evidenci  osoby dodavatele v SAP“</a:t>
            </a:r>
            <a:endParaRPr lang="cs-CZ" sz="1600" dirty="0">
              <a:solidFill>
                <a:srgbClr val="F24F00"/>
              </a:solidFill>
            </a:endParaRPr>
          </a:p>
        </p:txBody>
      </p:sp>
      <p:sp>
        <p:nvSpPr>
          <p:cNvPr id="14" name="Pětiúhelník 1">
            <a:extLst>
              <a:ext uri="{FF2B5EF4-FFF2-40B4-BE49-F238E27FC236}">
                <a16:creationId xmlns:a16="http://schemas.microsoft.com/office/drawing/2014/main" id="{8C795A97-B575-43A1-A370-28C4E8588DC5}"/>
              </a:ext>
            </a:extLst>
          </p:cNvPr>
          <p:cNvSpPr/>
          <p:nvPr/>
        </p:nvSpPr>
        <p:spPr bwMode="auto">
          <a:xfrm>
            <a:off x="4251165" y="1340768"/>
            <a:ext cx="620699" cy="5400600"/>
          </a:xfrm>
          <a:prstGeom prst="homePlate">
            <a:avLst/>
          </a:prstGeom>
          <a:solidFill>
            <a:srgbClr val="7FDB8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6524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</a:pPr>
            <a:endParaRPr kumimoji="0" lang="cs-CZ" sz="1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C50785-0952-4FB0-CA02-EEF7773BFD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322" t="13250" r="26966" b="5901"/>
          <a:stretch/>
        </p:blipFill>
        <p:spPr>
          <a:xfrm>
            <a:off x="550862" y="1340768"/>
            <a:ext cx="3544749" cy="52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99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A2813143-587A-4F7E-A132-F1ED7BDB1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sz="2800" dirty="0"/>
              <a:t>ÚVOD DO ŠKOLENÍ</a:t>
            </a:r>
          </a:p>
          <a:p>
            <a:r>
              <a:rPr lang="cs-CZ" dirty="0"/>
              <a:t>Dostupnost informací</a:t>
            </a:r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E492209-DF08-417A-8A26-F27BDAC22FE3}"/>
              </a:ext>
            </a:extLst>
          </p:cNvPr>
          <p:cNvSpPr/>
          <p:nvPr/>
        </p:nvSpPr>
        <p:spPr>
          <a:xfrm>
            <a:off x="550862" y="1805848"/>
            <a:ext cx="5875417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Dokumenty a pokyny ke školení máte k dispozici na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CE" pitchFamily="34" charset="0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www.cez.cz/skoleni-pro-dodavatele KE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007236"/>
              </a:buClr>
              <a:buSzPct val="120000"/>
              <a:buFontTx/>
              <a:buNone/>
              <a:tabLst/>
              <a:defRPr/>
            </a:pP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 CE" pitchFamily="34" charset="0"/>
                <a:ea typeface="+mn-ea"/>
                <a:cs typeface="+mn-cs"/>
              </a:rPr>
              <a:t>    (budete podle nich školit ostatní zaměstnance)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  <a:endParaRPr kumimoji="0" lang="cs-CZ" sz="16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hlinkClick r:id="rId4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3FB88F-EC1A-449D-0462-D378E7B118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55" r="20343" b="12404"/>
          <a:stretch/>
        </p:blipFill>
        <p:spPr bwMode="auto">
          <a:xfrm>
            <a:off x="5916891" y="21241"/>
            <a:ext cx="6259790" cy="3560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E726C956-9BF5-4C7D-AC94-525511959316}"/>
              </a:ext>
            </a:extLst>
          </p:cNvPr>
          <p:cNvSpPr/>
          <p:nvPr/>
        </p:nvSpPr>
        <p:spPr>
          <a:xfrm>
            <a:off x="10390107" y="2572189"/>
            <a:ext cx="1786574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004D39A-0FE6-5366-4721-B6A8220DEB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213" t="7159" r="7647" b="57045"/>
          <a:stretch/>
        </p:blipFill>
        <p:spPr bwMode="auto">
          <a:xfrm>
            <a:off x="400767" y="2903770"/>
            <a:ext cx="5682875" cy="28506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Ovál 15">
            <a:extLst>
              <a:ext uri="{FF2B5EF4-FFF2-40B4-BE49-F238E27FC236}">
                <a16:creationId xmlns:a16="http://schemas.microsoft.com/office/drawing/2014/main" id="{F879040E-6A1E-4055-851F-222B07B6B843}"/>
              </a:ext>
            </a:extLst>
          </p:cNvPr>
          <p:cNvSpPr/>
          <p:nvPr/>
        </p:nvSpPr>
        <p:spPr>
          <a:xfrm>
            <a:off x="3488570" y="2964885"/>
            <a:ext cx="1176710" cy="33907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" name="Spojnice: zakřivená 3">
            <a:extLst>
              <a:ext uri="{FF2B5EF4-FFF2-40B4-BE49-F238E27FC236}">
                <a16:creationId xmlns:a16="http://schemas.microsoft.com/office/drawing/2014/main" id="{C28FE23F-280C-41A2-BC9A-19C77AA1868B}"/>
              </a:ext>
            </a:extLst>
          </p:cNvPr>
          <p:cNvCxnSpPr>
            <a:cxnSpLocks/>
            <a:stCxn id="16" idx="2"/>
            <a:endCxn id="11" idx="2"/>
          </p:cNvCxnSpPr>
          <p:nvPr/>
        </p:nvCxnSpPr>
        <p:spPr>
          <a:xfrm rot="10800000" flipV="1">
            <a:off x="2207568" y="3134423"/>
            <a:ext cx="1281002" cy="2398507"/>
          </a:xfrm>
          <a:prstGeom prst="curvedConnector3">
            <a:avLst>
              <a:gd name="adj1" fmla="val 117845"/>
            </a:avLst>
          </a:prstGeom>
          <a:ln w="28575">
            <a:solidFill>
              <a:srgbClr val="F24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>
            <a:extLst>
              <a:ext uri="{FF2B5EF4-FFF2-40B4-BE49-F238E27FC236}">
                <a16:creationId xmlns:a16="http://schemas.microsoft.com/office/drawing/2014/main" id="{5B4F79CA-AD9A-43DA-BD30-A5F4B9884F49}"/>
              </a:ext>
            </a:extLst>
          </p:cNvPr>
          <p:cNvSpPr/>
          <p:nvPr/>
        </p:nvSpPr>
        <p:spPr>
          <a:xfrm>
            <a:off x="2207568" y="5229200"/>
            <a:ext cx="2088232" cy="6074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pojnice: zakřivená 11">
            <a:extLst>
              <a:ext uri="{FF2B5EF4-FFF2-40B4-BE49-F238E27FC236}">
                <a16:creationId xmlns:a16="http://schemas.microsoft.com/office/drawing/2014/main" id="{B6D2262F-4B15-443F-B2DD-6A9171C37A48}"/>
              </a:ext>
            </a:extLst>
          </p:cNvPr>
          <p:cNvCxnSpPr>
            <a:cxnSpLocks/>
            <a:stCxn id="11" idx="7"/>
            <a:endCxn id="17" idx="2"/>
          </p:cNvCxnSpPr>
          <p:nvPr/>
        </p:nvCxnSpPr>
        <p:spPr>
          <a:xfrm rot="5400000" flipH="1" flipV="1">
            <a:off x="6105092" y="1033147"/>
            <a:ext cx="2169908" cy="6400121"/>
          </a:xfrm>
          <a:prstGeom prst="curvedConnector2">
            <a:avLst/>
          </a:prstGeom>
          <a:ln w="28575">
            <a:solidFill>
              <a:srgbClr val="F24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>
            <a:extLst>
              <a:ext uri="{FF2B5EF4-FFF2-40B4-BE49-F238E27FC236}">
                <a16:creationId xmlns:a16="http://schemas.microsoft.com/office/drawing/2014/main" id="{2DA45B6E-C4ED-E4BD-38E3-7830B8A8BC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708" t="28028" r="26609" b="11713"/>
          <a:stretch/>
        </p:blipFill>
        <p:spPr bwMode="auto">
          <a:xfrm>
            <a:off x="6585057" y="3795830"/>
            <a:ext cx="4465243" cy="30464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B7D53C47-3BFB-AD72-5D01-4C551AEE04BA}"/>
              </a:ext>
            </a:extLst>
          </p:cNvPr>
          <p:cNvCxnSpPr>
            <a:stCxn id="17" idx="4"/>
          </p:cNvCxnSpPr>
          <p:nvPr/>
        </p:nvCxnSpPr>
        <p:spPr>
          <a:xfrm flipH="1">
            <a:off x="9552384" y="3724317"/>
            <a:ext cx="1731010" cy="1216851"/>
          </a:xfrm>
          <a:prstGeom prst="straightConnector1">
            <a:avLst/>
          </a:prstGeom>
          <a:ln w="28575">
            <a:solidFill>
              <a:srgbClr val="F248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709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AC05EE34-7494-6602-53D3-0CBC7A7A8A70}"/>
              </a:ext>
            </a:extLst>
          </p:cNvPr>
          <p:cNvSpPr/>
          <p:nvPr/>
        </p:nvSpPr>
        <p:spPr bwMode="auto">
          <a:xfrm>
            <a:off x="521289" y="1284542"/>
            <a:ext cx="3528000" cy="488076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24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524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9C3D"/>
              </a:buClr>
              <a:buSzTx/>
              <a:buFont typeface="Wingdings" pitchFamily="2" charset="2"/>
              <a:buNone/>
              <a:tabLst/>
              <a:defRPr/>
            </a:pPr>
            <a:endParaRPr kumimoji="0" lang="cs-CZ" sz="1400" b="0" i="1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2D62A2E-E9C8-6760-8D7C-7F031962A0E9}"/>
              </a:ext>
            </a:extLst>
          </p:cNvPr>
          <p:cNvSpPr/>
          <p:nvPr/>
        </p:nvSpPr>
        <p:spPr bwMode="auto">
          <a:xfrm>
            <a:off x="4414807" y="1284542"/>
            <a:ext cx="3528000" cy="486398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24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524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9C3D"/>
              </a:buClr>
              <a:buSzTx/>
              <a:buFont typeface="Wingdings" pitchFamily="2" charset="2"/>
              <a:buNone/>
              <a:tabLst/>
              <a:defRPr/>
            </a:pPr>
            <a:endParaRPr kumimoji="0" lang="cs-CZ" sz="1400" b="0" i="1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6F01FB0-F576-40AD-BEEC-A331D1C52527}"/>
              </a:ext>
            </a:extLst>
          </p:cNvPr>
          <p:cNvSpPr/>
          <p:nvPr/>
        </p:nvSpPr>
        <p:spPr bwMode="auto">
          <a:xfrm>
            <a:off x="8278180" y="1284542"/>
            <a:ext cx="3528914" cy="486398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24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524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9C3D"/>
              </a:buClr>
              <a:buSzTx/>
              <a:buFont typeface="Wingdings" pitchFamily="2" charset="2"/>
              <a:buNone/>
              <a:tabLst/>
              <a:defRPr/>
            </a:pPr>
            <a:endParaRPr kumimoji="0" lang="cs-CZ" sz="1400" b="0" i="1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3F490BB-41CE-4B55-84E1-EE54416419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ÚVOD DO ŠKOLENÍ</a:t>
            </a:r>
          </a:p>
          <a:p>
            <a:r>
              <a:rPr lang="cs-CZ" dirty="0"/>
              <a:t>Certifikované systémy řízení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2181C30-881F-4662-86AC-E5A12DA78E17}"/>
              </a:ext>
            </a:extLst>
          </p:cNvPr>
          <p:cNvSpPr/>
          <p:nvPr/>
        </p:nvSpPr>
        <p:spPr>
          <a:xfrm>
            <a:off x="1177802" y="1361118"/>
            <a:ext cx="2067324" cy="29546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01638" marR="0" lvl="0" indent="-401638" algn="ctr" defTabSz="104298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24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Bezpečný podnik (BOZP)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99A1A6B-0351-4913-B9FA-68C9636D223D}"/>
              </a:ext>
            </a:extLst>
          </p:cNvPr>
          <p:cNvSpPr/>
          <p:nvPr/>
        </p:nvSpPr>
        <p:spPr>
          <a:xfrm>
            <a:off x="4580980" y="1389352"/>
            <a:ext cx="3159693" cy="27699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01638" marR="0" lvl="0" indent="-401638" algn="l" defTabSz="1042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24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 14001:2016 (EMS) 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Systém řízení OŽP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940C4C78-4C90-473A-A708-F6B57D3F32B5}"/>
              </a:ext>
            </a:extLst>
          </p:cNvPr>
          <p:cNvSpPr/>
          <p:nvPr/>
        </p:nvSpPr>
        <p:spPr>
          <a:xfrm>
            <a:off x="8605396" y="1333265"/>
            <a:ext cx="3065315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01638" marR="0" lvl="0" indent="-401638" algn="l" defTabSz="1042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24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 50001:2019 (</a:t>
            </a:r>
            <a:r>
              <a:rPr kumimoji="0" lang="cs-CZ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24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EnMS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F24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</a:p>
          <a:p>
            <a:pPr marL="401638" marR="0" lvl="0" indent="-401638" algn="l" defTabSz="1042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Systém řízení hospodaření s energií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E761E35-852A-42FE-AAEE-8D990993E03C}"/>
              </a:ext>
            </a:extLst>
          </p:cNvPr>
          <p:cNvSpPr/>
          <p:nvPr/>
        </p:nvSpPr>
        <p:spPr>
          <a:xfrm>
            <a:off x="684285" y="5039987"/>
            <a:ext cx="3347627" cy="96949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01638" marR="0" lvl="0" indent="-401638" algn="l" defTabSz="1042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ČEZ_NA_0030 –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Politika BOZP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08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Ochranu života nadřazujeme ostatním zájmům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Dodržujeme Právní předpisy a veřejné závazky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Řídíme rizika, odstraňujeme zdroje rizik, hodnotíme neodstranitelná rizika a přijímáme opatření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B5A6E57-EEF5-433E-BB75-1FBA12B5AD69}"/>
              </a:ext>
            </a:extLst>
          </p:cNvPr>
          <p:cNvSpPr/>
          <p:nvPr/>
        </p:nvSpPr>
        <p:spPr>
          <a:xfrm>
            <a:off x="8509979" y="5039987"/>
            <a:ext cx="3065315" cy="96949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01638" marR="0" lvl="0" indent="-401638" algn="l" defTabSz="1042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ČEZ_NA_0004 –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363738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Energetická politika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rgbClr val="363738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Sledujeme spotřebu energií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Řídíme hospodaření s energiemi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Snižujeme energetickou náročnost budov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Zlepšujeme energetickou účinnost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3D0A04C-BB49-4CF7-8E14-E26BFB8A4621}"/>
              </a:ext>
            </a:extLst>
          </p:cNvPr>
          <p:cNvSpPr/>
          <p:nvPr/>
        </p:nvSpPr>
        <p:spPr>
          <a:xfrm>
            <a:off x="1559496" y="6285309"/>
            <a:ext cx="9721080" cy="482889"/>
          </a:xfrm>
          <a:prstGeom prst="rect">
            <a:avLst/>
          </a:prstGeom>
          <a:solidFill>
            <a:srgbClr val="7FDB8F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6600"/>
              </a:buClr>
              <a:buFont typeface="Wingdings" pitchFamily="2" charset="2"/>
              <a:buNone/>
            </a:pPr>
            <a:r>
              <a:rPr lang="cs-CZ" sz="1200" i="0" dirty="0">
                <a:latin typeface="Arial" pitchFamily="34" charset="0"/>
              </a:rPr>
              <a:t>Požadujeme uplatnění tohoto přístupu i u dodavatelů. </a:t>
            </a:r>
          </a:p>
          <a:p>
            <a:pPr>
              <a:lnSpc>
                <a:spcPct val="110000"/>
              </a:lnSpc>
              <a:buClr>
                <a:srgbClr val="FF6600"/>
              </a:buClr>
              <a:buFont typeface="Wingdings" pitchFamily="2" charset="2"/>
              <a:buNone/>
            </a:pPr>
            <a:r>
              <a:rPr lang="cs-CZ" sz="1200" i="0" dirty="0">
                <a:latin typeface="Arial" pitchFamily="34" charset="0"/>
              </a:rPr>
              <a:t>Bližší informace v jednotlivých částech školení a na </a:t>
            </a:r>
            <a:r>
              <a:rPr lang="cs-CZ" sz="1200" i="0" u="sng" dirty="0">
                <a:latin typeface="Arial" pitchFamily="34" charset="0"/>
              </a:rPr>
              <a:t>https://www.cez.cz/cs/o-cez/odpovedna-firma/strategicke-priority/zajistit-udrzitelny-provoz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D9DF982-FE8C-DAFE-3E4A-ED0C950C7D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322" t="9052" r="25561" b="5207"/>
          <a:stretch/>
        </p:blipFill>
        <p:spPr>
          <a:xfrm>
            <a:off x="9002118" y="1794930"/>
            <a:ext cx="2081038" cy="3125052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E304C4F-7EED-24C5-B811-DE1C32C332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008" t="9052" r="25194" b="5207"/>
          <a:stretch/>
        </p:blipFill>
        <p:spPr>
          <a:xfrm>
            <a:off x="1010664" y="1656584"/>
            <a:ext cx="2401600" cy="332865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29E7DB62-2EB1-7B3A-F3E1-936AB6992B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731" t="8000" r="25194" b="5208"/>
          <a:stretch/>
        </p:blipFill>
        <p:spPr>
          <a:xfrm>
            <a:off x="4862812" y="1659395"/>
            <a:ext cx="2243787" cy="3312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7A3C873-74F9-847D-5E56-962B6F429A03}"/>
              </a:ext>
            </a:extLst>
          </p:cNvPr>
          <p:cNvSpPr/>
          <p:nvPr/>
        </p:nvSpPr>
        <p:spPr>
          <a:xfrm>
            <a:off x="4560803" y="5053674"/>
            <a:ext cx="3347627" cy="96949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401638" marR="0" lvl="0" indent="-401638" algn="l" defTabSz="10429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ČEZ_NA_0031 – </a:t>
            </a:r>
            <a:r>
              <a:rPr kumimoji="0" lang="cs-CZ" sz="1200" b="1" i="0" u="sng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Politika </a:t>
            </a:r>
            <a:r>
              <a:rPr kumimoji="0" lang="cs-CZ" sz="1200" b="1" i="0" u="sng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OŽP </a:t>
            </a:r>
          </a:p>
          <a:p>
            <a:pPr marL="108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Klademe důraz na prevenci znečištění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Předcházíme znečištění vod, vzniku odpadů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75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36373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Zvyšujeme podíl využívání obnovitelných zdrojů při výrobě elektřiny a tepla</a:t>
            </a:r>
          </a:p>
        </p:txBody>
      </p:sp>
    </p:spTree>
    <p:extLst>
      <p:ext uri="{BB962C8B-B14F-4D97-AF65-F5344CB8AC3E}">
        <p14:creationId xmlns:p14="http://schemas.microsoft.com/office/powerpoint/2010/main" val="896433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6F9E6A7-698B-4670-84EB-8D2A2AB5B7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ÚVOD DO ŠKOLENÍ</a:t>
            </a:r>
          </a:p>
          <a:p>
            <a:r>
              <a:rPr lang="cs-CZ" dirty="0">
                <a:solidFill>
                  <a:schemeClr val="tx1"/>
                </a:solidFill>
              </a:rPr>
              <a:t>Uplatňované předpisy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CCA31FA6-E0AD-49A2-8DBF-9E9532CD6816}"/>
              </a:ext>
            </a:extLst>
          </p:cNvPr>
          <p:cNvSpPr/>
          <p:nvPr/>
        </p:nvSpPr>
        <p:spPr>
          <a:xfrm>
            <a:off x="693612" y="1412775"/>
            <a:ext cx="4898332" cy="5400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none" lIns="288000" tIns="180000" rIns="288000" bIns="180000" rtlCol="0">
            <a:noAutofit/>
          </a:bodyPr>
          <a:lstStyle/>
          <a:p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Právní předpisy ve vztahu k BOZP, PO, OŽP: </a:t>
            </a:r>
          </a:p>
          <a:p>
            <a:endParaRPr lang="cs-CZ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262/2006 Sb., Zákoník práce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309/2006 Sb., o zajištění dalších podmínek BOZP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258/2000 Sb., o ochraně veřejného zdraví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NV č. 361/2007 Sb., Podmínky ochrany zdraví při práci 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NV č. 322/2025 Sb., Pracovní úrazy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NV č. 390/2021 Sb.,  OOPP, mycí čisticí a dezinfekční prostředky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NV č. 591/2006 Sb., Práce na staveništi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NV č. 362/2005 Sb., Práce ve výškách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č.133/1985 Sb., o požární ochraně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Vyhláška č. 246/2001 Sb., o požární prevenci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Vyhláška č. 87/2000 Sb., svařování a nahřívání živic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NV č. 406/2004 Sb., práce v prostředí s nebezpečím výbuchu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201/2012 Sb., o ochraně ovzduší</a:t>
            </a:r>
          </a:p>
          <a:p>
            <a:pPr marL="203200" indent="-203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254/2001 Sb., o vodách</a:t>
            </a:r>
          </a:p>
          <a:p>
            <a:pPr marL="203200" indent="-203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541/2020 Sb., o odpadech</a:t>
            </a:r>
          </a:p>
          <a:p>
            <a:pPr marL="203200" indent="-203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350/2011 Sb., o chemických látkách a chemických směsích</a:t>
            </a:r>
          </a:p>
          <a:p>
            <a:pPr marL="203200" lvl="0" indent="-203200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224/2015 Sb., o prevenci závažných havárií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č.458/2000 Sb., energetický zákon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č.406/2000 Sb., o hospodaření s energií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73/2012 Sb., o látkách, které poškozují ozonovou vrstvu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/>
              <a:t>Zákon č. 25/2008 Sb., o integrovaném registru znečišťování 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>
                <a:solidFill>
                  <a:srgbClr val="363738"/>
                </a:solidFill>
              </a:rPr>
              <a:t>Vyhláška č. 273/2021 Sb., o podrobnostech nakládání s odpady</a:t>
            </a:r>
          </a:p>
          <a:p>
            <a:pPr marL="203200" indent="-203200" algn="l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cs-CZ" sz="1100" i="0" dirty="0">
                <a:solidFill>
                  <a:srgbClr val="363738"/>
                </a:solidFill>
              </a:rPr>
              <a:t>Vyhláška č. 8/2021 Sb., katalog odpadů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DC8B943-AAF3-4DF6-957E-A6B82E22300B}"/>
              </a:ext>
            </a:extLst>
          </p:cNvPr>
          <p:cNvSpPr txBox="1"/>
          <p:nvPr/>
        </p:nvSpPr>
        <p:spPr>
          <a:xfrm>
            <a:off x="5807968" y="1556792"/>
            <a:ext cx="6061650" cy="156966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i="0" dirty="0"/>
              <a:t>Požadavky na dodavatele jsou shrnuty do </a:t>
            </a:r>
            <a:r>
              <a:rPr lang="cs-CZ" sz="1600" b="1" i="0" dirty="0">
                <a:solidFill>
                  <a:srgbClr val="363738"/>
                </a:solidFill>
              </a:rPr>
              <a:t>ČEZ_SD_0039 – Pravidla chování v ČEZ, a.s., OZE a KE</a:t>
            </a:r>
          </a:p>
          <a:p>
            <a:pPr algn="l"/>
            <a:endParaRPr lang="cs-CZ" sz="1600" b="1" i="0" dirty="0">
              <a:solidFill>
                <a:srgbClr val="363738"/>
              </a:solidFill>
            </a:endParaRPr>
          </a:p>
          <a:p>
            <a:pPr marL="285750" indent="-285750"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sz="1600" i="0" dirty="0"/>
              <a:t>Kromě právních předpisů jste povinni dodržovat i </a:t>
            </a:r>
            <a:r>
              <a:rPr lang="cs-CZ" sz="1600" b="1" i="0" dirty="0">
                <a:solidFill>
                  <a:srgbClr val="363738"/>
                </a:solidFill>
              </a:rPr>
              <a:t>vnitřní předpisy ČEZ</a:t>
            </a:r>
            <a:r>
              <a:rPr lang="cs-CZ" sz="1600" i="0" dirty="0">
                <a:solidFill>
                  <a:srgbClr val="363738"/>
                </a:solidFill>
              </a:rPr>
              <a:t>,</a:t>
            </a:r>
            <a:r>
              <a:rPr lang="cs-CZ" sz="1600" i="0" dirty="0">
                <a:solidFill>
                  <a:srgbClr val="F24F00"/>
                </a:solidFill>
              </a:rPr>
              <a:t>  </a:t>
            </a:r>
            <a:r>
              <a:rPr lang="cs-CZ" sz="1600" i="0" dirty="0"/>
              <a:t>které Vám byly smluvně předány (metodiky, místní provozní předpisy apod.)</a:t>
            </a:r>
            <a:endParaRPr lang="cs-CZ" altLang="cs-CZ" sz="1600" i="0" dirty="0">
              <a:latin typeface="Arial CE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86FA341F-A38E-44A1-896F-8EA4A1F3846A}"/>
              </a:ext>
            </a:extLst>
          </p:cNvPr>
          <p:cNvSpPr/>
          <p:nvPr/>
        </p:nvSpPr>
        <p:spPr>
          <a:xfrm rot="16200000">
            <a:off x="-2130921" y="3988842"/>
            <a:ext cx="5400599" cy="248466"/>
          </a:xfrm>
          <a:prstGeom prst="rect">
            <a:avLst/>
          </a:prstGeom>
          <a:solidFill>
            <a:srgbClr val="7FDB8F"/>
          </a:solidFill>
          <a:ln>
            <a:noFill/>
            <a:prstDash val="solid"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6600"/>
              </a:buClr>
              <a:buFont typeface="Wingdings" pitchFamily="2" charset="2"/>
              <a:buNone/>
            </a:pPr>
            <a:r>
              <a:rPr lang="cs-CZ" sz="1000" i="0" dirty="0">
                <a:latin typeface="Arial" pitchFamily="34" charset="0"/>
              </a:rPr>
              <a:t>Jedná se o výběr těch základních … dodavatel je povinen znát a dodržovat právní předpisy!</a:t>
            </a:r>
          </a:p>
        </p:txBody>
      </p:sp>
    </p:spTree>
    <p:extLst>
      <p:ext uri="{BB962C8B-B14F-4D97-AF65-F5344CB8AC3E}">
        <p14:creationId xmlns:p14="http://schemas.microsoft.com/office/powerpoint/2010/main" val="4138090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FEF0564-4733-4230-B489-26D6E6D3CA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7407269" cy="9541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ÚVOD DO ŠKOLENÍ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ČEZ_SD_0039 - Pravidla chování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C4AF77A4-8268-4197-B82D-A46E070E0D1E}"/>
              </a:ext>
            </a:extLst>
          </p:cNvPr>
          <p:cNvSpPr/>
          <p:nvPr/>
        </p:nvSpPr>
        <p:spPr>
          <a:xfrm>
            <a:off x="560938" y="1484784"/>
            <a:ext cx="7911326" cy="3816942"/>
          </a:xfrm>
          <a:prstGeom prst="rect">
            <a:avLst/>
          </a:prstGeom>
          <a:ln>
            <a:noFill/>
            <a:prstDash val="solid"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</a:pPr>
            <a:r>
              <a:rPr lang="cs-CZ" sz="1600" i="0" dirty="0">
                <a:solidFill>
                  <a:srgbClr val="00C752"/>
                </a:solidFill>
              </a:rPr>
              <a:t>Soubor závazných požadavků pro provádění činností smluvních partnerů (dodavatelů) v areálech ČEZ, a. s. KE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600" dirty="0"/>
              <a:t>Jsou provázané se smlouvami i objednávkami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600" dirty="0"/>
              <a:t>Určují pravidla fungování dodavatelů (vychází z právních předpisů a vnitřních předpisů ČEZ)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600" dirty="0"/>
              <a:t>Přiřazují odpovědnosti jednotlivým rolím (Vedoucí práce, Odpovědná osoba)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600" dirty="0"/>
              <a:t>Obsahují v přílohách informace a kontaktní údaje na příslušné zaměstnance ČEZ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600" dirty="0"/>
              <a:t>Obsahují sankční opatření vůči dodavatelům</a:t>
            </a:r>
          </a:p>
          <a:p>
            <a:pPr marL="285750" indent="-285750"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Clr>
                <a:srgbClr val="00C752"/>
              </a:buClr>
              <a:buFont typeface="Wingdings" panose="05000000000000000000" pitchFamily="2" charset="2"/>
              <a:buChar char="§"/>
            </a:pPr>
            <a:r>
              <a:rPr lang="cs-CZ" altLang="cs-CZ" sz="1600" dirty="0"/>
              <a:t>Jsou uplatňovány nejen u dodavatelů, ale i u jejich poddodavatelů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CAF74B2-525C-47F7-95E3-BF49F0C9720C}"/>
              </a:ext>
            </a:extLst>
          </p:cNvPr>
          <p:cNvSpPr/>
          <p:nvPr/>
        </p:nvSpPr>
        <p:spPr>
          <a:xfrm>
            <a:off x="588368" y="5616467"/>
            <a:ext cx="6371728" cy="279757"/>
          </a:xfrm>
          <a:prstGeom prst="rect">
            <a:avLst/>
          </a:prstGeom>
          <a:solidFill>
            <a:srgbClr val="7FDB8F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6600"/>
              </a:buClr>
              <a:buFont typeface="Wingdings" pitchFamily="2" charset="2"/>
              <a:buNone/>
            </a:pPr>
            <a:r>
              <a:rPr lang="cs-CZ" sz="1200" i="0" dirty="0">
                <a:latin typeface="Arial" pitchFamily="34" charset="0"/>
              </a:rPr>
              <a:t>Nerespektování nebo porušování daných pravidel může vést k uplatnění smluvní sankce 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144FCA-7074-2C1B-90E0-48E8A17AF7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27" t="23750" r="38196" b="11151"/>
          <a:stretch/>
        </p:blipFill>
        <p:spPr>
          <a:xfrm>
            <a:off x="8297940" y="476672"/>
            <a:ext cx="3894060" cy="61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2285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CEZ">
      <a:dk1>
        <a:srgbClr val="FFFFFF"/>
      </a:dk1>
      <a:lt1>
        <a:srgbClr val="363738"/>
      </a:lt1>
      <a:dk2>
        <a:srgbClr val="F24F00"/>
      </a:dk2>
      <a:lt2>
        <a:srgbClr val="63666A"/>
      </a:lt2>
      <a:accent1>
        <a:srgbClr val="00C752"/>
      </a:accent1>
      <a:accent2>
        <a:srgbClr val="FF9C3D"/>
      </a:accent2>
      <a:accent3>
        <a:srgbClr val="FFDA9C"/>
      </a:accent3>
      <a:accent4>
        <a:srgbClr val="989EA3"/>
      </a:accent4>
      <a:accent5>
        <a:srgbClr val="005934"/>
      </a:accent5>
      <a:accent6>
        <a:srgbClr val="7FDB8F"/>
      </a:accent6>
      <a:hlink>
        <a:srgbClr val="363738"/>
      </a:hlink>
      <a:folHlink>
        <a:srgbClr val="36373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Z_CZ" id="{EFEED11E-C385-4F5C-B353-96AEF8CB7231}" vid="{50FE5C02-4EBC-490E-908E-06B74B37C8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Úvod KE . 2022</Template>
  <TotalTime>884</TotalTime>
  <Words>1570</Words>
  <Application>Microsoft Office PowerPoint</Application>
  <PresentationFormat>Širokoúhlá obrazovka</PresentationFormat>
  <Paragraphs>201</Paragraphs>
  <Slides>14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Calibri</vt:lpstr>
      <vt:lpstr>Arial CE</vt:lpstr>
      <vt:lpstr>Wingdings</vt:lpstr>
      <vt:lpstr>Arial</vt:lpstr>
      <vt:lpstr>Theme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Marková Jana</dc:creator>
  <cp:lastModifiedBy>Kotulová Hana</cp:lastModifiedBy>
  <cp:revision>2</cp:revision>
  <dcterms:created xsi:type="dcterms:W3CDTF">2022-11-24T09:01:37Z</dcterms:created>
  <dcterms:modified xsi:type="dcterms:W3CDTF">2026-04-21T08:26:32Z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33b3253-da69-42b4-943e-d791e26624db_Enabled">
    <vt:lpwstr>true</vt:lpwstr>
  </property>
  <property fmtid="{D5CDD505-2E9C-101B-9397-08002B2CF9AE}" pid="3" name="MSIP_Label_a33b3253-da69-42b4-943e-d791e26624db_SetDate">
    <vt:lpwstr>2022-11-24T09:09:08Z</vt:lpwstr>
  </property>
  <property fmtid="{D5CDD505-2E9C-101B-9397-08002B2CF9AE}" pid="4" name="MSIP_Label_a33b3253-da69-42b4-943e-d791e26624db_Method">
    <vt:lpwstr>Privileged</vt:lpwstr>
  </property>
  <property fmtid="{D5CDD505-2E9C-101B-9397-08002B2CF9AE}" pid="5" name="MSIP_Label_a33b3253-da69-42b4-943e-d791e26624db_Name">
    <vt:lpwstr>L00089</vt:lpwstr>
  </property>
  <property fmtid="{D5CDD505-2E9C-101B-9397-08002B2CF9AE}" pid="6" name="MSIP_Label_a33b3253-da69-42b4-943e-d791e26624db_SiteId">
    <vt:lpwstr>b233f9e1-5599-4693-9cef-38858fe25406</vt:lpwstr>
  </property>
  <property fmtid="{D5CDD505-2E9C-101B-9397-08002B2CF9AE}" pid="7" name="MSIP_Label_a33b3253-da69-42b4-943e-d791e26624db_ActionId">
    <vt:lpwstr>4f7653ab-ba19-4090-813e-f370335dbe31</vt:lpwstr>
  </property>
  <property fmtid="{D5CDD505-2E9C-101B-9397-08002B2CF9AE}" pid="8" name="MSIP_Label_a33b3253-da69-42b4-943e-d791e26624db_ContentBits">
    <vt:lpwstr>1</vt:lpwstr>
  </property>
  <property fmtid="{D5CDD505-2E9C-101B-9397-08002B2CF9AE}" pid="9" name="DocumentClasification">
    <vt:lpwstr>Interní</vt:lpwstr>
  </property>
  <property fmtid="{D5CDD505-2E9C-101B-9397-08002B2CF9AE}" pid="10" name="CEZ_DLP">
    <vt:lpwstr>CEZ:CEZ-DKE:C</vt:lpwstr>
  </property>
  <property fmtid="{D5CDD505-2E9C-101B-9397-08002B2CF9AE}" pid="11" name="CEZ_MIPLabelName">
    <vt:lpwstr>Internal-CEZ-DOKE</vt:lpwstr>
  </property>
</Properties>
</file>