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9" r:id="rId5"/>
    <p:sldId id="260" r:id="rId6"/>
    <p:sldId id="745" r:id="rId7"/>
    <p:sldId id="261" r:id="rId8"/>
    <p:sldId id="746" r:id="rId9"/>
    <p:sldId id="272" r:id="rId10"/>
    <p:sldId id="273" r:id="rId11"/>
    <p:sldId id="747" r:id="rId12"/>
    <p:sldId id="750" r:id="rId13"/>
    <p:sldId id="275" r:id="rId14"/>
    <p:sldId id="748" r:id="rId15"/>
    <p:sldId id="749" r:id="rId16"/>
    <p:sldId id="263" r:id="rId17"/>
    <p:sldId id="741" r:id="rId18"/>
    <p:sldId id="742" r:id="rId19"/>
    <p:sldId id="743" r:id="rId20"/>
  </p:sldIdLst>
  <p:sldSz cx="12192000" cy="6858000"/>
  <p:notesSz cx="12192000" cy="6858000"/>
  <p:embeddedFontLst>
    <p:embeddedFont>
      <p:font typeface="Arial CE" panose="020B0604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F00"/>
    <a:srgbClr val="03C751"/>
    <a:srgbClr val="7FDB8F"/>
    <a:srgbClr val="00C752"/>
    <a:srgbClr val="363738"/>
    <a:srgbClr val="000000"/>
    <a:srgbClr val="F24800"/>
    <a:srgbClr val="2D2D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F59CBF-8601-44E2-A952-08DAF925FBAF}" v="5" dt="2026-04-21T08:08:38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4"/>
  </p:normalViewPr>
  <p:slideViewPr>
    <p:cSldViewPr>
      <p:cViewPr varScale="1">
        <p:scale>
          <a:sx n="104" d="100"/>
          <a:sy n="104" d="100"/>
        </p:scale>
        <p:origin x="870" y="11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tulová Hana" userId="15d0c295-5ad2-4f15-a017-b5061b24de0d" providerId="ADAL" clId="{159142F4-9253-49CC-A8B4-D1827A0DF275}"/>
    <pc:docChg chg="custSel modSld">
      <pc:chgData name="Kotulová Hana" userId="15d0c295-5ad2-4f15-a017-b5061b24de0d" providerId="ADAL" clId="{159142F4-9253-49CC-A8B4-D1827A0DF275}" dt="2024-01-17T12:06:49.211" v="32" actId="14100"/>
      <pc:docMkLst>
        <pc:docMk/>
      </pc:docMkLst>
      <pc:sldChg chg="modSp mod">
        <pc:chgData name="Kotulová Hana" userId="15d0c295-5ad2-4f15-a017-b5061b24de0d" providerId="ADAL" clId="{159142F4-9253-49CC-A8B4-D1827A0DF275}" dt="2024-01-17T11:57:40.744" v="0"/>
        <pc:sldMkLst>
          <pc:docMk/>
          <pc:sldMk cId="0" sldId="259"/>
        </pc:sldMkLst>
      </pc:sldChg>
      <pc:sldChg chg="addSp delSp modSp mod">
        <pc:chgData name="Kotulová Hana" userId="15d0c295-5ad2-4f15-a017-b5061b24de0d" providerId="ADAL" clId="{159142F4-9253-49CC-A8B4-D1827A0DF275}" dt="2024-01-17T12:05:25.640" v="27" actId="20577"/>
        <pc:sldMkLst>
          <pc:docMk/>
          <pc:sldMk cId="81265536" sldId="263"/>
        </pc:sldMkLst>
      </pc:sldChg>
      <pc:sldChg chg="addSp delSp modSp mod">
        <pc:chgData name="Kotulová Hana" userId="15d0c295-5ad2-4f15-a017-b5061b24de0d" providerId="ADAL" clId="{159142F4-9253-49CC-A8B4-D1827A0DF275}" dt="2024-01-17T12:02:27.677" v="13" actId="1076"/>
        <pc:sldMkLst>
          <pc:docMk/>
          <pc:sldMk cId="1561505138" sldId="739"/>
        </pc:sldMkLst>
      </pc:sldChg>
      <pc:sldChg chg="delSp modSp mod">
        <pc:chgData name="Kotulová Hana" userId="15d0c295-5ad2-4f15-a017-b5061b24de0d" providerId="ADAL" clId="{159142F4-9253-49CC-A8B4-D1827A0DF275}" dt="2024-01-17T12:06:49.211" v="32" actId="14100"/>
        <pc:sldMkLst>
          <pc:docMk/>
          <pc:sldMk cId="2819417664" sldId="742"/>
        </pc:sldMkLst>
      </pc:sldChg>
    </pc:docChg>
  </pc:docChgLst>
  <pc:docChgLst>
    <pc:chgData name="Kotulová Hana" userId="15d0c295-5ad2-4f15-a017-b5061b24de0d" providerId="ADAL" clId="{36FD3125-DF1A-4D4D-8348-B1A581FCC37D}"/>
    <pc:docChg chg="custSel delSld modSld">
      <pc:chgData name="Kotulová Hana" userId="15d0c295-5ad2-4f15-a017-b5061b24de0d" providerId="ADAL" clId="{36FD3125-DF1A-4D4D-8348-B1A581FCC37D}" dt="2024-07-23T12:12:55.266" v="42" actId="20577"/>
      <pc:docMkLst>
        <pc:docMk/>
      </pc:docMkLst>
      <pc:sldChg chg="modSp mod">
        <pc:chgData name="Kotulová Hana" userId="15d0c295-5ad2-4f15-a017-b5061b24de0d" providerId="ADAL" clId="{36FD3125-DF1A-4D4D-8348-B1A581FCC37D}" dt="2024-07-23T11:57:29.704" v="0"/>
        <pc:sldMkLst>
          <pc:docMk/>
          <pc:sldMk cId="0" sldId="259"/>
        </pc:sldMkLst>
      </pc:sldChg>
      <pc:sldChg chg="addSp delSp modSp mod">
        <pc:chgData name="Kotulová Hana" userId="15d0c295-5ad2-4f15-a017-b5061b24de0d" providerId="ADAL" clId="{36FD3125-DF1A-4D4D-8348-B1A581FCC37D}" dt="2024-07-23T12:12:27.588" v="36" actId="6549"/>
        <pc:sldMkLst>
          <pc:docMk/>
          <pc:sldMk cId="81265536" sldId="263"/>
        </pc:sldMkLst>
      </pc:sldChg>
      <pc:sldChg chg="addSp delSp modSp mod">
        <pc:chgData name="Kotulová Hana" userId="15d0c295-5ad2-4f15-a017-b5061b24de0d" providerId="ADAL" clId="{36FD3125-DF1A-4D4D-8348-B1A581FCC37D}" dt="2024-07-23T11:58:44.714" v="6" actId="1076"/>
        <pc:sldMkLst>
          <pc:docMk/>
          <pc:sldMk cId="313337931" sldId="272"/>
        </pc:sldMkLst>
      </pc:sldChg>
      <pc:sldChg chg="modSp mod">
        <pc:chgData name="Kotulová Hana" userId="15d0c295-5ad2-4f15-a017-b5061b24de0d" providerId="ADAL" clId="{36FD3125-DF1A-4D4D-8348-B1A581FCC37D}" dt="2024-07-23T12:09:59.839" v="16" actId="6549"/>
        <pc:sldMkLst>
          <pc:docMk/>
          <pc:sldMk cId="4138090098" sldId="275"/>
        </pc:sldMkLst>
      </pc:sldChg>
      <pc:sldChg chg="del">
        <pc:chgData name="Kotulová Hana" userId="15d0c295-5ad2-4f15-a017-b5061b24de0d" providerId="ADAL" clId="{36FD3125-DF1A-4D4D-8348-B1A581FCC37D}" dt="2024-07-23T12:11:04.878" v="18" actId="2696"/>
        <pc:sldMkLst>
          <pc:docMk/>
          <pc:sldMk cId="1561505138" sldId="739"/>
        </pc:sldMkLst>
      </pc:sldChg>
      <pc:sldChg chg="del">
        <pc:chgData name="Kotulová Hana" userId="15d0c295-5ad2-4f15-a017-b5061b24de0d" providerId="ADAL" clId="{36FD3125-DF1A-4D4D-8348-B1A581FCC37D}" dt="2024-07-23T12:10:39.382" v="17" actId="2696"/>
        <pc:sldMkLst>
          <pc:docMk/>
          <pc:sldMk cId="2543622859" sldId="740"/>
        </pc:sldMkLst>
      </pc:sldChg>
      <pc:sldChg chg="modSp mod">
        <pc:chgData name="Kotulová Hana" userId="15d0c295-5ad2-4f15-a017-b5061b24de0d" providerId="ADAL" clId="{36FD3125-DF1A-4D4D-8348-B1A581FCC37D}" dt="2024-07-23T12:12:55.266" v="42" actId="20577"/>
        <pc:sldMkLst>
          <pc:docMk/>
          <pc:sldMk cId="2207766857" sldId="743"/>
        </pc:sldMkLst>
      </pc:sldChg>
      <pc:sldChg chg="del">
        <pc:chgData name="Kotulová Hana" userId="15d0c295-5ad2-4f15-a017-b5061b24de0d" providerId="ADAL" clId="{36FD3125-DF1A-4D4D-8348-B1A581FCC37D}" dt="2024-07-23T11:59:39.617" v="7" actId="2696"/>
        <pc:sldMkLst>
          <pc:docMk/>
          <pc:sldMk cId="2802709646" sldId="744"/>
        </pc:sldMkLst>
      </pc:sldChg>
    </pc:docChg>
  </pc:docChgLst>
  <pc:docChgLst>
    <pc:chgData name="Kotulová Hana" userId="15d0c295-5ad2-4f15-a017-b5061b24de0d" providerId="ADAL" clId="{CCF59CBF-8601-44E2-A952-08DAF925FBAF}"/>
    <pc:docChg chg="custSel delSld modSld">
      <pc:chgData name="Kotulová Hana" userId="15d0c295-5ad2-4f15-a017-b5061b24de0d" providerId="ADAL" clId="{CCF59CBF-8601-44E2-A952-08DAF925FBAF}" dt="2026-04-21T08:11:33.852" v="31" actId="1076"/>
      <pc:docMkLst>
        <pc:docMk/>
      </pc:docMkLst>
      <pc:sldChg chg="modSp mod">
        <pc:chgData name="Kotulová Hana" userId="15d0c295-5ad2-4f15-a017-b5061b24de0d" providerId="ADAL" clId="{CCF59CBF-8601-44E2-A952-08DAF925FBAF}" dt="2026-04-21T05:04:05.234" v="8" actId="20577"/>
        <pc:sldMkLst>
          <pc:docMk/>
          <pc:sldMk cId="0" sldId="259"/>
        </pc:sldMkLst>
        <pc:spChg chg="mod">
          <ac:chgData name="Kotulová Hana" userId="15d0c295-5ad2-4f15-a017-b5061b24de0d" providerId="ADAL" clId="{CCF59CBF-8601-44E2-A952-08DAF925FBAF}" dt="2026-04-21T05:04:05.234" v="8" actId="20577"/>
          <ac:spMkLst>
            <pc:docMk/>
            <pc:sldMk cId="0" sldId="259"/>
            <ac:spMk id="5" creationId="{EA5616DA-4550-FB49-BA80-ED584633682B}"/>
          </ac:spMkLst>
        </pc:spChg>
      </pc:sldChg>
      <pc:sldChg chg="del">
        <pc:chgData name="Kotulová Hana" userId="15d0c295-5ad2-4f15-a017-b5061b24de0d" providerId="ADAL" clId="{CCF59CBF-8601-44E2-A952-08DAF925FBAF}" dt="2026-04-21T06:04:36.505" v="12" actId="47"/>
        <pc:sldMkLst>
          <pc:docMk/>
          <pc:sldMk cId="896433039" sldId="262"/>
        </pc:sldMkLst>
      </pc:sldChg>
      <pc:sldChg chg="addSp delSp modSp mod">
        <pc:chgData name="Kotulová Hana" userId="15d0c295-5ad2-4f15-a017-b5061b24de0d" providerId="ADAL" clId="{CCF59CBF-8601-44E2-A952-08DAF925FBAF}" dt="2026-04-21T08:11:33.852" v="31" actId="1076"/>
        <pc:sldMkLst>
          <pc:docMk/>
          <pc:sldMk cId="81265536" sldId="263"/>
        </pc:sldMkLst>
        <pc:picChg chg="del">
          <ac:chgData name="Kotulová Hana" userId="15d0c295-5ad2-4f15-a017-b5061b24de0d" providerId="ADAL" clId="{CCF59CBF-8601-44E2-A952-08DAF925FBAF}" dt="2026-04-21T08:11:00.175" v="22" actId="478"/>
          <ac:picMkLst>
            <pc:docMk/>
            <pc:sldMk cId="81265536" sldId="263"/>
            <ac:picMk id="4" creationId="{AE308821-E986-2DA8-A4DF-027E77F4F1E7}"/>
          </ac:picMkLst>
        </pc:picChg>
        <pc:picChg chg="add mod modCrop">
          <ac:chgData name="Kotulová Hana" userId="15d0c295-5ad2-4f15-a017-b5061b24de0d" providerId="ADAL" clId="{CCF59CBF-8601-44E2-A952-08DAF925FBAF}" dt="2026-04-21T08:11:33.852" v="31" actId="1076"/>
          <ac:picMkLst>
            <pc:docMk/>
            <pc:sldMk cId="81265536" sldId="263"/>
            <ac:picMk id="5" creationId="{F7AEC43E-1143-68F7-50AC-9F8FAF72F1BA}"/>
          </ac:picMkLst>
        </pc:picChg>
      </pc:sldChg>
      <pc:sldChg chg="addSp delSp modSp mod">
        <pc:chgData name="Kotulová Hana" userId="15d0c295-5ad2-4f15-a017-b5061b24de0d" providerId="ADAL" clId="{CCF59CBF-8601-44E2-A952-08DAF925FBAF}" dt="2026-04-21T06:03:51.794" v="11" actId="14100"/>
        <pc:sldMkLst>
          <pc:docMk/>
          <pc:sldMk cId="3515299745" sldId="273"/>
        </pc:sldMkLst>
        <pc:picChg chg="add mod">
          <ac:chgData name="Kotulová Hana" userId="15d0c295-5ad2-4f15-a017-b5061b24de0d" providerId="ADAL" clId="{CCF59CBF-8601-44E2-A952-08DAF925FBAF}" dt="2026-04-21T06:03:51.794" v="11" actId="14100"/>
          <ac:picMkLst>
            <pc:docMk/>
            <pc:sldMk cId="3515299745" sldId="273"/>
            <ac:picMk id="2" creationId="{405C396F-CAE5-BFEC-ACB8-83DE2C7EB6E2}"/>
          </ac:picMkLst>
        </pc:picChg>
        <pc:picChg chg="del">
          <ac:chgData name="Kotulová Hana" userId="15d0c295-5ad2-4f15-a017-b5061b24de0d" providerId="ADAL" clId="{CCF59CBF-8601-44E2-A952-08DAF925FBAF}" dt="2026-04-21T06:03:41.516" v="9" actId="478"/>
          <ac:picMkLst>
            <pc:docMk/>
            <pc:sldMk cId="3515299745" sldId="273"/>
            <ac:picMk id="12" creationId="{90848849-B3B8-45BB-B789-E7CECC5AE02D}"/>
          </ac:picMkLst>
        </pc:picChg>
      </pc:sldChg>
      <pc:sldChg chg="modSp mod">
        <pc:chgData name="Kotulová Hana" userId="15d0c295-5ad2-4f15-a017-b5061b24de0d" providerId="ADAL" clId="{CCF59CBF-8601-44E2-A952-08DAF925FBAF}" dt="2026-04-21T06:05:05.151" v="17" actId="20577"/>
        <pc:sldMkLst>
          <pc:docMk/>
          <pc:sldMk cId="4138090098" sldId="275"/>
        </pc:sldMkLst>
        <pc:spChg chg="mod">
          <ac:chgData name="Kotulová Hana" userId="15d0c295-5ad2-4f15-a017-b5061b24de0d" providerId="ADAL" clId="{CCF59CBF-8601-44E2-A952-08DAF925FBAF}" dt="2026-04-21T06:05:05.151" v="17" actId="20577"/>
          <ac:spMkLst>
            <pc:docMk/>
            <pc:sldMk cId="4138090098" sldId="275"/>
            <ac:spMk id="6" creationId="{CCA31FA6-E0AD-49A2-8DBF-9E9532CD6816}"/>
          </ac:spMkLst>
        </pc:spChg>
      </pc:sldChg>
      <pc:sldChg chg="addSp delSp modSp mod">
        <pc:chgData name="Kotulová Hana" userId="15d0c295-5ad2-4f15-a017-b5061b24de0d" providerId="ADAL" clId="{CCF59CBF-8601-44E2-A952-08DAF925FBAF}" dt="2026-04-21T06:05:20.418" v="19"/>
        <pc:sldMkLst>
          <pc:docMk/>
          <pc:sldMk cId="1604035562" sldId="748"/>
        </pc:sldMkLst>
        <pc:picChg chg="add mod">
          <ac:chgData name="Kotulová Hana" userId="15d0c295-5ad2-4f15-a017-b5061b24de0d" providerId="ADAL" clId="{CCF59CBF-8601-44E2-A952-08DAF925FBAF}" dt="2026-04-21T06:05:20.418" v="19"/>
          <ac:picMkLst>
            <pc:docMk/>
            <pc:sldMk cId="1604035562" sldId="748"/>
            <ac:picMk id="3" creationId="{3AADDDFD-A56E-AF50-3619-5F063C3AF06C}"/>
          </ac:picMkLst>
        </pc:picChg>
        <pc:picChg chg="del">
          <ac:chgData name="Kotulová Hana" userId="15d0c295-5ad2-4f15-a017-b5061b24de0d" providerId="ADAL" clId="{CCF59CBF-8601-44E2-A952-08DAF925FBAF}" dt="2026-04-21T06:05:19.634" v="18" actId="478"/>
          <ac:picMkLst>
            <pc:docMk/>
            <pc:sldMk cId="1604035562" sldId="748"/>
            <ac:picMk id="4" creationId="{B6DA7648-33F5-F4F5-B7CC-6D0B2FDA664A}"/>
          </ac:picMkLst>
        </pc:picChg>
      </pc:sldChg>
      <pc:sldChg chg="addSp delSp modSp mod">
        <pc:chgData name="Kotulová Hana" userId="15d0c295-5ad2-4f15-a017-b5061b24de0d" providerId="ADAL" clId="{CCF59CBF-8601-44E2-A952-08DAF925FBAF}" dt="2026-04-21T08:08:38.882" v="21"/>
        <pc:sldMkLst>
          <pc:docMk/>
          <pc:sldMk cId="98693227" sldId="749"/>
        </pc:sldMkLst>
        <pc:picChg chg="del">
          <ac:chgData name="Kotulová Hana" userId="15d0c295-5ad2-4f15-a017-b5061b24de0d" providerId="ADAL" clId="{CCF59CBF-8601-44E2-A952-08DAF925FBAF}" dt="2026-04-21T08:08:37.954" v="20" actId="478"/>
          <ac:picMkLst>
            <pc:docMk/>
            <pc:sldMk cId="98693227" sldId="749"/>
            <ac:picMk id="3" creationId="{6F45F44E-B3DC-4F97-F1C1-E13FE1D35BCC}"/>
          </ac:picMkLst>
        </pc:picChg>
        <pc:picChg chg="add mod">
          <ac:chgData name="Kotulová Hana" userId="15d0c295-5ad2-4f15-a017-b5061b24de0d" providerId="ADAL" clId="{CCF59CBF-8601-44E2-A952-08DAF925FBAF}" dt="2026-04-21T08:08:38.882" v="21"/>
          <ac:picMkLst>
            <pc:docMk/>
            <pc:sldMk cId="98693227" sldId="749"/>
            <ac:picMk id="4" creationId="{47072080-7000-9884-72CF-4C7759CD258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0EB4-D535-0E4E-B0A8-7C40A708B17B}" type="datetimeFigureOut">
              <a:rPr lang="en-CZ" smtClean="0"/>
              <a:t>04/21/2026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673D0-23DB-BD43-ACA1-43CD0E2954D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7362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243284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49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4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04785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5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70941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6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2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02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8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385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9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15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611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0747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7305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79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3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78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30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09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04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96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750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35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14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115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86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7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19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19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004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7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121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008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 dirty="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  <p:sp>
        <p:nvSpPr>
          <p:cNvPr id="2" name="MSIPCMContentMarking" descr="{&quot;HashCode&quot;:-1649102973,&quot;Placement&quot;:&quot;Header&quot;,&quot;Top&quot;:0.0,&quot;Left&quot;:870.008667,&quot;SlideWidth&quot;:960,&quot;SlideHeight&quot;:540}">
            <a:extLst>
              <a:ext uri="{FF2B5EF4-FFF2-40B4-BE49-F238E27FC236}">
                <a16:creationId xmlns:a16="http://schemas.microsoft.com/office/drawing/2014/main" id="{9F584D7B-3A20-4B09-8F35-741AC514438E}"/>
              </a:ext>
            </a:extLst>
          </p:cNvPr>
          <p:cNvSpPr txBox="1"/>
          <p:nvPr userDrawn="1"/>
        </p:nvSpPr>
        <p:spPr>
          <a:xfrm>
            <a:off x="11049110" y="0"/>
            <a:ext cx="114289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Interní / Internal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cz/pravidla-chovan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cez.cz/skolenidodavateluk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z.cz/cs/pro-dodavatele/pravidla-chovani/uhelne-a-vodni-elektrarn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cz/pravidla-chovan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hyperlink" Target="http://www.cez.cz/skolenidodavateluk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z.cz/cs/pro-dodavatele/skoleni-pro-dodavatele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cez.cz/skolenidodavateluk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cz/cs/o-spolecnosti/skupina-cez/o-skupine-cez/profil-skupiny-cez.html" TargetMode="External"/><Relationship Id="rId2" Type="http://schemas.openxmlformats.org/officeDocument/2006/relationships/hyperlink" Target="http://www.cez.cz/cs/odpovedna-firma/zivotni-prostredi/politika-bezpecnosti-a-ochrany-zivotniho-prostred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8568952" cy="1944216"/>
          </a:xfrm>
        </p:spPr>
        <p:txBody>
          <a:bodyPr/>
          <a:lstStyle/>
          <a:p>
            <a:r>
              <a:rPr lang="cs-CZ" dirty="0">
                <a:solidFill>
                  <a:srgbClr val="363738"/>
                </a:solidFill>
              </a:rPr>
              <a:t>Školení vedoucích práce a odpovědných osob dodavatelů KE EVD</a:t>
            </a:r>
            <a:endParaRPr lang="en-GB" dirty="0">
              <a:solidFill>
                <a:srgbClr val="363738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616DA-4550-FB49-BA80-ED5846336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656" y="5625244"/>
            <a:ext cx="3960812" cy="3600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z="1400" b="1" dirty="0">
                <a:solidFill>
                  <a:srgbClr val="363738"/>
                </a:solidFill>
              </a:rPr>
              <a:t>Duben 2026</a:t>
            </a:r>
            <a:endParaRPr lang="cs-CZ" sz="1400" dirty="0">
              <a:solidFill>
                <a:srgbClr val="363738"/>
              </a:solidFill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22D584B-9282-40FD-BF30-7D27DFE5A696}"/>
              </a:ext>
            </a:extLst>
          </p:cNvPr>
          <p:cNvSpPr txBox="1">
            <a:spLocks/>
          </p:cNvSpPr>
          <p:nvPr/>
        </p:nvSpPr>
        <p:spPr>
          <a:xfrm>
            <a:off x="568865" y="4617132"/>
            <a:ext cx="4613092" cy="720080"/>
          </a:xfrm>
          <a:prstGeom prst="rect">
            <a:avLst/>
          </a:prstGeom>
        </p:spPr>
        <p:txBody>
          <a:bodyPr/>
          <a:lstStyle>
            <a:lvl1pPr marL="0" eaLnBrk="1" hangingPunct="1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3200" b="1" kern="0" dirty="0">
                <a:solidFill>
                  <a:srgbClr val="F24F00"/>
                </a:solidFill>
              </a:rPr>
              <a:t>ÚVOD DO ŠKOLENÍ</a:t>
            </a:r>
          </a:p>
          <a:p>
            <a:pPr>
              <a:spcBef>
                <a:spcPts val="600"/>
              </a:spcBef>
            </a:pPr>
            <a:r>
              <a:rPr lang="cs-CZ" kern="0" dirty="0">
                <a:solidFill>
                  <a:srgbClr val="363738"/>
                </a:solidFill>
              </a:rPr>
              <a:t>	</a:t>
            </a:r>
            <a:endParaRPr lang="cs-CZ" kern="0" dirty="0">
              <a:solidFill>
                <a:srgbClr val="363738"/>
              </a:solidFill>
              <a:cs typeface="Arial" panose="020B0604020202020204" pitchFamily="34" charset="0"/>
            </a:endParaRPr>
          </a:p>
          <a:p>
            <a:endParaRPr lang="cs-CZ" kern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Uplatňované předpisy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CA31FA6-E0AD-49A2-8DBF-9E9532CD6816}"/>
              </a:ext>
            </a:extLst>
          </p:cNvPr>
          <p:cNvSpPr/>
          <p:nvPr/>
        </p:nvSpPr>
        <p:spPr>
          <a:xfrm>
            <a:off x="693612" y="1412775"/>
            <a:ext cx="5040560" cy="5400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none" lIns="288000" tIns="180000" rIns="288000" bIns="180000" rtlCol="0">
            <a:noAutofit/>
          </a:bodyPr>
          <a:lstStyle/>
          <a:p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Právní předpisy ve vztahu k BOZP, PO, OŽP: </a:t>
            </a:r>
          </a:p>
          <a:p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262/2006 Sb., Zákoník práce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309/2006 Sb., o zajištění dalších podmínek BOZP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258/2000 Sb., o ochraně veřejného zdraví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361/2007 Sb., Podmínky ochrany zdraví při práci 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322/2005 Sb., Pracovní úrazy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390/2021 Sb.,  OOPP, mycí čisticí a dezinfekční prostředky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591/2006 Sb., Práce na staveništi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362/2005 Sb., Práce ve výškách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č.133/1985 Sb., o požární ochraně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Vyhláška č. 246/2001 Sb., o požární prevenci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Vyhláška č. 87/2000 Sb., svařování a nahřívání živic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406/2004 Sb., práce v prostředí s nebezpečím výbuchu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201/2012 Sb., o ochraně ovzduší</a:t>
            </a:r>
          </a:p>
          <a:p>
            <a:pPr marL="20320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254/2001 Sb., o vodách</a:t>
            </a:r>
          </a:p>
          <a:p>
            <a:pPr marL="20320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541/2020 Sb., o odpadech</a:t>
            </a:r>
          </a:p>
          <a:p>
            <a:pPr marL="20320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350/2011 Sb., o chemických látkách a chemických směsích</a:t>
            </a:r>
          </a:p>
          <a:p>
            <a:pPr marL="203200" lvl="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224/2015 Sb., o prevenci závažných havárií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č.458/2000 Sb., energetický zákon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č.406/2000 Sb., o hospodaření s energií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73/2012 Sb., o látkách, které poškozují ozonovou vrstvu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25/2008 Sb., o integrovaném registru znečišťování 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>
                <a:solidFill>
                  <a:srgbClr val="363738"/>
                </a:solidFill>
              </a:rPr>
              <a:t>Vyhláška č. 273/2021 Sb., o podrobnostech nakládání s odpady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>
                <a:solidFill>
                  <a:srgbClr val="363738"/>
                </a:solidFill>
              </a:rPr>
              <a:t>Vyhláška č. 8/2021 Sb., katalog odpadů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DC8B943-AAF3-4DF6-957E-A6B82E22300B}"/>
              </a:ext>
            </a:extLst>
          </p:cNvPr>
          <p:cNvSpPr txBox="1"/>
          <p:nvPr/>
        </p:nvSpPr>
        <p:spPr>
          <a:xfrm>
            <a:off x="5807968" y="1556792"/>
            <a:ext cx="6061650" cy="156966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i="0" dirty="0"/>
              <a:t>Požadavky na dodavatele jsou shrnuty do </a:t>
            </a:r>
            <a:r>
              <a:rPr lang="cs-CZ" sz="1600" b="1" i="0" dirty="0">
                <a:solidFill>
                  <a:srgbClr val="363738"/>
                </a:solidFill>
              </a:rPr>
              <a:t>ČEZ_SD_0039 – Pravidla chování v ČEZ, a.s., OZE a KE</a:t>
            </a:r>
          </a:p>
          <a:p>
            <a:pPr algn="l"/>
            <a:endParaRPr lang="cs-CZ" sz="1600" b="1" i="0" dirty="0">
              <a:solidFill>
                <a:srgbClr val="363738"/>
              </a:solidFill>
            </a:endParaRPr>
          </a:p>
          <a:p>
            <a:pPr marL="285750" indent="-285750"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i="0" dirty="0"/>
              <a:t>Kromě právních předpisů jste povinni dodržovat i </a:t>
            </a:r>
            <a:r>
              <a:rPr lang="cs-CZ" sz="1600" b="1" i="0" dirty="0">
                <a:solidFill>
                  <a:srgbClr val="363738"/>
                </a:solidFill>
              </a:rPr>
              <a:t>vnitřní předpisy ČEZ</a:t>
            </a:r>
            <a:r>
              <a:rPr lang="cs-CZ" sz="1600" i="0" dirty="0">
                <a:solidFill>
                  <a:srgbClr val="363738"/>
                </a:solidFill>
              </a:rPr>
              <a:t>,</a:t>
            </a:r>
            <a:r>
              <a:rPr lang="cs-CZ" sz="1600" i="0" dirty="0">
                <a:solidFill>
                  <a:srgbClr val="F24F00"/>
                </a:solidFill>
              </a:rPr>
              <a:t>  </a:t>
            </a:r>
            <a:r>
              <a:rPr lang="cs-CZ" sz="1600" i="0" dirty="0"/>
              <a:t>které Vám byly smluvně předány (metodiky, místní provozní předpisy apod.)</a:t>
            </a:r>
            <a:endParaRPr lang="cs-CZ" altLang="cs-CZ" sz="1600" i="0" dirty="0">
              <a:latin typeface="Arial CE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6FA341F-A38E-44A1-896F-8EA4A1F3846A}"/>
              </a:ext>
            </a:extLst>
          </p:cNvPr>
          <p:cNvSpPr/>
          <p:nvPr/>
        </p:nvSpPr>
        <p:spPr>
          <a:xfrm rot="16200000">
            <a:off x="-2130921" y="3988842"/>
            <a:ext cx="5400599" cy="248466"/>
          </a:xfrm>
          <a:prstGeom prst="rect">
            <a:avLst/>
          </a:prstGeom>
          <a:solidFill>
            <a:srgbClr val="7FDB8F"/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000" i="0" dirty="0">
                <a:latin typeface="Arial" pitchFamily="34" charset="0"/>
              </a:rPr>
              <a:t>Jedná se o výběr těch základních … dodavatel je povinen znát a dodržovat právní předpisy!</a:t>
            </a:r>
          </a:p>
        </p:txBody>
      </p:sp>
    </p:spTree>
    <p:extLst>
      <p:ext uri="{BB962C8B-B14F-4D97-AF65-F5344CB8AC3E}">
        <p14:creationId xmlns:p14="http://schemas.microsoft.com/office/powerpoint/2010/main" val="4138090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7407269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ČEZ_SD_0039 - Pravidla chování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4AF77A4-8268-4197-B82D-A46E070E0D1E}"/>
              </a:ext>
            </a:extLst>
          </p:cNvPr>
          <p:cNvSpPr/>
          <p:nvPr/>
        </p:nvSpPr>
        <p:spPr>
          <a:xfrm>
            <a:off x="560938" y="1484784"/>
            <a:ext cx="7911326" cy="3816942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F9C3D"/>
              </a:buClr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00C7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Soubor závazných požadavků pro provádění činností smluvních partnerů (dodavatelů) v areálech ČEZ, a. s. 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Jsou provázané se smlouvami i objednávkami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Určují pravidla fungování dodavatelů (vychází z právních předpisů a vnitřních předpisů ČEZ)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Přiřazují odpovědnosti jednotlivým rolím (Vedoucí práce, Odpovědná osoba)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Obsahují v přílohách informace a kontaktní údaje na příslušné zaměstnance ČEZ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Obsahují sankční opatření vůči dodavatelům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Jsou uplatňovány nejen u dodavatelů, ale i u jejich poddodavatelů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CAF74B2-525C-47F7-95E3-BF49F0C9720C}"/>
              </a:ext>
            </a:extLst>
          </p:cNvPr>
          <p:cNvSpPr/>
          <p:nvPr/>
        </p:nvSpPr>
        <p:spPr>
          <a:xfrm>
            <a:off x="588368" y="5616467"/>
            <a:ext cx="6371728" cy="279757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Nerespektování nebo porušování daných pravidel může vést k uplatnění smluvní sankce 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ADDDFD-A56E-AF50-3619-5F063C3AF0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27" t="23750" r="38196" b="11151"/>
          <a:stretch/>
        </p:blipFill>
        <p:spPr>
          <a:xfrm>
            <a:off x="8297940" y="476672"/>
            <a:ext cx="3894060" cy="61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2813143-587A-4F7E-A132-F1ED7BDB1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ČEZ_SD_0039 - Pravidla chování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37BEC9C-81E5-48EE-953C-8B1C5FC8775B}"/>
              </a:ext>
            </a:extLst>
          </p:cNvPr>
          <p:cNvSpPr/>
          <p:nvPr/>
        </p:nvSpPr>
        <p:spPr>
          <a:xfrm>
            <a:off x="550862" y="1700808"/>
            <a:ext cx="4969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Informace k Pravidlům chování jsou k dispozici na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www.cez.cz/pravidla-chovani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cs-CZ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4"/>
            </a:endParaRP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3F8E0468-2959-4A01-804C-AA7FDB6FD8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69" t="22699" r="24407" b="22880"/>
          <a:stretch/>
        </p:blipFill>
        <p:spPr>
          <a:xfrm>
            <a:off x="550862" y="2564904"/>
            <a:ext cx="5988565" cy="3695082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69956709-8470-47D2-A5AC-077EC5138833}"/>
              </a:ext>
            </a:extLst>
          </p:cNvPr>
          <p:cNvSpPr/>
          <p:nvPr/>
        </p:nvSpPr>
        <p:spPr>
          <a:xfrm>
            <a:off x="2279576" y="5013176"/>
            <a:ext cx="20882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072080-7000-9884-72CF-4C7759CD25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940" t="19120" r="41005" b="10100"/>
          <a:stretch/>
        </p:blipFill>
        <p:spPr>
          <a:xfrm>
            <a:off x="6888088" y="0"/>
            <a:ext cx="5177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3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Vymezení rolí - ČEZ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3374B28-E3F6-4448-9AE2-58BC1E0F8235}"/>
              </a:ext>
            </a:extLst>
          </p:cNvPr>
          <p:cNvSpPr/>
          <p:nvPr/>
        </p:nvSpPr>
        <p:spPr>
          <a:xfrm>
            <a:off x="574119" y="1349599"/>
            <a:ext cx="6818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b="1" i="0" dirty="0">
                <a:solidFill>
                  <a:srgbClr val="00C752"/>
                </a:solidFill>
                <a:latin typeface="Arial" pitchFamily="34" charset="0"/>
              </a:rPr>
              <a:t>Smlouva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600" i="0" dirty="0">
                <a:latin typeface="Arial" pitchFamily="34" charset="0"/>
              </a:rPr>
              <a:t>Fungování dodavatele v rozsahu smlouvy zajišťují </a:t>
            </a:r>
            <a:r>
              <a:rPr lang="cs-CZ" sz="1600" b="1" i="0" dirty="0">
                <a:solidFill>
                  <a:srgbClr val="F24F00"/>
                </a:solidFill>
                <a:latin typeface="Arial" pitchFamily="34" charset="0"/>
              </a:rPr>
              <a:t>kontaktní osoby ČEZ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(viz smlouva o dílo – osoba odpovědná ve věcech technických / realizačních)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4CC023B-164D-40D6-BC53-100B4FCD3A03}"/>
              </a:ext>
            </a:extLst>
          </p:cNvPr>
          <p:cNvSpPr/>
          <p:nvPr/>
        </p:nvSpPr>
        <p:spPr>
          <a:xfrm>
            <a:off x="4275690" y="2354222"/>
            <a:ext cx="2419108" cy="276999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</a:pPr>
            <a:r>
              <a:rPr lang="cs-CZ" altLang="cs-CZ" sz="1200" i="0" dirty="0">
                <a:latin typeface="Arial CE" pitchFamily="34" charset="0"/>
              </a:rPr>
              <a:t>Je důležité znát obsah smlouvy !</a:t>
            </a:r>
            <a:endParaRPr lang="cs-CZ" altLang="cs-CZ" sz="1200" i="0" dirty="0">
              <a:latin typeface="Arial CE" pitchFamily="34" charset="0"/>
              <a:cs typeface="+mn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7F66BA8-8AD3-41F4-9249-4221EA20AE3D}"/>
              </a:ext>
            </a:extLst>
          </p:cNvPr>
          <p:cNvSpPr/>
          <p:nvPr/>
        </p:nvSpPr>
        <p:spPr>
          <a:xfrm>
            <a:off x="551134" y="2761084"/>
            <a:ext cx="6818025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</a:pPr>
            <a:r>
              <a:rPr lang="cs-CZ" sz="1600" b="1" i="0" dirty="0">
                <a:solidFill>
                  <a:srgbClr val="00C752"/>
                </a:solidFill>
                <a:latin typeface="Arial" pitchFamily="34" charset="0"/>
              </a:rPr>
              <a:t>ČEZ_SD_0039 </a:t>
            </a:r>
            <a:r>
              <a:rPr lang="cs-CZ" sz="1600" i="0" dirty="0">
                <a:latin typeface="Arial" pitchFamily="34" charset="0"/>
              </a:rPr>
              <a:t>- Pravidla chování v ČEZ, a. s., OZE a KE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600" b="1" i="0" dirty="0">
                <a:latin typeface="Arial" pitchFamily="34" charset="0"/>
              </a:rPr>
              <a:t>V lokalitách KE</a:t>
            </a:r>
            <a:r>
              <a:rPr lang="cs-CZ" sz="1600" i="0" dirty="0">
                <a:latin typeface="Arial" pitchFamily="34" charset="0"/>
              </a:rPr>
              <a:t> jsou určeni </a:t>
            </a:r>
            <a:r>
              <a:rPr lang="cs-CZ" sz="1600" i="0" dirty="0">
                <a:solidFill>
                  <a:srgbClr val="F24F00"/>
                </a:solidFill>
                <a:latin typeface="Arial" pitchFamily="34" charset="0"/>
              </a:rPr>
              <a:t>„</a:t>
            </a:r>
            <a:r>
              <a:rPr lang="cs-CZ" sz="1600" b="1" i="0" cap="all" dirty="0">
                <a:solidFill>
                  <a:srgbClr val="F24F00"/>
                </a:solidFill>
                <a:latin typeface="Arial" pitchFamily="34" charset="0"/>
              </a:rPr>
              <a:t>Příslušní zaměstnanci ČEZ</a:t>
            </a:r>
            <a:r>
              <a:rPr lang="cs-CZ" sz="1600" i="0" dirty="0">
                <a:solidFill>
                  <a:srgbClr val="F24F00"/>
                </a:solidFill>
                <a:latin typeface="Arial" pitchFamily="34" charset="0"/>
              </a:rPr>
              <a:t>“</a:t>
            </a:r>
            <a:endParaRPr lang="cs-CZ" sz="1600" i="0" cap="all" dirty="0">
              <a:solidFill>
                <a:srgbClr val="F24F00"/>
              </a:solidFill>
              <a:latin typeface="Arial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(tzn. provozní zaměstnanci, směnoví inženýři, blokaři, koordinátoři BOZP, koordinátoři PO a HP, ekologové apod.)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16396F1-6276-4038-A09A-E5C22749C5B6}"/>
              </a:ext>
            </a:extLst>
          </p:cNvPr>
          <p:cNvSpPr/>
          <p:nvPr/>
        </p:nvSpPr>
        <p:spPr>
          <a:xfrm>
            <a:off x="568370" y="3902366"/>
            <a:ext cx="53836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Povolují práce na provozovaných zařízeních ČEZ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Předávají/přebírají pracoviště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Zajišťují/odjišťují zařízení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Kontrolují činnosti dodavatelů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Vyžaduji doklady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Pozastavují činnosti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Uplatňují smluvní sankce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90D8ED8-C22C-4E4D-828C-A7859CC80583}"/>
              </a:ext>
            </a:extLst>
          </p:cNvPr>
          <p:cNvSpPr/>
          <p:nvPr/>
        </p:nvSpPr>
        <p:spPr>
          <a:xfrm>
            <a:off x="574118" y="6191801"/>
            <a:ext cx="6120680" cy="461665"/>
          </a:xfrm>
          <a:prstGeom prst="rect">
            <a:avLst/>
          </a:prstGeom>
          <a:solidFill>
            <a:srgbClr val="7FDB8F"/>
          </a:solidFill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sz="1200" i="0" dirty="0">
                <a:latin typeface="Arial" pitchFamily="34" charset="0"/>
              </a:rPr>
              <a:t>Seznam </a:t>
            </a:r>
            <a:r>
              <a:rPr lang="cs-CZ" sz="1200" b="1" i="0" dirty="0">
                <a:latin typeface="Arial" pitchFamily="34" charset="0"/>
              </a:rPr>
              <a:t>Příslušných zaměstnanců ČEZ  </a:t>
            </a:r>
            <a:r>
              <a:rPr lang="cs-CZ" sz="1200" i="0" dirty="0">
                <a:latin typeface="Arial" pitchFamily="34" charset="0"/>
              </a:rPr>
              <a:t>najdete v Pravidlech chování </a:t>
            </a:r>
            <a:r>
              <a:rPr lang="cs-CZ" sz="1200" b="1" i="0" dirty="0">
                <a:latin typeface="Arial" pitchFamily="34" charset="0"/>
              </a:rPr>
              <a:t>pro konkrétní lokalitu </a:t>
            </a:r>
            <a:r>
              <a:rPr lang="cs-CZ" sz="1200" i="0" dirty="0">
                <a:latin typeface="Arial" pitchFamily="34" charset="0"/>
              </a:rPr>
              <a:t>na : </a:t>
            </a:r>
            <a:r>
              <a:rPr lang="cs-CZ" sz="1200" dirty="0">
                <a:latin typeface="Arial" pitchFamily="34" charset="0"/>
                <a:hlinkClick r:id="rId3"/>
              </a:rPr>
              <a:t>ww.cez.cz/pravidla-</a:t>
            </a:r>
            <a:r>
              <a:rPr lang="cs-CZ" sz="1200" dirty="0" err="1">
                <a:latin typeface="Arial" pitchFamily="34" charset="0"/>
                <a:hlinkClick r:id="rId3"/>
              </a:rPr>
              <a:t>chovan</a:t>
            </a:r>
            <a:r>
              <a:rPr lang="cs-CZ" sz="1200" i="0" dirty="0" err="1">
                <a:latin typeface="Arial" pitchFamily="34" charset="0"/>
                <a:hlinkClick r:id="rId3"/>
              </a:rPr>
              <a:t>i</a:t>
            </a:r>
            <a:r>
              <a:rPr lang="cs-CZ" sz="1200" dirty="0">
                <a:latin typeface="Arial" pitchFamily="34" charset="0"/>
                <a:hlinkClick r:id="rId3"/>
              </a:rPr>
              <a:t> </a:t>
            </a:r>
            <a:endParaRPr lang="cs-CZ" sz="1200" i="0" dirty="0">
              <a:latin typeface="Arial" pitchFamily="34" charset="0"/>
            </a:endParaRPr>
          </a:p>
        </p:txBody>
      </p:sp>
      <p:sp>
        <p:nvSpPr>
          <p:cNvPr id="18" name="Rovnoramenný trojúhelník 51">
            <a:extLst>
              <a:ext uri="{FF2B5EF4-FFF2-40B4-BE49-F238E27FC236}">
                <a16:creationId xmlns:a16="http://schemas.microsoft.com/office/drawing/2014/main" id="{5866C86E-5C9E-4654-81C5-6387E26FB1D7}"/>
              </a:ext>
            </a:extLst>
          </p:cNvPr>
          <p:cNvSpPr/>
          <p:nvPr/>
        </p:nvSpPr>
        <p:spPr>
          <a:xfrm rot="5400000">
            <a:off x="6836406" y="6306177"/>
            <a:ext cx="363883" cy="1590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7AEC43E-1143-68F7-50AC-9F8FAF72F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416" t="12201" r="35825" b="14301"/>
          <a:stretch/>
        </p:blipFill>
        <p:spPr>
          <a:xfrm>
            <a:off x="7432050" y="0"/>
            <a:ext cx="4600937" cy="68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5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Vymezení rolí - Dodavatel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F54E649-319B-48AF-AAE2-4F591A6F9EFC}"/>
              </a:ext>
            </a:extLst>
          </p:cNvPr>
          <p:cNvSpPr/>
          <p:nvPr/>
        </p:nvSpPr>
        <p:spPr>
          <a:xfrm>
            <a:off x="582542" y="4065112"/>
            <a:ext cx="529743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Vede</a:t>
            </a:r>
            <a:r>
              <a:rPr lang="cs-CZ" sz="1600" dirty="0"/>
              <a:t> pracovní skupinu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Přebírá</a:t>
            </a:r>
            <a:r>
              <a:rPr lang="cs-CZ" sz="1600" dirty="0"/>
              <a:t> a předává pracoviště/zařízení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Podepisuje</a:t>
            </a:r>
            <a:r>
              <a:rPr lang="cs-CZ" sz="1600" dirty="0"/>
              <a:t> zajišťovací příkazy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Informuje</a:t>
            </a:r>
            <a:r>
              <a:rPr lang="cs-CZ" sz="1600" dirty="0"/>
              <a:t> pracovní skupinu o místních podmínkách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Vymezuje a označuje </a:t>
            </a:r>
            <a:r>
              <a:rPr lang="cs-CZ" sz="1600" dirty="0"/>
              <a:t>pracoviště 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Řádně vede </a:t>
            </a:r>
            <a:r>
              <a:rPr lang="cs-CZ" sz="1600" dirty="0"/>
              <a:t>Pracovní příkazy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Oznamuje</a:t>
            </a:r>
            <a:r>
              <a:rPr lang="cs-CZ" sz="1600" dirty="0"/>
              <a:t> zahájení/přerušení/ukončení prací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738A308C-F579-4118-A030-29A9FEFFBBA5}"/>
              </a:ext>
            </a:extLst>
          </p:cNvPr>
          <p:cNvSpPr/>
          <p:nvPr/>
        </p:nvSpPr>
        <p:spPr>
          <a:xfrm>
            <a:off x="6259668" y="4065112"/>
            <a:ext cx="53497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Komunikuje</a:t>
            </a:r>
            <a:r>
              <a:rPr lang="cs-CZ" sz="1600" dirty="0"/>
              <a:t> otázky BOZP, PO, OŽP s příslušným zaměstnancem ČEZ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Předkládá</a:t>
            </a:r>
            <a:r>
              <a:rPr lang="cs-CZ" sz="1600" dirty="0"/>
              <a:t> požadované doklady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Provádí </a:t>
            </a:r>
            <a:r>
              <a:rPr lang="cs-CZ" sz="1600" dirty="0"/>
              <a:t>prokazatelná školení ostatních zaměstnanců z Pravidel chování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Podepisuje</a:t>
            </a:r>
            <a:r>
              <a:rPr lang="cs-CZ" sz="1600" dirty="0"/>
              <a:t> žádosti o vydání Identifikačních karet ostatních zaměstnanců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Podílí se </a:t>
            </a:r>
            <a:r>
              <a:rPr lang="cs-CZ" sz="1600" dirty="0"/>
              <a:t>na šetření událostí</a:t>
            </a:r>
          </a:p>
        </p:txBody>
      </p:sp>
      <p:sp>
        <p:nvSpPr>
          <p:cNvPr id="21" name="Zástupný text 1">
            <a:extLst>
              <a:ext uri="{FF2B5EF4-FFF2-40B4-BE49-F238E27FC236}">
                <a16:creationId xmlns:a16="http://schemas.microsoft.com/office/drawing/2014/main" id="{42AEE386-E8CC-4949-BAA7-5D4064762AB8}"/>
              </a:ext>
            </a:extLst>
          </p:cNvPr>
          <p:cNvSpPr txBox="1">
            <a:spLocks/>
          </p:cNvSpPr>
          <p:nvPr/>
        </p:nvSpPr>
        <p:spPr>
          <a:xfrm>
            <a:off x="560939" y="1461141"/>
            <a:ext cx="4419484" cy="40425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VEDOUCÍ PRÁCE </a:t>
            </a:r>
            <a:r>
              <a:rPr lang="cs-CZ" kern="0" dirty="0">
                <a:solidFill>
                  <a:sysClr val="windowText" lastClr="000000"/>
                </a:solidFill>
                <a:latin typeface="Arial CE" charset="-18"/>
              </a:rPr>
              <a:t>dodavatele </a:t>
            </a:r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(VP)</a:t>
            </a:r>
          </a:p>
          <a:p>
            <a:pPr algn="ctr"/>
            <a:endParaRPr lang="cs-CZ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Zástupný text 3">
            <a:extLst>
              <a:ext uri="{FF2B5EF4-FFF2-40B4-BE49-F238E27FC236}">
                <a16:creationId xmlns:a16="http://schemas.microsoft.com/office/drawing/2014/main" id="{402610D0-2F73-4788-85C4-C24533CFA45A}"/>
              </a:ext>
            </a:extLst>
          </p:cNvPr>
          <p:cNvSpPr txBox="1">
            <a:spLocks/>
          </p:cNvSpPr>
          <p:nvPr/>
        </p:nvSpPr>
        <p:spPr>
          <a:xfrm>
            <a:off x="6312024" y="1461141"/>
            <a:ext cx="4409612" cy="404255"/>
          </a:xfrm>
          <a:prstGeom prst="rect">
            <a:avLst/>
          </a:prstGeom>
          <a:solidFill>
            <a:srgbClr val="00C752"/>
          </a:solidFill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ODPOVĚDNÁ OSOBA </a:t>
            </a:r>
            <a:r>
              <a:rPr lang="cs-CZ" kern="0" dirty="0">
                <a:solidFill>
                  <a:sysClr val="windowText" lastClr="000000"/>
                </a:solidFill>
                <a:latin typeface="Arial CE" charset="-18"/>
              </a:rPr>
              <a:t>dodavatele </a:t>
            </a:r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(OO)</a:t>
            </a:r>
          </a:p>
          <a:p>
            <a:pPr algn="ctr"/>
            <a:endParaRPr lang="cs-CZ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C3B05845-55AC-4DAC-B32A-64027ECB09B1}"/>
              </a:ext>
            </a:extLst>
          </p:cNvPr>
          <p:cNvSpPr txBox="1">
            <a:spLocks/>
          </p:cNvSpPr>
          <p:nvPr/>
        </p:nvSpPr>
        <p:spPr>
          <a:xfrm>
            <a:off x="623494" y="1927550"/>
            <a:ext cx="4248472" cy="390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b="1" i="0" dirty="0">
                <a:latin typeface="Arial" pitchFamily="34" charset="0"/>
              </a:rPr>
              <a:t>Osoba s konečnou odpovědností při vlastní realizaci</a:t>
            </a:r>
            <a:r>
              <a:rPr lang="cs-CZ" sz="12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(nachází se vždy v místě výkonu prací)</a:t>
            </a:r>
            <a:endParaRPr lang="cs-CZ" sz="1200" dirty="0"/>
          </a:p>
        </p:txBody>
      </p:sp>
      <p:sp>
        <p:nvSpPr>
          <p:cNvPr id="24" name="Zástupný text 5">
            <a:extLst>
              <a:ext uri="{FF2B5EF4-FFF2-40B4-BE49-F238E27FC236}">
                <a16:creationId xmlns:a16="http://schemas.microsoft.com/office/drawing/2014/main" id="{B49DE291-DE8E-4DDE-A7CA-3CE40AC7B450}"/>
              </a:ext>
            </a:extLst>
          </p:cNvPr>
          <p:cNvSpPr txBox="1">
            <a:spLocks/>
          </p:cNvSpPr>
          <p:nvPr/>
        </p:nvSpPr>
        <p:spPr>
          <a:xfrm>
            <a:off x="6312024" y="1928333"/>
            <a:ext cx="4409612" cy="635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b="1" i="0" dirty="0">
                <a:latin typeface="Arial" pitchFamily="34" charset="0"/>
              </a:rPr>
              <a:t>Osoba odpovědná za řízení činností v areálu ČEZ </a:t>
            </a:r>
            <a:r>
              <a:rPr lang="cs-CZ" sz="12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(zpravidla vedoucí zaměstnanec nebo osoba odborně způsobilá v oblasti BOZP, PO, OŽP)</a:t>
            </a:r>
            <a:endParaRPr lang="cs-CZ" sz="1200" dirty="0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3725E55F-ABD8-4F3B-AC44-7D6E2408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37" y="2507410"/>
            <a:ext cx="1178225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73879DBC-F824-4654-AD4A-3AB016A1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32" y="2507410"/>
            <a:ext cx="2085703" cy="13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37201637-F159-42B5-93D8-F4498E868611}"/>
              </a:ext>
            </a:extLst>
          </p:cNvPr>
          <p:cNvGrpSpPr/>
          <p:nvPr/>
        </p:nvGrpSpPr>
        <p:grpSpPr>
          <a:xfrm>
            <a:off x="2289601" y="2989985"/>
            <a:ext cx="265387" cy="309190"/>
            <a:chOff x="5248275" y="3219725"/>
            <a:chExt cx="628099" cy="628099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AE42F851-0248-4E49-93F9-4033BBFD0A74}"/>
                </a:ext>
              </a:extLst>
            </p:cNvPr>
            <p:cNvSpPr/>
            <p:nvPr/>
          </p:nvSpPr>
          <p:spPr bwMode="auto">
            <a:xfrm>
              <a:off x="5248275" y="3476625"/>
              <a:ext cx="628099" cy="1143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5246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cs-CZ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A4D7FAEA-9D9E-4352-B4DE-4B1D976012D9}"/>
                </a:ext>
              </a:extLst>
            </p:cNvPr>
            <p:cNvSpPr/>
            <p:nvPr/>
          </p:nvSpPr>
          <p:spPr bwMode="auto">
            <a:xfrm rot="16200000">
              <a:off x="5238748" y="3476624"/>
              <a:ext cx="628099" cy="11430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5246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3" name="Picture 14">
            <a:extLst>
              <a:ext uri="{FF2B5EF4-FFF2-40B4-BE49-F238E27FC236}">
                <a16:creationId xmlns:a16="http://schemas.microsoft.com/office/drawing/2014/main" id="{DD8BB4AC-83CD-40CB-8E62-E3263A32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09" y="2617389"/>
            <a:ext cx="2085703" cy="13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délník 33">
            <a:extLst>
              <a:ext uri="{FF2B5EF4-FFF2-40B4-BE49-F238E27FC236}">
                <a16:creationId xmlns:a16="http://schemas.microsoft.com/office/drawing/2014/main" id="{64FD870C-67F3-41AF-A201-E5B4740F7F62}"/>
              </a:ext>
            </a:extLst>
          </p:cNvPr>
          <p:cNvSpPr/>
          <p:nvPr/>
        </p:nvSpPr>
        <p:spPr>
          <a:xfrm>
            <a:off x="2271485" y="6414472"/>
            <a:ext cx="7320191" cy="279757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200" i="0" dirty="0">
                <a:latin typeface="Arial" pitchFamily="34" charset="0"/>
              </a:rPr>
              <a:t>VP a OO musí mít platné školení. Při hrubém porušení povinností může být platná kvalifikace odebrána !!!</a:t>
            </a:r>
          </a:p>
        </p:txBody>
      </p:sp>
    </p:spTree>
    <p:extLst>
      <p:ext uri="{BB962C8B-B14F-4D97-AF65-F5344CB8AC3E}">
        <p14:creationId xmlns:p14="http://schemas.microsoft.com/office/powerpoint/2010/main" val="3420274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7407269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Školení ostatních zaměstnanců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8554CE9-2F0A-4946-9C71-49F8B4BF3415}"/>
              </a:ext>
            </a:extLst>
          </p:cNvPr>
          <p:cNvSpPr/>
          <p:nvPr/>
        </p:nvSpPr>
        <p:spPr>
          <a:xfrm>
            <a:off x="588368" y="1484784"/>
            <a:ext cx="6947793" cy="830997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rgbClr val="00C752"/>
                </a:solidFill>
                <a:latin typeface="Arial CE" pitchFamily="34" charset="0"/>
                <a:cs typeface="+mn-cs"/>
              </a:rPr>
              <a:t>Ostatní zaměstnanci dodavatele</a:t>
            </a:r>
            <a:r>
              <a:rPr lang="cs-CZ" altLang="cs-CZ" sz="1600" i="0" dirty="0">
                <a:solidFill>
                  <a:srgbClr val="00C752"/>
                </a:solidFill>
                <a:latin typeface="Arial CE" pitchFamily="34" charset="0"/>
                <a:cs typeface="+mn-cs"/>
              </a:rPr>
              <a:t>, </a:t>
            </a:r>
            <a:r>
              <a:rPr lang="cs-CZ" altLang="cs-CZ" sz="1600" i="0" dirty="0">
                <a:latin typeface="Arial CE" pitchFamily="34" charset="0"/>
                <a:cs typeface="+mn-cs"/>
              </a:rPr>
              <a:t>kteří provádějí práce a činnosti v areálu ČEZ, musí být proškoleni z Pravidel chování ve stejném rozsahu, jako je školení VP a OO.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2E6EE0C-222D-48C6-A3C7-11B33EEA440C}"/>
              </a:ext>
            </a:extLst>
          </p:cNvPr>
          <p:cNvSpPr/>
          <p:nvPr/>
        </p:nvSpPr>
        <p:spPr>
          <a:xfrm>
            <a:off x="582987" y="2418561"/>
            <a:ext cx="6931126" cy="2954655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rgbClr val="00C752"/>
                </a:solidFill>
                <a:latin typeface="Arial CE" pitchFamily="34" charset="0"/>
                <a:cs typeface="+mn-cs"/>
              </a:rPr>
              <a:t>Pokyny ke školení: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Školit musí odpovědná osoba dodavatele s platným školením OO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Školení musí být prokazatelné – musí vzniknout </a:t>
            </a:r>
            <a:r>
              <a:rPr lang="cs-CZ" altLang="cs-CZ" sz="1400" dirty="0">
                <a:solidFill>
                  <a:srgbClr val="F24F00"/>
                </a:solidFill>
                <a:latin typeface="Arial"/>
              </a:rPr>
              <a:t>„Záznam o provedeném školení“ </a:t>
            </a: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(ČEZ_FO_1022)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Školení platí 2 roky (je spojeno s platností IK ke vstupu osob)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Platnost školení sleduje dodavatel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Školení musí být provedeno v jazyce, kterému ostatní zaměstnanci rozumí – tlumočník musí být uveden na Záznamu o provedeném školení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Veškeré podklady a pokyny ke školení </a:t>
            </a:r>
            <a:r>
              <a:rPr lang="cs-CZ" altLang="cs-CZ" sz="1400" dirty="0">
                <a:solidFill>
                  <a:srgbClr val="363738"/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http://www.cez.cz/pravidla-chovani</a:t>
            </a: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 a  </a:t>
            </a:r>
            <a:r>
              <a:rPr lang="cs-CZ" sz="1400" dirty="0">
                <a:solidFill>
                  <a:srgbClr val="363738"/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http://www.cez.cz/</a:t>
            </a:r>
            <a:r>
              <a:rPr lang="cs-CZ" sz="1400" dirty="0" err="1">
                <a:solidFill>
                  <a:srgbClr val="363738"/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skolenidodavateluke</a:t>
            </a:r>
            <a:r>
              <a:rPr lang="cs-CZ" sz="1400" dirty="0">
                <a:solidFill>
                  <a:srgbClr val="363738"/>
                </a:solidFill>
                <a:latin typeface="Arial"/>
              </a:rPr>
              <a:t>; </a:t>
            </a:r>
            <a:r>
              <a:rPr lang="cs-CZ" sz="1400" dirty="0">
                <a:solidFill>
                  <a:srgbClr val="F24F00"/>
                </a:solidFill>
                <a:latin typeface="Arial"/>
              </a:rPr>
              <a:t>heslo: CEZ_KE</a:t>
            </a:r>
            <a:endParaRPr lang="cs-CZ" altLang="cs-CZ" sz="1400" dirty="0">
              <a:solidFill>
                <a:srgbClr val="F24F00"/>
              </a:solidFill>
              <a:latin typeface="Arial"/>
            </a:endParaRP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cs-CZ" altLang="cs-CZ" sz="1200" b="1" u="sng" dirty="0">
              <a:solidFill>
                <a:srgbClr val="000000"/>
              </a:solidFill>
              <a:latin typeface="Arial CE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44E72A-7406-4FAA-94DE-99552D6EFF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63" t="20601" r="36219" b="13251"/>
          <a:stretch/>
        </p:blipFill>
        <p:spPr>
          <a:xfrm>
            <a:off x="7536161" y="11233"/>
            <a:ext cx="4655840" cy="6821346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11E68E62-0BD6-40E5-B249-E4ED48C10FEF}"/>
              </a:ext>
            </a:extLst>
          </p:cNvPr>
          <p:cNvSpPr/>
          <p:nvPr/>
        </p:nvSpPr>
        <p:spPr>
          <a:xfrm>
            <a:off x="606293" y="6385465"/>
            <a:ext cx="6921533" cy="279757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200" i="0" dirty="0">
                <a:latin typeface="Arial" pitchFamily="34" charset="0"/>
              </a:rPr>
              <a:t>Nezapomeňte, na Záznamu </a:t>
            </a:r>
            <a:r>
              <a:rPr lang="cs-CZ" sz="1200" b="1" i="0" dirty="0">
                <a:latin typeface="Arial" pitchFamily="34" charset="0"/>
              </a:rPr>
              <a:t>nesmí chybět IPD školitele</a:t>
            </a:r>
            <a:r>
              <a:rPr lang="cs-CZ" sz="1200" i="0" dirty="0">
                <a:latin typeface="Arial" pitchFamily="34" charset="0"/>
              </a:rPr>
              <a:t>, </a:t>
            </a:r>
            <a:r>
              <a:rPr lang="cs-CZ" sz="1200" b="1" i="0" dirty="0">
                <a:latin typeface="Arial" pitchFamily="34" charset="0"/>
              </a:rPr>
              <a:t>nesmí chybět podpisy osob !</a:t>
            </a:r>
            <a:endParaRPr lang="cs-CZ" sz="1200" i="0" dirty="0">
              <a:latin typeface="Arial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86F7474-2C14-4DE0-A0B3-8A1AFC67C6A3}"/>
              </a:ext>
            </a:extLst>
          </p:cNvPr>
          <p:cNvSpPr/>
          <p:nvPr/>
        </p:nvSpPr>
        <p:spPr>
          <a:xfrm>
            <a:off x="911425" y="5356447"/>
            <a:ext cx="4824536" cy="678134"/>
          </a:xfrm>
          <a:prstGeom prst="rect">
            <a:avLst/>
          </a:prstGeom>
          <a:ln w="12700">
            <a:solidFill>
              <a:srgbClr val="F24F00"/>
            </a:solidFill>
            <a:prstDash val="dash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dirty="0">
                <a:solidFill>
                  <a:srgbClr val="F24800"/>
                </a:solidFill>
              </a:rPr>
              <a:t>Příslušný zaměstnanec ČEZ již nepodepisuje Záznam o provedeném školení</a:t>
            </a:r>
            <a:endParaRPr lang="cs-CZ" altLang="cs-CZ" sz="1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17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2813143-587A-4F7E-A132-F1ED7BDB1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Shrnutí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5B86B6F-29B4-460C-9629-A4B0FFCDDC86}"/>
              </a:ext>
            </a:extLst>
          </p:cNvPr>
          <p:cNvSpPr txBox="1"/>
          <p:nvPr/>
        </p:nvSpPr>
        <p:spPr>
          <a:xfrm>
            <a:off x="550862" y="1700808"/>
            <a:ext cx="8321877" cy="3093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Znáte důvod, proč jste na tomto školení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Znáte témata tohoto školení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Víte, jaký doklad ze školení vzejde a co s ním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Máte informaci o našich systémech řízení BOZP, OŽP a </a:t>
            </a:r>
            <a:r>
              <a:rPr lang="cs-CZ" sz="1600" dirty="0" err="1"/>
              <a:t>EnMS</a:t>
            </a:r>
            <a:endParaRPr lang="cs-CZ" sz="1600" dirty="0"/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Znáte vymezení rolí v systému řízení činností dodavatelů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Víte o Pravidlech chování v ČEZ, a. s., OZE a KE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Víte, jak se školením Vašich ostatních zaměstnanců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5C80728-55ED-4E30-8F4B-56A68291F619}"/>
              </a:ext>
            </a:extLst>
          </p:cNvPr>
          <p:cNvSpPr/>
          <p:nvPr/>
        </p:nvSpPr>
        <p:spPr>
          <a:xfrm>
            <a:off x="5807968" y="5157192"/>
            <a:ext cx="5328591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indent="-401638" defTabSz="1042988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</a:pPr>
            <a:r>
              <a:rPr lang="cs-CZ" b="1" i="0" dirty="0">
                <a:solidFill>
                  <a:srgbClr val="00C752"/>
                </a:solidFill>
              </a:rPr>
              <a:t>Toliko úvod do školení …</a:t>
            </a:r>
          </a:p>
          <a:p>
            <a:pPr marL="401638" indent="-401638" defTabSz="1042988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</a:pPr>
            <a:r>
              <a:rPr lang="cs-CZ" b="1" i="0" dirty="0">
                <a:solidFill>
                  <a:srgbClr val="00C752"/>
                </a:solidFill>
              </a:rPr>
              <a:t>			       … následuje další blok  </a:t>
            </a:r>
            <a:endParaRPr lang="cs-CZ" i="0" dirty="0">
              <a:solidFill>
                <a:srgbClr val="00C7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6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237D39-2A45-1548-8BD9-99A7F2D04E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9999" y="1641236"/>
            <a:ext cx="6368089" cy="2664296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Základní informace / Obsah školení / Dostupnost informací 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Certifikované systémy řízení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Uplatněné předpisy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Pravidla chování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Vymezení rolí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Pokyny ke školení ostatních zaměstnanců</a:t>
            </a:r>
            <a:br>
              <a:rPr lang="cs-CZ" sz="1600" dirty="0"/>
            </a:br>
            <a:r>
              <a:rPr lang="cs-CZ" sz="1800" dirty="0"/>
              <a:t>	 </a:t>
            </a:r>
            <a:endParaRPr lang="cs-CZ" dirty="0">
              <a:solidFill>
                <a:schemeClr val="tx1"/>
              </a:solidFill>
            </a:endParaRPr>
          </a:p>
          <a:p>
            <a:pPr>
              <a:buClr>
                <a:srgbClr val="00C752"/>
              </a:buClr>
            </a:pPr>
            <a:endParaRPr lang="cs-CZ" dirty="0">
              <a:solidFill>
                <a:schemeClr val="tx1"/>
              </a:solidFill>
            </a:endParaRPr>
          </a:p>
          <a:p>
            <a:pPr>
              <a:buClr>
                <a:srgbClr val="00C752"/>
              </a:buClr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E1AABA7-924B-430D-AD2A-4E66FF7B22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</p:txBody>
      </p:sp>
      <p:pic>
        <p:nvPicPr>
          <p:cNvPr id="1026" name="Picture 2" descr="bezplatná Základová fotografie zdarma na téma abstraktní, demonstrace, design Základová fotografie">
            <a:extLst>
              <a:ext uri="{FF2B5EF4-FFF2-40B4-BE49-F238E27FC236}">
                <a16:creationId xmlns:a16="http://schemas.microsoft.com/office/drawing/2014/main" id="{8087EC38-92A3-4D2D-9636-3799D765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29" y="1772816"/>
            <a:ext cx="5666570" cy="344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: se zakulacenými rohy 4">
            <a:extLst>
              <a:ext uri="{FF2B5EF4-FFF2-40B4-BE49-F238E27FC236}">
                <a16:creationId xmlns:a16="http://schemas.microsoft.com/office/drawing/2014/main" id="{1737C692-6BAC-423E-AB69-22814F9D51E8}"/>
              </a:ext>
            </a:extLst>
          </p:cNvPr>
          <p:cNvSpPr txBox="1"/>
          <p:nvPr/>
        </p:nvSpPr>
        <p:spPr>
          <a:xfrm rot="10800000" flipV="1">
            <a:off x="623392" y="4723836"/>
            <a:ext cx="3366126" cy="828092"/>
          </a:xfrm>
          <a:prstGeom prst="rect">
            <a:avLst/>
          </a:prstGeom>
          <a:solidFill>
            <a:srgbClr val="7FDB8F"/>
          </a:solidFill>
          <a:ln>
            <a:noFill/>
          </a:ln>
          <a:effectLst/>
        </p:spPr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200" i="0" dirty="0"/>
              <a:t>Obsah školení je dokumentován v osnovách:  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200" dirty="0"/>
              <a:t>SKČ_VP_1976</a:t>
            </a:r>
            <a:r>
              <a:rPr lang="cs-CZ" altLang="cs-CZ" sz="1200" i="0" dirty="0"/>
              <a:t> 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200" dirty="0"/>
              <a:t>SKČ_VP_1977</a:t>
            </a:r>
          </a:p>
        </p:txBody>
      </p:sp>
    </p:spTree>
    <p:extLst>
      <p:ext uri="{BB962C8B-B14F-4D97-AF65-F5344CB8AC3E}">
        <p14:creationId xmlns:p14="http://schemas.microsoft.com/office/powerpoint/2010/main" val="206022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C58978F-DDC2-B142-9AF1-03A3BC9B50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2" y="1440236"/>
            <a:ext cx="10801722" cy="2592288"/>
          </a:xfrm>
          <a:prstGeom prst="rect">
            <a:avLst/>
          </a:prstGeom>
        </p:spPr>
        <p:txBody>
          <a:bodyPr/>
          <a:lstStyle/>
          <a:p>
            <a:pPr marL="285750" indent="-285750" eaLnBrk="0" hangingPunct="0">
              <a:lnSpc>
                <a:spcPct val="150000"/>
              </a:lnSpc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dirty="0">
                <a:solidFill>
                  <a:srgbClr val="363738"/>
                </a:solidFill>
              </a:rPr>
              <a:t>Platí pro všechny lokality EVD, </a:t>
            </a:r>
            <a:r>
              <a:rPr lang="cs-CZ" altLang="cs-CZ" sz="1600" dirty="0">
                <a:solidFill>
                  <a:srgbClr val="F24F00"/>
                </a:solidFill>
              </a:rPr>
              <a:t>platnost 2 roky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dirty="0">
                <a:solidFill>
                  <a:srgbClr val="363738"/>
                </a:solidFill>
              </a:rPr>
              <a:t>Specifické informace k jednotlivým lokalitám - </a:t>
            </a:r>
            <a:r>
              <a:rPr lang="cs-CZ" altLang="cs-CZ" sz="1600" dirty="0"/>
              <a:t>provede příslušný vedoucí pracovník při nástupu na lokalitu EVD </a:t>
            </a:r>
            <a:endParaRPr lang="cs-CZ" altLang="cs-CZ" sz="1600" b="1" dirty="0">
              <a:solidFill>
                <a:srgbClr val="F24F00"/>
              </a:solidFill>
            </a:endParaRP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Je prováděno v souladu s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ČEZ_SD_0039 - Pravidla chování </a:t>
            </a:r>
            <a:r>
              <a:rPr lang="cs-CZ" altLang="cs-CZ" sz="1600" dirty="0">
                <a:solidFill>
                  <a:srgbClr val="F24F00"/>
                </a:solidFill>
              </a:rPr>
              <a:t>(</a:t>
            </a:r>
            <a:r>
              <a:rPr lang="cs-CZ" altLang="cs-CZ" sz="1600" i="0" kern="0" dirty="0">
                <a:solidFill>
                  <a:srgbClr val="F24F00"/>
                </a:solidFill>
                <a:cs typeface="+mn-cs"/>
              </a:rPr>
              <a:t>dokument je součást smluvního vztahu)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Jste pověřeni jako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Vedoucí Práce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a/nebo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Odpovědné osoby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</a:t>
            </a:r>
            <a:r>
              <a:rPr lang="cs-CZ" altLang="cs-CZ" sz="1600" i="0" kern="0" dirty="0">
                <a:solidFill>
                  <a:srgbClr val="F24F00"/>
                </a:solidFill>
                <a:cs typeface="+mn-cs"/>
              </a:rPr>
              <a:t>(máte definované odpovědnosti / povinnosti)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Předpokládáme, že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ovládáte český jazyk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slovem i písmem </a:t>
            </a:r>
            <a:r>
              <a:rPr lang="cs-CZ" altLang="cs-CZ" sz="1600" i="0" kern="0" dirty="0">
                <a:solidFill>
                  <a:srgbClr val="F24F00"/>
                </a:solidFill>
                <a:cs typeface="+mn-cs"/>
              </a:rPr>
              <a:t>(jde o požadavek Pravidel chování)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Věnujte výkladu pozornost </a:t>
            </a:r>
            <a:r>
              <a:rPr lang="cs-CZ" altLang="cs-CZ" sz="1600" b="1" i="0" kern="0" dirty="0">
                <a:solidFill>
                  <a:srgbClr val="F24F00"/>
                </a:solidFill>
                <a:cs typeface="+mn-cs"/>
              </a:rPr>
              <a:t>→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</a:t>
            </a:r>
            <a:r>
              <a:rPr lang="cs-CZ" altLang="cs-CZ" sz="1600" i="0" kern="0" dirty="0">
                <a:solidFill>
                  <a:srgbClr val="363738"/>
                </a:solidFill>
              </a:rPr>
              <a:t>budete přezkoušeni</a:t>
            </a:r>
            <a:endParaRPr lang="cs-CZ" altLang="cs-CZ" sz="1600" i="0" kern="0" dirty="0">
              <a:solidFill>
                <a:srgbClr val="363738"/>
              </a:solidFill>
              <a:cs typeface="+mn-cs"/>
            </a:endParaRP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Neváhejte se zeptat </a:t>
            </a:r>
            <a:r>
              <a:rPr lang="cs-CZ" altLang="cs-CZ" sz="1600" b="1" i="0" kern="0" dirty="0">
                <a:solidFill>
                  <a:srgbClr val="F24F00"/>
                </a:solidFill>
                <a:cs typeface="+mn-cs"/>
              </a:rPr>
              <a:t>→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budete dál školit ostatní zaměstnance</a:t>
            </a:r>
            <a:endParaRPr lang="cs-CZ" altLang="cs-CZ" sz="1600" b="1" i="0" dirty="0">
              <a:solidFill>
                <a:srgbClr val="F24F00"/>
              </a:solidFill>
              <a:cs typeface="+mn-cs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30A4F31-9415-4D4A-947F-7761C27ACF0E}"/>
              </a:ext>
            </a:extLst>
          </p:cNvPr>
          <p:cNvSpPr txBox="1"/>
          <p:nvPr/>
        </p:nvSpPr>
        <p:spPr>
          <a:xfrm>
            <a:off x="550862" y="5472272"/>
            <a:ext cx="6049194" cy="891555"/>
          </a:xfrm>
          <a:prstGeom prst="rect">
            <a:avLst/>
          </a:prstGeom>
          <a:solidFill>
            <a:srgbClr val="7FDB8F"/>
          </a:solidFill>
          <a:ln>
            <a:noFill/>
          </a:ln>
          <a:effectLst/>
        </p:spPr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932962">
              <a:buClr>
                <a:srgbClr val="FF3300"/>
              </a:buClr>
              <a:defRPr/>
            </a:pPr>
            <a:r>
              <a:rPr lang="cs-CZ" altLang="cs-CZ" sz="1200" dirty="0"/>
              <a:t>Školení je zejména o Pravidlech chování, </a:t>
            </a:r>
            <a:r>
              <a:rPr lang="cs-CZ" altLang="cs-CZ" sz="1200" b="1" dirty="0"/>
              <a:t>nenahrazuje </a:t>
            </a:r>
            <a:r>
              <a:rPr lang="cs-CZ" altLang="cs-CZ" sz="1200" dirty="0"/>
              <a:t>školení o právních a ostatních předpisech, která je povinen zajistit zaměstnavatel svým zaměstnancům ……</a:t>
            </a:r>
          </a:p>
          <a:p>
            <a:pPr defTabSz="932962">
              <a:buClr>
                <a:srgbClr val="FF3300"/>
              </a:buClr>
              <a:defRPr/>
            </a:pPr>
            <a:r>
              <a:rPr lang="cs-CZ" altLang="cs-CZ" sz="1200" dirty="0"/>
              <a:t>                           ..…. zejména podle zákona č. 262/2006 Sb. a zákona č.133/1985 Sb.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CE" charset="-18"/>
              <a:ea typeface="+mn-ea"/>
              <a:cs typeface="Arial CE" charset="-18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Základní informace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1CA0F07-3649-4E85-AC9C-5202AB92109A}"/>
              </a:ext>
            </a:extLst>
          </p:cNvPr>
          <p:cNvSpPr txBox="1">
            <a:spLocks/>
          </p:cNvSpPr>
          <p:nvPr/>
        </p:nvSpPr>
        <p:spPr>
          <a:xfrm>
            <a:off x="550862" y="4405590"/>
            <a:ext cx="6049194" cy="693615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b="1" kern="0" dirty="0">
                <a:solidFill>
                  <a:srgbClr val="F24F00"/>
                </a:solidFill>
              </a:rPr>
              <a:t>Cíl školení: </a:t>
            </a:r>
          </a:p>
          <a:p>
            <a:pPr eaLnBrk="0" hangingPunct="0">
              <a:spcBef>
                <a:spcPts val="600"/>
              </a:spcBef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sz="1600" b="1" kern="0" dirty="0">
                <a:solidFill>
                  <a:srgbClr val="363738"/>
                </a:solidFill>
              </a:rPr>
              <a:t>předat Vám informace nutné k bezpečnému fungování v ČEZ</a:t>
            </a:r>
            <a:endParaRPr lang="en-CZ" sz="1600" kern="0" dirty="0">
              <a:solidFill>
                <a:schemeClr val="tx1"/>
              </a:solidFill>
            </a:endParaRPr>
          </a:p>
        </p:txBody>
      </p:sp>
      <p:pic>
        <p:nvPicPr>
          <p:cNvPr id="2" name="Picture 2" descr="C:\Users\soukupmar1\Desktop\Obrázek1.jpg">
            <a:extLst>
              <a:ext uri="{FF2B5EF4-FFF2-40B4-BE49-F238E27FC236}">
                <a16:creationId xmlns:a16="http://schemas.microsoft.com/office/drawing/2014/main" id="{D1D550DC-9F07-C7AA-A605-F659FBB6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920" y="3309345"/>
            <a:ext cx="2736000" cy="147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D301D9-75B2-0379-FA78-F52E04DF2EFE}"/>
              </a:ext>
            </a:extLst>
          </p:cNvPr>
          <p:cNvSpPr txBox="1"/>
          <p:nvPr/>
        </p:nvSpPr>
        <p:spPr>
          <a:xfrm>
            <a:off x="7320136" y="4293096"/>
            <a:ext cx="25440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Přečerpávací vodní elektrárny: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Dlouhé Stráně,  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Dalešice, 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Štěchovice II, </a:t>
            </a:r>
          </a:p>
          <a:p>
            <a:r>
              <a:rPr lang="cs-CZ" sz="1200" b="1" dirty="0"/>
              <a:t>Vodní elektrárny:</a:t>
            </a:r>
            <a:r>
              <a:rPr lang="cs-CZ" sz="1200" dirty="0"/>
              <a:t>	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Lipno I, Lipno II, 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Hněvkovice, Kořensko, 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Orlík, 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Kamýk, 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Slapy, 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Štěchovice I,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Vrané</a:t>
            </a:r>
          </a:p>
          <a:p>
            <a:pPr>
              <a:tabLst>
                <a:tab pos="361950" algn="l"/>
              </a:tabLst>
            </a:pPr>
            <a:r>
              <a:rPr lang="cs-CZ" sz="1200" dirty="0"/>
              <a:t>	Mohelno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655873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Základní informace</a:t>
            </a:r>
          </a:p>
        </p:txBody>
      </p:sp>
      <p:pic>
        <p:nvPicPr>
          <p:cNvPr id="2" name="Picture 2" descr="C:\Users\soukupmar1\Desktop\Obrázek1.jpg">
            <a:extLst>
              <a:ext uri="{FF2B5EF4-FFF2-40B4-BE49-F238E27FC236}">
                <a16:creationId xmlns:a16="http://schemas.microsoft.com/office/drawing/2014/main" id="{3823EE05-89EF-F07E-710B-9100157DF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577" y="1234328"/>
            <a:ext cx="8028000" cy="433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9B7C054-67E4-B467-5ED2-34F1C82B002A}"/>
              </a:ext>
            </a:extLst>
          </p:cNvPr>
          <p:cNvSpPr txBox="1"/>
          <p:nvPr/>
        </p:nvSpPr>
        <p:spPr>
          <a:xfrm>
            <a:off x="1271464" y="5445224"/>
            <a:ext cx="87129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Přečerpávací vodní elektrárny:  	</a:t>
            </a:r>
            <a:r>
              <a:rPr lang="cs-CZ" dirty="0"/>
              <a:t>Dlouhé Stráně, Dalešice, Štěchovice II.</a:t>
            </a:r>
          </a:p>
          <a:p>
            <a:endParaRPr lang="cs-CZ" sz="800" b="1" dirty="0"/>
          </a:p>
          <a:p>
            <a:r>
              <a:rPr lang="cs-CZ" b="1" dirty="0"/>
              <a:t>                       Vodní elektrárny: 	</a:t>
            </a:r>
            <a:r>
              <a:rPr lang="cs-CZ" dirty="0"/>
              <a:t>Lipno I, Lipno II,  Hněvkovice,  Kořensko, Orlík, 			Kamýk, Slapy, Štěchovice I., Vrané, Mohelno</a:t>
            </a:r>
          </a:p>
        </p:txBody>
      </p:sp>
    </p:spTree>
    <p:extLst>
      <p:ext uri="{BB962C8B-B14F-4D97-AF65-F5344CB8AC3E}">
        <p14:creationId xmlns:p14="http://schemas.microsoft.com/office/powerpoint/2010/main" val="2780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Základní informace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05BFCD-850E-7B44-C1DF-E16B9D37E57E}"/>
              </a:ext>
            </a:extLst>
          </p:cNvPr>
          <p:cNvSpPr txBox="1">
            <a:spLocks/>
          </p:cNvSpPr>
          <p:nvPr/>
        </p:nvSpPr>
        <p:spPr>
          <a:xfrm>
            <a:off x="907440" y="1430594"/>
            <a:ext cx="7410650" cy="368709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kern="0">
                <a:solidFill>
                  <a:sysClr val="windowText" lastClr="000000"/>
                </a:solidFill>
              </a:rPr>
              <a:t>Odpovědné osoby jednotlivých lokalit EVD:</a:t>
            </a:r>
            <a:endParaRPr lang="cs-CZ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E124C3D7-18CE-3A01-C71E-E0FB4E57C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900251"/>
              </p:ext>
            </p:extLst>
          </p:nvPr>
        </p:nvGraphicFramePr>
        <p:xfrm>
          <a:off x="1775520" y="1952670"/>
          <a:ext cx="8039478" cy="470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6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08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8303">
                <a:tc row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accent2"/>
                          </a:solidFill>
                        </a:rPr>
                        <a:t>Lokalita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accent2"/>
                          </a:solidFill>
                        </a:rPr>
                        <a:t>Zástupce</a:t>
                      </a:r>
                      <a:r>
                        <a:rPr lang="cs-CZ" baseline="0" dirty="0">
                          <a:solidFill>
                            <a:schemeClr val="accent2"/>
                          </a:solidFill>
                        </a:rPr>
                        <a:t> ČEZ</a:t>
                      </a:r>
                      <a:endParaRPr lang="cs-CZ" dirty="0">
                        <a:solidFill>
                          <a:schemeClr val="accent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7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24F00"/>
                          </a:solidFill>
                        </a:rPr>
                        <a:t>Jméno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rgbClr val="F24F00"/>
                          </a:solidFill>
                        </a:rPr>
                        <a:t>Funkce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EVR, Vrané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Michal Kudrnáč</a:t>
                      </a:r>
                      <a:endParaRPr lang="cs-CZ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3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EST, Štěchovice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Roman Pospíšil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ESL, Slapy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František Fröhlich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EKA, Kamýk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Petr Velas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EOR, Orlík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Jaroslav Květ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</a:t>
                      </a: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9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EHN, Hněvkovice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EKO, Kořensko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Martin Dolanský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ELI 1, Lipno 1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ELI 2, Lipno 2 (Vyšší Brod)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Martin Sobolík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209"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EDA, Dalešice</a:t>
                      </a:r>
                    </a:p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EMO, Mohelno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Tomáš Došek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EDS, Dlouhé Stráně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Ludvík Štrobl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vedoucí provozu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35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EVD, </a:t>
                      </a:r>
                      <a:r>
                        <a:rPr lang="cs-CZ" sz="1400" b="0" dirty="0">
                          <a:effectLst/>
                        </a:rPr>
                        <a:t>fyzická</a:t>
                      </a:r>
                      <a:r>
                        <a:rPr lang="cs-CZ" sz="1400" b="0" baseline="0" dirty="0">
                          <a:effectLst/>
                        </a:rPr>
                        <a:t> ochrana a vstupní karty</a:t>
                      </a:r>
                      <a:endParaRPr lang="cs-CZ" sz="1400" b="1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Michal Petr</a:t>
                      </a:r>
                      <a:r>
                        <a:rPr lang="cs-CZ" sz="1400" b="0" dirty="0">
                          <a:effectLst/>
                        </a:rPr>
                        <a:t>, </a:t>
                      </a:r>
                      <a:r>
                        <a:rPr lang="cs-CZ" sz="1400" dirty="0">
                          <a:effectLst/>
                        </a:rPr>
                        <a:t>mob.601 318 171</a:t>
                      </a:r>
                      <a:endParaRPr lang="cs-CZ" sz="1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44450" marR="44450" marT="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Specialista ochrany</a:t>
                      </a:r>
                    </a:p>
                  </a:txBody>
                  <a:tcPr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693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Obsah školení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0CCAE9CA-19E7-4F6E-B872-362AFF7E2AEF}"/>
              </a:ext>
            </a:extLst>
          </p:cNvPr>
          <p:cNvSpPr/>
          <p:nvPr/>
        </p:nvSpPr>
        <p:spPr>
          <a:xfrm>
            <a:off x="623390" y="1430739"/>
            <a:ext cx="4968553" cy="464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Úvod do školení</a:t>
            </a:r>
            <a:endParaRPr lang="cs-CZ" sz="1600" dirty="0"/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63C552D9-7CDB-451F-8A8B-32B0E23CDB15}"/>
              </a:ext>
            </a:extLst>
          </p:cNvPr>
          <p:cNvSpPr/>
          <p:nvPr/>
        </p:nvSpPr>
        <p:spPr>
          <a:xfrm>
            <a:off x="5663429" y="1442804"/>
            <a:ext cx="3843765" cy="464331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Probíhá …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D8094160-53A5-4FC2-B70C-7AA5828BAAC2}"/>
              </a:ext>
            </a:extLst>
          </p:cNvPr>
          <p:cNvSpPr txBox="1"/>
          <p:nvPr/>
        </p:nvSpPr>
        <p:spPr>
          <a:xfrm>
            <a:off x="5807968" y="1031236"/>
            <a:ext cx="136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</a:rPr>
              <a:t>Za ČEZ školí </a:t>
            </a:r>
            <a:endParaRPr lang="cs-CZ" sz="1400" dirty="0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56330F8-097C-448A-B807-4198666CDF29}"/>
              </a:ext>
            </a:extLst>
          </p:cNvPr>
          <p:cNvSpPr/>
          <p:nvPr/>
        </p:nvSpPr>
        <p:spPr>
          <a:xfrm>
            <a:off x="623390" y="2070930"/>
            <a:ext cx="4968554" cy="956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Bezpečnost a ochrana zdraví při práci (BOZP)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Řízení prací (ŘP)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Fyzická ochrana (FO)</a:t>
            </a:r>
            <a:endParaRPr lang="cs-CZ" sz="1600" dirty="0"/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8F476884-3A09-4233-8781-410698B015B1}"/>
              </a:ext>
            </a:extLst>
          </p:cNvPr>
          <p:cNvSpPr/>
          <p:nvPr/>
        </p:nvSpPr>
        <p:spPr>
          <a:xfrm>
            <a:off x="5650428" y="2092107"/>
            <a:ext cx="3843764" cy="935596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Koordinátor BOZP</a:t>
            </a: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43D0C6E-3D1F-4847-9C2C-C4CC8D06003C}"/>
              </a:ext>
            </a:extLst>
          </p:cNvPr>
          <p:cNvSpPr/>
          <p:nvPr/>
        </p:nvSpPr>
        <p:spPr>
          <a:xfrm>
            <a:off x="623390" y="3161662"/>
            <a:ext cx="4968553" cy="710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Požární ochrana (PO)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Havarijní připravenost (HP)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8E0B9CD-9184-4958-9A69-8C4DDC9BD8F0}"/>
              </a:ext>
            </a:extLst>
          </p:cNvPr>
          <p:cNvSpPr/>
          <p:nvPr/>
        </p:nvSpPr>
        <p:spPr>
          <a:xfrm>
            <a:off x="5650427" y="3161662"/>
            <a:ext cx="3843766" cy="703119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Koordinátor HP a PO</a:t>
            </a: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2B0AB9D3-1840-48DF-86CD-44C7FCF89FBE}"/>
              </a:ext>
            </a:extLst>
          </p:cNvPr>
          <p:cNvSpPr/>
          <p:nvPr/>
        </p:nvSpPr>
        <p:spPr>
          <a:xfrm>
            <a:off x="623390" y="3991956"/>
            <a:ext cx="4968554" cy="464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Ochrana životního prostředí (OŽP)</a:t>
            </a:r>
            <a:endParaRPr lang="cs-CZ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5A2AEC-5F3E-4657-B2DE-645BADF6E965}"/>
              </a:ext>
            </a:extLst>
          </p:cNvPr>
          <p:cNvSpPr/>
          <p:nvPr/>
        </p:nvSpPr>
        <p:spPr>
          <a:xfrm>
            <a:off x="5663428" y="3994794"/>
            <a:ext cx="3843766" cy="446772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F447D42-E932-4923-9878-D8AEC7C20F54}"/>
              </a:ext>
            </a:extLst>
          </p:cNvPr>
          <p:cNvSpPr/>
          <p:nvPr/>
        </p:nvSpPr>
        <p:spPr>
          <a:xfrm>
            <a:off x="623390" y="4632214"/>
            <a:ext cx="4968554" cy="464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Informační a kybernetická bezpečnost (IKB)</a:t>
            </a:r>
            <a:endParaRPr lang="cs-CZ" sz="1600" dirty="0"/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1CEE17B4-947E-412C-81A1-E31B89BFAE74}"/>
              </a:ext>
            </a:extLst>
          </p:cNvPr>
          <p:cNvSpPr/>
          <p:nvPr/>
        </p:nvSpPr>
        <p:spPr>
          <a:xfrm>
            <a:off x="5650427" y="4626538"/>
            <a:ext cx="3874121" cy="489361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Specialista kybernetické bezpečnosti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818D8CD5-31AF-4714-870A-2EE409876053}"/>
              </a:ext>
            </a:extLst>
          </p:cNvPr>
          <p:cNvSpPr/>
          <p:nvPr/>
        </p:nvSpPr>
        <p:spPr>
          <a:xfrm>
            <a:off x="9974286" y="3145532"/>
            <a:ext cx="1841278" cy="1143000"/>
          </a:xfrm>
          <a:prstGeom prst="rect">
            <a:avLst/>
          </a:prstGeom>
          <a:solidFill>
            <a:schemeClr val="accent1"/>
          </a:solidFill>
          <a:ln>
            <a:solidFill>
              <a:srgbClr val="03C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>
              <a:spcAft>
                <a:spcPts val="600"/>
              </a:spcAft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Písemný test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otázek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Možných 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chyb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B7CF2BDB-D487-4542-8D23-1BA633768256}"/>
              </a:ext>
            </a:extLst>
          </p:cNvPr>
          <p:cNvSpPr txBox="1">
            <a:spLocks/>
          </p:cNvSpPr>
          <p:nvPr/>
        </p:nvSpPr>
        <p:spPr>
          <a:xfrm>
            <a:off x="578470" y="5427276"/>
            <a:ext cx="6049194" cy="346808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sz="1600" b="1" kern="0" dirty="0">
                <a:solidFill>
                  <a:srgbClr val="F24F00"/>
                </a:solidFill>
              </a:rPr>
              <a:t>Časový průběh školení (cca): 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961527F-9CC6-4942-9F26-DA268427FACF}"/>
              </a:ext>
            </a:extLst>
          </p:cNvPr>
          <p:cNvSpPr/>
          <p:nvPr/>
        </p:nvSpPr>
        <p:spPr>
          <a:xfrm>
            <a:off x="623390" y="5863326"/>
            <a:ext cx="864096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600" i="0" dirty="0">
                <a:latin typeface="Arial CE" pitchFamily="34" charset="0"/>
              </a:rPr>
              <a:t>08:00 – </a:t>
            </a:r>
            <a:r>
              <a:rPr lang="cs-CZ" altLang="cs-CZ" sz="1600" dirty="0">
                <a:latin typeface="Arial CE" pitchFamily="34" charset="0"/>
              </a:rPr>
              <a:t>14</a:t>
            </a:r>
            <a:r>
              <a:rPr lang="cs-CZ" altLang="cs-CZ" sz="1600" i="0" dirty="0">
                <a:latin typeface="Arial CE" pitchFamily="34" charset="0"/>
              </a:rPr>
              <a:t>:00     (přestávka na oběd cca ½ hod., operativní kuřácké přestávky cca ½ hod. …)</a:t>
            </a:r>
          </a:p>
        </p:txBody>
      </p:sp>
      <p:pic>
        <p:nvPicPr>
          <p:cNvPr id="28" name="Picture 2" descr="bezplatná Základová fotografie zdarma na téma apple, blok, chytrý telefon Základová fotografie">
            <a:extLst>
              <a:ext uri="{FF2B5EF4-FFF2-40B4-BE49-F238E27FC236}">
                <a16:creationId xmlns:a16="http://schemas.microsoft.com/office/drawing/2014/main" id="{75C8EB97-58F7-4CDC-8760-AD7D8AE4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b="11501"/>
          <a:stretch/>
        </p:blipFill>
        <p:spPr bwMode="auto">
          <a:xfrm>
            <a:off x="9840416" y="4849626"/>
            <a:ext cx="1975148" cy="13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412854-4621-4A25-A8EA-5C5B07E83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061738">
            <a:off x="10584114" y="5050414"/>
            <a:ext cx="1216224" cy="432767"/>
          </a:xfrm>
        </p:spPr>
        <p:txBody>
          <a:bodyPr/>
          <a:lstStyle/>
          <a:p>
            <a:r>
              <a:rPr lang="cs-CZ" sz="1300" b="1" dirty="0">
                <a:solidFill>
                  <a:schemeClr val="bg1">
                    <a:lumMod val="95000"/>
                  </a:schemeClr>
                </a:solidFill>
              </a:rPr>
              <a:t>8:00 – 14:00</a:t>
            </a:r>
          </a:p>
        </p:txBody>
      </p:sp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361F10AD-98BB-FD03-52DD-D46BF15A7EB9}"/>
              </a:ext>
            </a:extLst>
          </p:cNvPr>
          <p:cNvSpPr/>
          <p:nvPr/>
        </p:nvSpPr>
        <p:spPr>
          <a:xfrm>
            <a:off x="9507194" y="2564904"/>
            <a:ext cx="454090" cy="2304256"/>
          </a:xfrm>
          <a:prstGeom prst="rightBrac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37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ÚVOD DO ŠKOLENÍ</a:t>
            </a:r>
          </a:p>
          <a:p>
            <a:r>
              <a:rPr lang="cs-CZ">
                <a:solidFill>
                  <a:schemeClr val="tx1"/>
                </a:solidFill>
              </a:rPr>
              <a:t>Základní informace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4241E1-72D4-45F8-9D66-6BE31E76A940}"/>
              </a:ext>
            </a:extLst>
          </p:cNvPr>
          <p:cNvSpPr txBox="1"/>
          <p:nvPr/>
        </p:nvSpPr>
        <p:spPr>
          <a:xfrm>
            <a:off x="5315299" y="2780928"/>
            <a:ext cx="5965277" cy="2342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rgbClr val="363738"/>
                </a:solidFill>
                <a:cs typeface="+mn-cs"/>
              </a:rPr>
              <a:t>Pokud úspěšně absolvujete školení VP a OO a přezkoušení: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endParaRPr lang="cs-CZ" altLang="cs-CZ" sz="1600" i="0" dirty="0">
              <a:solidFill>
                <a:srgbClr val="363738"/>
              </a:solidFill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+mj-lt"/>
              <a:buAutoNum type="arabicPeriod"/>
            </a:pP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obdržíte </a:t>
            </a:r>
            <a:r>
              <a:rPr lang="cs-CZ" altLang="cs-CZ" sz="1600" dirty="0">
                <a:solidFill>
                  <a:srgbClr val="F24F00"/>
                </a:solidFill>
                <a:cs typeface="+mn-cs"/>
              </a:rPr>
              <a:t>„Potvrzení o školení“</a:t>
            </a:r>
            <a:r>
              <a:rPr lang="cs-CZ" altLang="cs-CZ" sz="1600" i="0" dirty="0">
                <a:solidFill>
                  <a:srgbClr val="F24F00"/>
                </a:solidFill>
                <a:cs typeface="+mn-cs"/>
              </a:rPr>
              <a:t>  </a:t>
            </a: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(ČEZ_FO_0753)</a:t>
            </a:r>
          </a:p>
          <a:p>
            <a:pPr marL="923925" lvl="1" indent="-285750" eaLnBrk="0" hangingPunct="0">
              <a:lnSpc>
                <a:spcPct val="110000"/>
              </a:lnSpc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 originál uložte (u zaměstnavatele)</a:t>
            </a:r>
          </a:p>
          <a:p>
            <a:pPr marL="923925" lvl="1" indent="-285750" eaLnBrk="0" hangingPunct="0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</a:rPr>
              <a:t> k</a:t>
            </a: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opii budete potřebovat jako přílohu k </a:t>
            </a:r>
            <a:r>
              <a:rPr lang="cs-CZ" altLang="cs-CZ" sz="1600" dirty="0">
                <a:solidFill>
                  <a:srgbClr val="F24F00"/>
                </a:solidFill>
                <a:cs typeface="+mn-cs"/>
              </a:rPr>
              <a:t>„Žádosti o IK“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endParaRPr lang="cs-CZ" altLang="cs-CZ" sz="1600" i="0" u="sng" dirty="0">
              <a:solidFill>
                <a:srgbClr val="000000"/>
              </a:solidFill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buClr>
                <a:srgbClr val="00B050"/>
              </a:buClr>
              <a:buFont typeface="+mj-lt"/>
              <a:buAutoNum type="arabicPeriod" startAt="2"/>
            </a:pPr>
            <a:r>
              <a:rPr lang="cs-CZ" altLang="cs-CZ" sz="1600" dirty="0">
                <a:solidFill>
                  <a:srgbClr val="000000"/>
                </a:solidFill>
              </a:rPr>
              <a:t>budete evidováni u ČEZ v aplikaci SAP / AS </a:t>
            </a:r>
          </a:p>
          <a:p>
            <a:pPr marL="923925" lvl="1" indent="-285750" eaLnBrk="0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</a:rPr>
              <a:t>viz </a:t>
            </a:r>
            <a:r>
              <a:rPr lang="cs-CZ" altLang="cs-CZ" sz="1600" dirty="0">
                <a:solidFill>
                  <a:srgbClr val="F24F00"/>
                </a:solidFill>
              </a:rPr>
              <a:t>„Formulář pro evidenci  osoby dodavatele v SAP“</a:t>
            </a:r>
            <a:endParaRPr lang="cs-CZ" sz="1600" dirty="0">
              <a:solidFill>
                <a:srgbClr val="F24F00"/>
              </a:solidFill>
            </a:endParaRPr>
          </a:p>
        </p:txBody>
      </p:sp>
      <p:sp>
        <p:nvSpPr>
          <p:cNvPr id="14" name="Pětiúhelník 1">
            <a:extLst>
              <a:ext uri="{FF2B5EF4-FFF2-40B4-BE49-F238E27FC236}">
                <a16:creationId xmlns:a16="http://schemas.microsoft.com/office/drawing/2014/main" id="{8C795A97-B575-43A1-A370-28C4E8588DC5}"/>
              </a:ext>
            </a:extLst>
          </p:cNvPr>
          <p:cNvSpPr/>
          <p:nvPr/>
        </p:nvSpPr>
        <p:spPr bwMode="auto">
          <a:xfrm>
            <a:off x="4251165" y="1340768"/>
            <a:ext cx="620699" cy="5400600"/>
          </a:xfrm>
          <a:prstGeom prst="homePlate">
            <a:avLst/>
          </a:prstGeom>
          <a:solidFill>
            <a:srgbClr val="7FDB8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cs-CZ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05C396F-CAE5-BFEC-ACB8-83DE2C7EB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22" t="13250" r="26966" b="5901"/>
          <a:stretch/>
        </p:blipFill>
        <p:spPr>
          <a:xfrm>
            <a:off x="448452" y="1340768"/>
            <a:ext cx="364715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9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2813143-587A-4F7E-A132-F1ED7BDB1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2800" dirty="0"/>
              <a:t>ÚVOD DO ŠKOLENÍ</a:t>
            </a:r>
          </a:p>
          <a:p>
            <a:r>
              <a:rPr lang="cs-CZ" dirty="0"/>
              <a:t>Dostupnost informací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E492209-DF08-417A-8A26-F27BDAC22FE3}"/>
              </a:ext>
            </a:extLst>
          </p:cNvPr>
          <p:cNvSpPr/>
          <p:nvPr/>
        </p:nvSpPr>
        <p:spPr>
          <a:xfrm>
            <a:off x="550862" y="1805848"/>
            <a:ext cx="5875417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Dokumenty a pokyny ke školení máte k dispozici na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CE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www.cez.cz/skoleni-pro-dodavatele KE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7236"/>
              </a:buClr>
              <a:buSzPct val="120000"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 CE" pitchFamily="34" charset="0"/>
                <a:ea typeface="+mn-ea"/>
                <a:cs typeface="+mn-cs"/>
              </a:rPr>
              <a:t>    (budete podle nich školit ostatní zaměstnance)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endParaRPr kumimoji="0" lang="cs-CZ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4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3FB88F-EC1A-449D-0462-D378E7B11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55" r="20343" b="12404"/>
          <a:stretch/>
        </p:blipFill>
        <p:spPr bwMode="auto">
          <a:xfrm>
            <a:off x="5916891" y="21241"/>
            <a:ext cx="6259790" cy="3560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E726C956-9BF5-4C7D-AC94-525511959316}"/>
              </a:ext>
            </a:extLst>
          </p:cNvPr>
          <p:cNvSpPr/>
          <p:nvPr/>
        </p:nvSpPr>
        <p:spPr>
          <a:xfrm>
            <a:off x="10390107" y="2572189"/>
            <a:ext cx="1786574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004D39A-0FE6-5366-4721-B6A8220DEB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213" t="7159" r="7647" b="57045"/>
          <a:stretch/>
        </p:blipFill>
        <p:spPr bwMode="auto">
          <a:xfrm>
            <a:off x="400767" y="2903770"/>
            <a:ext cx="5682875" cy="2850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F879040E-6A1E-4055-851F-222B07B6B843}"/>
              </a:ext>
            </a:extLst>
          </p:cNvPr>
          <p:cNvSpPr/>
          <p:nvPr/>
        </p:nvSpPr>
        <p:spPr>
          <a:xfrm>
            <a:off x="3488570" y="2964885"/>
            <a:ext cx="1176710" cy="339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pojnice: zakřivená 3">
            <a:extLst>
              <a:ext uri="{FF2B5EF4-FFF2-40B4-BE49-F238E27FC236}">
                <a16:creationId xmlns:a16="http://schemas.microsoft.com/office/drawing/2014/main" id="{C28FE23F-280C-41A2-BC9A-19C77AA1868B}"/>
              </a:ext>
            </a:extLst>
          </p:cNvPr>
          <p:cNvCxnSpPr>
            <a:cxnSpLocks/>
            <a:stCxn id="16" idx="2"/>
            <a:endCxn id="11" idx="2"/>
          </p:cNvCxnSpPr>
          <p:nvPr/>
        </p:nvCxnSpPr>
        <p:spPr>
          <a:xfrm rot="10800000" flipV="1">
            <a:off x="2207568" y="3134423"/>
            <a:ext cx="1281002" cy="2398507"/>
          </a:xfrm>
          <a:prstGeom prst="curvedConnector3">
            <a:avLst>
              <a:gd name="adj1" fmla="val 117845"/>
            </a:avLst>
          </a:prstGeom>
          <a:ln w="28575">
            <a:solidFill>
              <a:srgbClr val="F2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id="{5B4F79CA-AD9A-43DA-BD30-A5F4B9884F49}"/>
              </a:ext>
            </a:extLst>
          </p:cNvPr>
          <p:cNvSpPr/>
          <p:nvPr/>
        </p:nvSpPr>
        <p:spPr>
          <a:xfrm>
            <a:off x="2207568" y="5229200"/>
            <a:ext cx="2088232" cy="607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pojnice: zakřivená 11">
            <a:extLst>
              <a:ext uri="{FF2B5EF4-FFF2-40B4-BE49-F238E27FC236}">
                <a16:creationId xmlns:a16="http://schemas.microsoft.com/office/drawing/2014/main" id="{B6D2262F-4B15-443F-B2DD-6A9171C37A48}"/>
              </a:ext>
            </a:extLst>
          </p:cNvPr>
          <p:cNvCxnSpPr>
            <a:cxnSpLocks/>
            <a:stCxn id="11" idx="7"/>
            <a:endCxn id="17" idx="2"/>
          </p:cNvCxnSpPr>
          <p:nvPr/>
        </p:nvCxnSpPr>
        <p:spPr>
          <a:xfrm rot="5400000" flipH="1" flipV="1">
            <a:off x="6105092" y="1033147"/>
            <a:ext cx="2169908" cy="6400121"/>
          </a:xfrm>
          <a:prstGeom prst="curvedConnector2">
            <a:avLst/>
          </a:prstGeom>
          <a:ln w="28575">
            <a:solidFill>
              <a:srgbClr val="F2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>
            <a:extLst>
              <a:ext uri="{FF2B5EF4-FFF2-40B4-BE49-F238E27FC236}">
                <a16:creationId xmlns:a16="http://schemas.microsoft.com/office/drawing/2014/main" id="{2DA45B6E-C4ED-E4BD-38E3-7830B8A8BC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08" t="28028" r="26609" b="11713"/>
          <a:stretch/>
        </p:blipFill>
        <p:spPr bwMode="auto">
          <a:xfrm>
            <a:off x="6585057" y="3795830"/>
            <a:ext cx="4465243" cy="3046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B7D53C47-3BFB-AD72-5D01-4C551AEE04BA}"/>
              </a:ext>
            </a:extLst>
          </p:cNvPr>
          <p:cNvCxnSpPr>
            <a:stCxn id="17" idx="4"/>
          </p:cNvCxnSpPr>
          <p:nvPr/>
        </p:nvCxnSpPr>
        <p:spPr>
          <a:xfrm flipH="1">
            <a:off x="9552384" y="3724317"/>
            <a:ext cx="1731010" cy="1216851"/>
          </a:xfrm>
          <a:prstGeom prst="straightConnector1">
            <a:avLst/>
          </a:prstGeom>
          <a:ln w="28575">
            <a:solidFill>
              <a:srgbClr val="F248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0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C05EE34-7494-6602-53D3-0CBC7A7A8A70}"/>
              </a:ext>
            </a:extLst>
          </p:cNvPr>
          <p:cNvSpPr/>
          <p:nvPr/>
        </p:nvSpPr>
        <p:spPr bwMode="auto">
          <a:xfrm>
            <a:off x="521289" y="1284542"/>
            <a:ext cx="3528000" cy="48807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24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C3D"/>
              </a:buClr>
              <a:buSzTx/>
              <a:buFont typeface="Wingdings" pitchFamily="2" charset="2"/>
              <a:buNone/>
              <a:tabLst/>
              <a:defRPr/>
            </a:pPr>
            <a:endParaRPr kumimoji="0" lang="cs-CZ" sz="1400" b="0" i="1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2D62A2E-E9C8-6760-8D7C-7F031962A0E9}"/>
              </a:ext>
            </a:extLst>
          </p:cNvPr>
          <p:cNvSpPr/>
          <p:nvPr/>
        </p:nvSpPr>
        <p:spPr bwMode="auto">
          <a:xfrm>
            <a:off x="4414807" y="1284542"/>
            <a:ext cx="3528000" cy="486398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24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C3D"/>
              </a:buClr>
              <a:buSzTx/>
              <a:buFont typeface="Wingdings" pitchFamily="2" charset="2"/>
              <a:buNone/>
              <a:tabLst/>
              <a:defRPr/>
            </a:pPr>
            <a:endParaRPr kumimoji="0" lang="cs-CZ" sz="1400" b="0" i="1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6F01FB0-F576-40AD-BEEC-A331D1C52527}"/>
              </a:ext>
            </a:extLst>
          </p:cNvPr>
          <p:cNvSpPr/>
          <p:nvPr/>
        </p:nvSpPr>
        <p:spPr bwMode="auto">
          <a:xfrm>
            <a:off x="8278180" y="1284542"/>
            <a:ext cx="3528914" cy="486398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24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C3D"/>
              </a:buClr>
              <a:buSzTx/>
              <a:buFont typeface="Wingdings" pitchFamily="2" charset="2"/>
              <a:buNone/>
              <a:tabLst/>
              <a:defRPr/>
            </a:pPr>
            <a:endParaRPr kumimoji="0" lang="cs-CZ" sz="1400" b="0" i="1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3F490BB-41CE-4B55-84E1-EE54416419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/>
              <a:t>Certifikované systémy řízení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2181C30-881F-4662-86AC-E5A12DA78E17}"/>
              </a:ext>
            </a:extLst>
          </p:cNvPr>
          <p:cNvSpPr/>
          <p:nvPr/>
        </p:nvSpPr>
        <p:spPr>
          <a:xfrm>
            <a:off x="1177802" y="1361118"/>
            <a:ext cx="2067324" cy="29546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ctr" defTabSz="10429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Bezpečný podnik (BOZP)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99A1A6B-0351-4913-B9FA-68C9636D223D}"/>
              </a:ext>
            </a:extLst>
          </p:cNvPr>
          <p:cNvSpPr/>
          <p:nvPr/>
        </p:nvSpPr>
        <p:spPr>
          <a:xfrm>
            <a:off x="4580980" y="1389352"/>
            <a:ext cx="3159693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 14001:2016 (EMS) 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Systém řízení OŽP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40C4C78-4C90-473A-A708-F6B57D3F32B5}"/>
              </a:ext>
            </a:extLst>
          </p:cNvPr>
          <p:cNvSpPr/>
          <p:nvPr/>
        </p:nvSpPr>
        <p:spPr>
          <a:xfrm>
            <a:off x="8605396" y="1333265"/>
            <a:ext cx="3065315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 50001:2019 (</a:t>
            </a:r>
            <a:r>
              <a:rPr kumimoji="0" 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EnMS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Systém řízení hospodaření s energií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E761E35-852A-42FE-AAEE-8D990993E03C}"/>
              </a:ext>
            </a:extLst>
          </p:cNvPr>
          <p:cNvSpPr/>
          <p:nvPr/>
        </p:nvSpPr>
        <p:spPr>
          <a:xfrm>
            <a:off x="684285" y="5039987"/>
            <a:ext cx="3347627" cy="969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ČEZ_NA_0030 –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Politika BOZP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08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Ochranu života nadřazujeme ostatním zájmům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Dodržujeme Právní předpisy a veřejné závazky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Řídíme rizika, odstraňujeme zdroje rizik, hodnotíme neodstranitelná rizika a přijímáme opatření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B5A6E57-EEF5-433E-BB75-1FBA12B5AD69}"/>
              </a:ext>
            </a:extLst>
          </p:cNvPr>
          <p:cNvSpPr/>
          <p:nvPr/>
        </p:nvSpPr>
        <p:spPr>
          <a:xfrm>
            <a:off x="8509979" y="5039987"/>
            <a:ext cx="3065315" cy="969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ČEZ_NA_0004 –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Energetická politika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363738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Sledujeme spotřebu energií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Řídíme hospodaření s energiemi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Snižujeme energetickou náročnost budov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Zlepšujeme energetickou účinnost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3D0A04C-BB49-4CF7-8E14-E26BFB8A4621}"/>
              </a:ext>
            </a:extLst>
          </p:cNvPr>
          <p:cNvSpPr/>
          <p:nvPr/>
        </p:nvSpPr>
        <p:spPr>
          <a:xfrm>
            <a:off x="1559496" y="6285309"/>
            <a:ext cx="9721080" cy="482889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Požadujeme uplatnění tohoto přístupu i u dodavatelů.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Bližší informace v jednotlivých částech školení a na </a:t>
            </a:r>
            <a:r>
              <a:rPr kumimoji="0" lang="cs-CZ" sz="1200" b="0" i="0" u="sng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https://www.cez.cz/cs/o-cez/odpovedna-firma/strategicke-priority/zajistit-udrzitelny-provoz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D9DF982-FE8C-DAFE-3E4A-ED0C950C7D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22" t="9052" r="25561" b="5207"/>
          <a:stretch/>
        </p:blipFill>
        <p:spPr>
          <a:xfrm>
            <a:off x="9002118" y="1794930"/>
            <a:ext cx="2081038" cy="312505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E304C4F-7EED-24C5-B811-DE1C32C33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008" t="9052" r="25194" b="5207"/>
          <a:stretch/>
        </p:blipFill>
        <p:spPr>
          <a:xfrm>
            <a:off x="1010664" y="1656584"/>
            <a:ext cx="2401600" cy="332865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9E7DB62-2EB1-7B3A-F3E1-936AB6992B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731" t="8000" r="25194" b="5208"/>
          <a:stretch/>
        </p:blipFill>
        <p:spPr>
          <a:xfrm>
            <a:off x="4862812" y="1659395"/>
            <a:ext cx="2243787" cy="3312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7A3C873-74F9-847D-5E56-962B6F429A03}"/>
              </a:ext>
            </a:extLst>
          </p:cNvPr>
          <p:cNvSpPr/>
          <p:nvPr/>
        </p:nvSpPr>
        <p:spPr>
          <a:xfrm>
            <a:off x="4560803" y="5053674"/>
            <a:ext cx="3347627" cy="969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ČEZ_NA_0031 – </a:t>
            </a:r>
            <a:r>
              <a:rPr kumimoji="0" 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Politika </a:t>
            </a:r>
            <a:r>
              <a:rPr kumimoji="0" 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OŽP </a:t>
            </a:r>
          </a:p>
          <a:p>
            <a:pPr marL="108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Klademe důraz na prevenci znečištění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Předcházíme znečištění vod, vzniku odpadů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Zvyšujeme podíl využívání obnovitelných zdrojů při výrobě elektřiny a tepla</a:t>
            </a:r>
          </a:p>
        </p:txBody>
      </p:sp>
    </p:spTree>
    <p:extLst>
      <p:ext uri="{BB962C8B-B14F-4D97-AF65-F5344CB8AC3E}">
        <p14:creationId xmlns:p14="http://schemas.microsoft.com/office/powerpoint/2010/main" val="261824146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" id="{EFEED11E-C385-4F5C-B353-96AEF8CB7231}" vid="{50FE5C02-4EBC-490E-908E-06B74B37C8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A9294D1628D449BC2FF786F8E54B26" ma:contentTypeVersion="0" ma:contentTypeDescription="Vytvoří nový dokument" ma:contentTypeScope="" ma:versionID="7c5b51d7edcba2fc97b2199da3ef319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21bd7e6d1dd7e3d4c4df9ed590a580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D76264-FF8C-47EA-9A44-1E99374E76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59B9B1-EC3A-4C1C-8488-B65A61ACD83C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9AD7581-4C42-43D4-ACF3-E38F24D917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Úvod KE . 2022</Template>
  <TotalTime>811</TotalTime>
  <Words>1725</Words>
  <Application>Microsoft Office PowerPoint</Application>
  <PresentationFormat>Širokoúhlá obrazovka</PresentationFormat>
  <Paragraphs>258</Paragraphs>
  <Slides>16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Calibri</vt:lpstr>
      <vt:lpstr>Arial CE</vt:lpstr>
      <vt:lpstr>Wingdings</vt:lpstr>
      <vt:lpstr>Arial</vt:lpstr>
      <vt:lpstr>Theme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Marková Jana</dc:creator>
  <cp:lastModifiedBy>Kotulová Hana</cp:lastModifiedBy>
  <cp:revision>4</cp:revision>
  <dcterms:created xsi:type="dcterms:W3CDTF">2022-11-24T09:01:37Z</dcterms:created>
  <dcterms:modified xsi:type="dcterms:W3CDTF">2026-04-21T08:11:38Z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33b3253-da69-42b4-943e-d791e26624db_Enabled">
    <vt:lpwstr>true</vt:lpwstr>
  </property>
  <property fmtid="{D5CDD505-2E9C-101B-9397-08002B2CF9AE}" pid="3" name="MSIP_Label_a33b3253-da69-42b4-943e-d791e26624db_SetDate">
    <vt:lpwstr>2023-12-22T05:48:01Z</vt:lpwstr>
  </property>
  <property fmtid="{D5CDD505-2E9C-101B-9397-08002B2CF9AE}" pid="4" name="MSIP_Label_a33b3253-da69-42b4-943e-d791e26624db_Method">
    <vt:lpwstr>Privileged</vt:lpwstr>
  </property>
  <property fmtid="{D5CDD505-2E9C-101B-9397-08002B2CF9AE}" pid="5" name="MSIP_Label_a33b3253-da69-42b4-943e-d791e26624db_Name">
    <vt:lpwstr>L00089</vt:lpwstr>
  </property>
  <property fmtid="{D5CDD505-2E9C-101B-9397-08002B2CF9AE}" pid="6" name="MSIP_Label_a33b3253-da69-42b4-943e-d791e26624db_SiteId">
    <vt:lpwstr>b233f9e1-5599-4693-9cef-38858fe25406</vt:lpwstr>
  </property>
  <property fmtid="{D5CDD505-2E9C-101B-9397-08002B2CF9AE}" pid="7" name="MSIP_Label_a33b3253-da69-42b4-943e-d791e26624db_ActionId">
    <vt:lpwstr>e112f3b6-e374-45e5-bf9c-89b71d541c64</vt:lpwstr>
  </property>
  <property fmtid="{D5CDD505-2E9C-101B-9397-08002B2CF9AE}" pid="8" name="MSIP_Label_a33b3253-da69-42b4-943e-d791e26624db_ContentBits">
    <vt:lpwstr>1</vt:lpwstr>
  </property>
  <property fmtid="{D5CDD505-2E9C-101B-9397-08002B2CF9AE}" pid="9" name="DocumentClasification">
    <vt:lpwstr>Interní</vt:lpwstr>
  </property>
  <property fmtid="{D5CDD505-2E9C-101B-9397-08002B2CF9AE}" pid="10" name="CEZ_DLP">
    <vt:lpwstr>CEZ:CEZ-DKE:C</vt:lpwstr>
  </property>
  <property fmtid="{D5CDD505-2E9C-101B-9397-08002B2CF9AE}" pid="11" name="CEZ_MIPLabelName">
    <vt:lpwstr>Internal-CEZ-DOKE</vt:lpwstr>
  </property>
  <property fmtid="{D5CDD505-2E9C-101B-9397-08002B2CF9AE}" pid="12" name="ContentTypeId">
    <vt:lpwstr>0x01010088A9294D1628D449BC2FF786F8E54B26</vt:lpwstr>
  </property>
</Properties>
</file>