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1"/>
  </p:notesMasterIdLst>
  <p:sldIdLst>
    <p:sldId id="259" r:id="rId2"/>
    <p:sldId id="278" r:id="rId3"/>
    <p:sldId id="493" r:id="rId4"/>
    <p:sldId id="279" r:id="rId5"/>
    <p:sldId id="281" r:id="rId6"/>
    <p:sldId id="282" r:id="rId7"/>
    <p:sldId id="283" r:id="rId8"/>
    <p:sldId id="284" r:id="rId9"/>
    <p:sldId id="280" r:id="rId10"/>
    <p:sldId id="285" r:id="rId11"/>
    <p:sldId id="290" r:id="rId12"/>
    <p:sldId id="291" r:id="rId13"/>
    <p:sldId id="494" r:id="rId14"/>
    <p:sldId id="293" r:id="rId15"/>
    <p:sldId id="294" r:id="rId16"/>
    <p:sldId id="286" r:id="rId17"/>
    <p:sldId id="295" r:id="rId18"/>
    <p:sldId id="296" r:id="rId19"/>
    <p:sldId id="438" r:id="rId20"/>
    <p:sldId id="440" r:id="rId21"/>
    <p:sldId id="441" r:id="rId22"/>
    <p:sldId id="443" r:id="rId23"/>
    <p:sldId id="444" r:id="rId24"/>
    <p:sldId id="445" r:id="rId25"/>
    <p:sldId id="502" r:id="rId26"/>
    <p:sldId id="446" r:id="rId27"/>
    <p:sldId id="447" r:id="rId28"/>
    <p:sldId id="448" r:id="rId29"/>
    <p:sldId id="449" r:id="rId30"/>
    <p:sldId id="450" r:id="rId31"/>
    <p:sldId id="500" r:id="rId32"/>
    <p:sldId id="424" r:id="rId33"/>
    <p:sldId id="451" r:id="rId34"/>
    <p:sldId id="452" r:id="rId35"/>
    <p:sldId id="453" r:id="rId36"/>
    <p:sldId id="1207" r:id="rId37"/>
    <p:sldId id="454" r:id="rId38"/>
    <p:sldId id="1208" r:id="rId39"/>
    <p:sldId id="314" r:id="rId40"/>
    <p:sldId id="315" r:id="rId41"/>
    <p:sldId id="501" r:id="rId42"/>
    <p:sldId id="455" r:id="rId43"/>
    <p:sldId id="457" r:id="rId44"/>
    <p:sldId id="458" r:id="rId45"/>
    <p:sldId id="459" r:id="rId46"/>
    <p:sldId id="460" r:id="rId47"/>
    <p:sldId id="461" r:id="rId48"/>
    <p:sldId id="462" r:id="rId49"/>
    <p:sldId id="422" r:id="rId50"/>
    <p:sldId id="463" r:id="rId51"/>
    <p:sldId id="464" r:id="rId52"/>
    <p:sldId id="465" r:id="rId53"/>
    <p:sldId id="466" r:id="rId54"/>
    <p:sldId id="467" r:id="rId55"/>
    <p:sldId id="468" r:id="rId56"/>
    <p:sldId id="469" r:id="rId57"/>
    <p:sldId id="470" r:id="rId58"/>
    <p:sldId id="471" r:id="rId59"/>
    <p:sldId id="473" r:id="rId60"/>
    <p:sldId id="474" r:id="rId61"/>
    <p:sldId id="475" r:id="rId62"/>
    <p:sldId id="476" r:id="rId63"/>
    <p:sldId id="482" r:id="rId64"/>
    <p:sldId id="478" r:id="rId65"/>
    <p:sldId id="477" r:id="rId66"/>
    <p:sldId id="479" r:id="rId67"/>
    <p:sldId id="480" r:id="rId68"/>
    <p:sldId id="483" r:id="rId69"/>
    <p:sldId id="484" r:id="rId70"/>
    <p:sldId id="485" r:id="rId71"/>
    <p:sldId id="486" r:id="rId72"/>
    <p:sldId id="487" r:id="rId73"/>
    <p:sldId id="1201" r:id="rId74"/>
    <p:sldId id="488" r:id="rId75"/>
    <p:sldId id="1206" r:id="rId76"/>
    <p:sldId id="1205" r:id="rId77"/>
    <p:sldId id="495" r:id="rId78"/>
    <p:sldId id="496" r:id="rId79"/>
    <p:sldId id="497" r:id="rId80"/>
    <p:sldId id="498" r:id="rId81"/>
    <p:sldId id="287" r:id="rId82"/>
    <p:sldId id="399" r:id="rId83"/>
    <p:sldId id="289" r:id="rId84"/>
    <p:sldId id="400" r:id="rId85"/>
    <p:sldId id="499" r:id="rId86"/>
    <p:sldId id="401" r:id="rId87"/>
    <p:sldId id="396" r:id="rId88"/>
    <p:sldId id="402" r:id="rId89"/>
    <p:sldId id="492" r:id="rId90"/>
  </p:sldIdLst>
  <p:sldSz cx="12192000" cy="6858000"/>
  <p:notesSz cx="12192000" cy="6858000"/>
  <p:embeddedFontLst>
    <p:embeddedFont>
      <p:font typeface="Arial CE" panose="020B0604020202020204" pitchFamily="34" charset="0"/>
      <p:regular r:id="rId92"/>
      <p:bold r:id="rId93"/>
      <p:italic r:id="rId94"/>
      <p:boldItalic r:id="rId95"/>
    </p:embeddedFont>
    <p:embeddedFont>
      <p:font typeface="Futura CEZ Medium" panose="020B0604020202020204" charset="0"/>
      <p:regular r:id="rId96"/>
    </p:embeddedFont>
    <p:embeddedFont>
      <p:font typeface="Wingdings 2" panose="05020102010507070707" pitchFamily="18" charset="2"/>
      <p:regular r:id="rId97"/>
    </p:embeddedFont>
  </p:embeddedFontLst>
  <p:defaultTextStyle>
    <a:defPPr>
      <a:defRPr lang="en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24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2D2D"/>
    <a:srgbClr val="00C752"/>
    <a:srgbClr val="363738"/>
    <a:srgbClr val="03C75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DC6BE9-14B9-4241-89D5-88086629B930}" v="58" dt="2026-03-30T11:08:49.7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035" autoAdjust="0"/>
    <p:restoredTop sz="76256" autoAdjust="0"/>
  </p:normalViewPr>
  <p:slideViewPr>
    <p:cSldViewPr>
      <p:cViewPr varScale="1">
        <p:scale>
          <a:sx n="77" d="100"/>
          <a:sy n="77" d="100"/>
        </p:scale>
        <p:origin x="312" y="54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8" d="100"/>
        <a:sy n="158" d="100"/>
      </p:scale>
      <p:origin x="0" y="-196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microsoft.com/office/2016/11/relationships/changesInfo" Target="changesInfos/changesInfo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font" Target="fonts/font4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3.fntdata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2.fntdata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tečková Fonioková Jitka" userId="8049a2fc-384e-4b27-8754-31c9a71e26da" providerId="ADAL" clId="{D3DC6BE9-14B9-4241-89D5-88086629B930}"/>
    <pc:docChg chg="undo custSel addSld delSld modSld">
      <pc:chgData name="Latečková Fonioková Jitka" userId="8049a2fc-384e-4b27-8754-31c9a71e26da" providerId="ADAL" clId="{D3DC6BE9-14B9-4241-89D5-88086629B930}" dt="2026-03-30T11:08:17.835" v="216" actId="20577"/>
      <pc:docMkLst>
        <pc:docMk/>
      </pc:docMkLst>
      <pc:sldChg chg="modSp mod">
        <pc:chgData name="Latečková Fonioková Jitka" userId="8049a2fc-384e-4b27-8754-31c9a71e26da" providerId="ADAL" clId="{D3DC6BE9-14B9-4241-89D5-88086629B930}" dt="2026-03-30T11:08:17.835" v="216" actId="20577"/>
        <pc:sldMkLst>
          <pc:docMk/>
          <pc:sldMk cId="0" sldId="259"/>
        </pc:sldMkLst>
        <pc:spChg chg="mod">
          <ac:chgData name="Latečková Fonioková Jitka" userId="8049a2fc-384e-4b27-8754-31c9a71e26da" providerId="ADAL" clId="{D3DC6BE9-14B9-4241-89D5-88086629B930}" dt="2026-03-30T11:08:17.835" v="216" actId="20577"/>
          <ac:spMkLst>
            <pc:docMk/>
            <pc:sldMk cId="0" sldId="259"/>
            <ac:spMk id="5" creationId="{EA5616DA-4550-FB49-BA80-ED584633682B}"/>
          </ac:spMkLst>
        </pc:spChg>
      </pc:sldChg>
      <pc:sldChg chg="modSp mod">
        <pc:chgData name="Latečková Fonioková Jitka" userId="8049a2fc-384e-4b27-8754-31c9a71e26da" providerId="ADAL" clId="{D3DC6BE9-14B9-4241-89D5-88086629B930}" dt="2026-03-30T10:38:54.713" v="21" actId="207"/>
        <pc:sldMkLst>
          <pc:docMk/>
          <pc:sldMk cId="2570644222" sldId="287"/>
        </pc:sldMkLst>
        <pc:spChg chg="mod">
          <ac:chgData name="Latečková Fonioková Jitka" userId="8049a2fc-384e-4b27-8754-31c9a71e26da" providerId="ADAL" clId="{D3DC6BE9-14B9-4241-89D5-88086629B930}" dt="2026-03-30T10:38:54.713" v="21" actId="207"/>
          <ac:spMkLst>
            <pc:docMk/>
            <pc:sldMk cId="2570644222" sldId="287"/>
            <ac:spMk id="15" creationId="{6D034D61-19DD-4573-A425-B43A42C0F162}"/>
          </ac:spMkLst>
        </pc:spChg>
      </pc:sldChg>
      <pc:sldChg chg="modSp mod">
        <pc:chgData name="Latečková Fonioková Jitka" userId="8049a2fc-384e-4b27-8754-31c9a71e26da" providerId="ADAL" clId="{D3DC6BE9-14B9-4241-89D5-88086629B930}" dt="2026-03-30T10:39:01.504" v="22" actId="207"/>
        <pc:sldMkLst>
          <pc:docMk/>
          <pc:sldMk cId="2930936411" sldId="289"/>
        </pc:sldMkLst>
        <pc:spChg chg="mod">
          <ac:chgData name="Latečková Fonioková Jitka" userId="8049a2fc-384e-4b27-8754-31c9a71e26da" providerId="ADAL" clId="{D3DC6BE9-14B9-4241-89D5-88086629B930}" dt="2026-03-30T10:39:01.504" v="22" actId="207"/>
          <ac:spMkLst>
            <pc:docMk/>
            <pc:sldMk cId="2930936411" sldId="289"/>
            <ac:spMk id="15" creationId="{6D034D61-19DD-4573-A425-B43A42C0F162}"/>
          </ac:spMkLst>
        </pc:spChg>
      </pc:sldChg>
      <pc:sldChg chg="modSp mod">
        <pc:chgData name="Latečková Fonioková Jitka" userId="8049a2fc-384e-4b27-8754-31c9a71e26da" providerId="ADAL" clId="{D3DC6BE9-14B9-4241-89D5-88086629B930}" dt="2026-03-30T10:39:36.812" v="25" actId="207"/>
        <pc:sldMkLst>
          <pc:docMk/>
          <pc:sldMk cId="1146359545" sldId="399"/>
        </pc:sldMkLst>
        <pc:spChg chg="mod">
          <ac:chgData name="Latečková Fonioková Jitka" userId="8049a2fc-384e-4b27-8754-31c9a71e26da" providerId="ADAL" clId="{D3DC6BE9-14B9-4241-89D5-88086629B930}" dt="2026-03-30T10:39:36.812" v="25" actId="207"/>
          <ac:spMkLst>
            <pc:docMk/>
            <pc:sldMk cId="1146359545" sldId="399"/>
            <ac:spMk id="15" creationId="{6D034D61-19DD-4573-A425-B43A42C0F162}"/>
          </ac:spMkLst>
        </pc:spChg>
      </pc:sldChg>
      <pc:sldChg chg="modSp mod">
        <pc:chgData name="Latečková Fonioková Jitka" userId="8049a2fc-384e-4b27-8754-31c9a71e26da" providerId="ADAL" clId="{D3DC6BE9-14B9-4241-89D5-88086629B930}" dt="2026-03-30T10:39:07.846" v="23" actId="207"/>
        <pc:sldMkLst>
          <pc:docMk/>
          <pc:sldMk cId="859936880" sldId="400"/>
        </pc:sldMkLst>
        <pc:spChg chg="mod">
          <ac:chgData name="Latečková Fonioková Jitka" userId="8049a2fc-384e-4b27-8754-31c9a71e26da" providerId="ADAL" clId="{D3DC6BE9-14B9-4241-89D5-88086629B930}" dt="2026-03-30T10:39:07.846" v="23" actId="207"/>
          <ac:spMkLst>
            <pc:docMk/>
            <pc:sldMk cId="859936880" sldId="400"/>
            <ac:spMk id="15" creationId="{6D034D61-19DD-4573-A425-B43A42C0F162}"/>
          </ac:spMkLst>
        </pc:spChg>
      </pc:sldChg>
      <pc:sldChg chg="addSp delSp modSp mod">
        <pc:chgData name="Latečková Fonioková Jitka" userId="8049a2fc-384e-4b27-8754-31c9a71e26da" providerId="ADAL" clId="{D3DC6BE9-14B9-4241-89D5-88086629B930}" dt="2026-03-30T10:42:20.483" v="30" actId="14100"/>
        <pc:sldMkLst>
          <pc:docMk/>
          <pc:sldMk cId="603792165" sldId="424"/>
        </pc:sldMkLst>
        <pc:picChg chg="add mod">
          <ac:chgData name="Latečková Fonioková Jitka" userId="8049a2fc-384e-4b27-8754-31c9a71e26da" providerId="ADAL" clId="{D3DC6BE9-14B9-4241-89D5-88086629B930}" dt="2026-03-30T10:42:20.483" v="30" actId="14100"/>
          <ac:picMkLst>
            <pc:docMk/>
            <pc:sldMk cId="603792165" sldId="424"/>
            <ac:picMk id="4" creationId="{5D99C9B0-2E44-2988-6651-C392843F8DBF}"/>
          </ac:picMkLst>
        </pc:picChg>
        <pc:picChg chg="del">
          <ac:chgData name="Latečková Fonioková Jitka" userId="8049a2fc-384e-4b27-8754-31c9a71e26da" providerId="ADAL" clId="{D3DC6BE9-14B9-4241-89D5-88086629B930}" dt="2026-03-30T10:41:00.850" v="27" actId="478"/>
          <ac:picMkLst>
            <pc:docMk/>
            <pc:sldMk cId="603792165" sldId="424"/>
            <ac:picMk id="37" creationId="{00000000-0000-0000-0000-000000000000}"/>
          </ac:picMkLst>
        </pc:picChg>
      </pc:sldChg>
      <pc:sldChg chg="modSp mod">
        <pc:chgData name="Latečková Fonioková Jitka" userId="8049a2fc-384e-4b27-8754-31c9a71e26da" providerId="ADAL" clId="{D3DC6BE9-14B9-4241-89D5-88086629B930}" dt="2026-03-30T10:37:18.455" v="10" actId="207"/>
        <pc:sldMkLst>
          <pc:docMk/>
          <pc:sldMk cId="1176754406" sldId="440"/>
        </pc:sldMkLst>
        <pc:spChg chg="mod">
          <ac:chgData name="Latečková Fonioková Jitka" userId="8049a2fc-384e-4b27-8754-31c9a71e26da" providerId="ADAL" clId="{D3DC6BE9-14B9-4241-89D5-88086629B930}" dt="2026-03-30T10:37:18.455" v="10" actId="207"/>
          <ac:spMkLst>
            <pc:docMk/>
            <pc:sldMk cId="1176754406" sldId="440"/>
            <ac:spMk id="6" creationId="{6F4C1592-9271-4267-BC58-C28D33A91B36}"/>
          </ac:spMkLst>
        </pc:spChg>
      </pc:sldChg>
      <pc:sldChg chg="modSp mod">
        <pc:chgData name="Latečková Fonioková Jitka" userId="8049a2fc-384e-4b27-8754-31c9a71e26da" providerId="ADAL" clId="{D3DC6BE9-14B9-4241-89D5-88086629B930}" dt="2026-03-30T10:37:26.376" v="11" actId="207"/>
        <pc:sldMkLst>
          <pc:docMk/>
          <pc:sldMk cId="421321793" sldId="441"/>
        </pc:sldMkLst>
        <pc:spChg chg="mod">
          <ac:chgData name="Latečková Fonioková Jitka" userId="8049a2fc-384e-4b27-8754-31c9a71e26da" providerId="ADAL" clId="{D3DC6BE9-14B9-4241-89D5-88086629B930}" dt="2026-03-30T10:37:26.376" v="11" actId="207"/>
          <ac:spMkLst>
            <pc:docMk/>
            <pc:sldMk cId="421321793" sldId="441"/>
            <ac:spMk id="3" creationId="{FBA23C15-95C5-4B32-98AD-DB97282BC236}"/>
          </ac:spMkLst>
        </pc:spChg>
      </pc:sldChg>
      <pc:sldChg chg="modSp mod">
        <pc:chgData name="Latečková Fonioková Jitka" userId="8049a2fc-384e-4b27-8754-31c9a71e26da" providerId="ADAL" clId="{D3DC6BE9-14B9-4241-89D5-88086629B930}" dt="2026-03-30T10:37:34.991" v="12" actId="207"/>
        <pc:sldMkLst>
          <pc:docMk/>
          <pc:sldMk cId="3831396202" sldId="443"/>
        </pc:sldMkLst>
        <pc:spChg chg="mod">
          <ac:chgData name="Latečková Fonioková Jitka" userId="8049a2fc-384e-4b27-8754-31c9a71e26da" providerId="ADAL" clId="{D3DC6BE9-14B9-4241-89D5-88086629B930}" dt="2026-03-30T10:37:34.991" v="12" actId="207"/>
          <ac:spMkLst>
            <pc:docMk/>
            <pc:sldMk cId="3831396202" sldId="443"/>
            <ac:spMk id="6" creationId="{6F4C1592-9271-4267-BC58-C28D33A91B36}"/>
          </ac:spMkLst>
        </pc:spChg>
      </pc:sldChg>
      <pc:sldChg chg="modSp mod">
        <pc:chgData name="Latečková Fonioková Jitka" userId="8049a2fc-384e-4b27-8754-31c9a71e26da" providerId="ADAL" clId="{D3DC6BE9-14B9-4241-89D5-88086629B930}" dt="2026-03-30T10:37:45.441" v="13" actId="207"/>
        <pc:sldMkLst>
          <pc:docMk/>
          <pc:sldMk cId="1234726140" sldId="444"/>
        </pc:sldMkLst>
        <pc:spChg chg="mod">
          <ac:chgData name="Latečková Fonioková Jitka" userId="8049a2fc-384e-4b27-8754-31c9a71e26da" providerId="ADAL" clId="{D3DC6BE9-14B9-4241-89D5-88086629B930}" dt="2026-03-30T10:37:45.441" v="13" actId="207"/>
          <ac:spMkLst>
            <pc:docMk/>
            <pc:sldMk cId="1234726140" sldId="444"/>
            <ac:spMk id="6" creationId="{6F4C1592-9271-4267-BC58-C28D33A91B36}"/>
          </ac:spMkLst>
        </pc:spChg>
      </pc:sldChg>
      <pc:sldChg chg="modSp mod">
        <pc:chgData name="Latečková Fonioková Jitka" userId="8049a2fc-384e-4b27-8754-31c9a71e26da" providerId="ADAL" clId="{D3DC6BE9-14B9-4241-89D5-88086629B930}" dt="2026-03-30T10:37:52.280" v="14" actId="207"/>
        <pc:sldMkLst>
          <pc:docMk/>
          <pc:sldMk cId="1081407026" sldId="445"/>
        </pc:sldMkLst>
        <pc:spChg chg="mod">
          <ac:chgData name="Latečková Fonioková Jitka" userId="8049a2fc-384e-4b27-8754-31c9a71e26da" providerId="ADAL" clId="{D3DC6BE9-14B9-4241-89D5-88086629B930}" dt="2026-03-30T10:37:52.280" v="14" actId="207"/>
          <ac:spMkLst>
            <pc:docMk/>
            <pc:sldMk cId="1081407026" sldId="445"/>
            <ac:spMk id="6" creationId="{6F4C1592-9271-4267-BC58-C28D33A91B36}"/>
          </ac:spMkLst>
        </pc:spChg>
      </pc:sldChg>
      <pc:sldChg chg="addSp delSp modSp mod">
        <pc:chgData name="Latečková Fonioková Jitka" userId="8049a2fc-384e-4b27-8754-31c9a71e26da" providerId="ADAL" clId="{D3DC6BE9-14B9-4241-89D5-88086629B930}" dt="2026-03-30T11:03:06.651" v="214" actId="1076"/>
        <pc:sldMkLst>
          <pc:docMk/>
          <pc:sldMk cId="2210095562" sldId="450"/>
        </pc:sldMkLst>
        <pc:spChg chg="mod">
          <ac:chgData name="Latečková Fonioková Jitka" userId="8049a2fc-384e-4b27-8754-31c9a71e26da" providerId="ADAL" clId="{D3DC6BE9-14B9-4241-89D5-88086629B930}" dt="2026-03-30T10:38:14.865" v="17" actId="207"/>
          <ac:spMkLst>
            <pc:docMk/>
            <pc:sldMk cId="2210095562" sldId="450"/>
            <ac:spMk id="3" creationId="{504E6A03-93CD-4490-BBF8-95D819D35C67}"/>
          </ac:spMkLst>
        </pc:spChg>
        <pc:spChg chg="mod">
          <ac:chgData name="Latečková Fonioková Jitka" userId="8049a2fc-384e-4b27-8754-31c9a71e26da" providerId="ADAL" clId="{D3DC6BE9-14B9-4241-89D5-88086629B930}" dt="2026-03-30T10:38:17.176" v="18" actId="207"/>
          <ac:spMkLst>
            <pc:docMk/>
            <pc:sldMk cId="2210095562" sldId="450"/>
            <ac:spMk id="6" creationId="{C3CAFB19-637D-4507-A37B-257628551996}"/>
          </ac:spMkLst>
        </pc:spChg>
        <pc:picChg chg="del">
          <ac:chgData name="Latečková Fonioková Jitka" userId="8049a2fc-384e-4b27-8754-31c9a71e26da" providerId="ADAL" clId="{D3DC6BE9-14B9-4241-89D5-88086629B930}" dt="2026-03-30T11:01:15.602" v="211" actId="478"/>
          <ac:picMkLst>
            <pc:docMk/>
            <pc:sldMk cId="2210095562" sldId="450"/>
            <ac:picMk id="8" creationId="{BBA9E9BD-7003-46E8-B72F-B399E2193C46}"/>
          </ac:picMkLst>
        </pc:picChg>
        <pc:picChg chg="add mod">
          <ac:chgData name="Latečková Fonioková Jitka" userId="8049a2fc-384e-4b27-8754-31c9a71e26da" providerId="ADAL" clId="{D3DC6BE9-14B9-4241-89D5-88086629B930}" dt="2026-03-30T11:03:06.651" v="214" actId="1076"/>
          <ac:picMkLst>
            <pc:docMk/>
            <pc:sldMk cId="2210095562" sldId="450"/>
            <ac:picMk id="12" creationId="{96DFF151-52B5-5A94-0AB5-90FFE48B1FC6}"/>
          </ac:picMkLst>
        </pc:picChg>
      </pc:sldChg>
      <pc:sldChg chg="addSp delSp modSp mod">
        <pc:chgData name="Latečková Fonioková Jitka" userId="8049a2fc-384e-4b27-8754-31c9a71e26da" providerId="ADAL" clId="{D3DC6BE9-14B9-4241-89D5-88086629B930}" dt="2026-03-30T10:43:44.270" v="36" actId="14100"/>
        <pc:sldMkLst>
          <pc:docMk/>
          <pc:sldMk cId="3146502123" sldId="451"/>
        </pc:sldMkLst>
        <pc:picChg chg="add mod">
          <ac:chgData name="Latečková Fonioková Jitka" userId="8049a2fc-384e-4b27-8754-31c9a71e26da" providerId="ADAL" clId="{D3DC6BE9-14B9-4241-89D5-88086629B930}" dt="2026-03-30T10:43:44.270" v="36" actId="14100"/>
          <ac:picMkLst>
            <pc:docMk/>
            <pc:sldMk cId="3146502123" sldId="451"/>
            <ac:picMk id="4" creationId="{4D0EB012-ADA4-0F2C-F2A8-C049BC91F661}"/>
          </ac:picMkLst>
        </pc:picChg>
        <pc:picChg chg="del">
          <ac:chgData name="Latečková Fonioková Jitka" userId="8049a2fc-384e-4b27-8754-31c9a71e26da" providerId="ADAL" clId="{D3DC6BE9-14B9-4241-89D5-88086629B930}" dt="2026-03-30T10:42:53.663" v="31" actId="478"/>
          <ac:picMkLst>
            <pc:docMk/>
            <pc:sldMk cId="3146502123" sldId="451"/>
            <ac:picMk id="40" creationId="{D0E1329D-2F70-4933-A450-EDEC6128F63F}"/>
          </ac:picMkLst>
        </pc:picChg>
      </pc:sldChg>
      <pc:sldChg chg="addSp delSp modSp mod">
        <pc:chgData name="Latečková Fonioková Jitka" userId="8049a2fc-384e-4b27-8754-31c9a71e26da" providerId="ADAL" clId="{D3DC6BE9-14B9-4241-89D5-88086629B930}" dt="2026-03-30T10:58:01.973" v="173" actId="1076"/>
        <pc:sldMkLst>
          <pc:docMk/>
          <pc:sldMk cId="2596037951" sldId="453"/>
        </pc:sldMkLst>
        <pc:spChg chg="add del mod">
          <ac:chgData name="Latečková Fonioková Jitka" userId="8049a2fc-384e-4b27-8754-31c9a71e26da" providerId="ADAL" clId="{D3DC6BE9-14B9-4241-89D5-88086629B930}" dt="2026-03-30T10:49:49.542" v="67"/>
          <ac:spMkLst>
            <pc:docMk/>
            <pc:sldMk cId="2596037951" sldId="453"/>
            <ac:spMk id="5" creationId="{BE8D166A-6BD9-FA6F-0E39-27C708ECD4E2}"/>
          </ac:spMkLst>
        </pc:spChg>
        <pc:spChg chg="add mod">
          <ac:chgData name="Latečková Fonioková Jitka" userId="8049a2fc-384e-4b27-8754-31c9a71e26da" providerId="ADAL" clId="{D3DC6BE9-14B9-4241-89D5-88086629B930}" dt="2026-03-30T10:51:10.391" v="88" actId="14100"/>
          <ac:spMkLst>
            <pc:docMk/>
            <pc:sldMk cId="2596037951" sldId="453"/>
            <ac:spMk id="7" creationId="{3184F6CB-381A-A02E-B743-8001CEEE9F0E}"/>
          </ac:spMkLst>
        </pc:spChg>
        <pc:spChg chg="mod">
          <ac:chgData name="Latečková Fonioková Jitka" userId="8049a2fc-384e-4b27-8754-31c9a71e26da" providerId="ADAL" clId="{D3DC6BE9-14B9-4241-89D5-88086629B930}" dt="2026-03-30T10:51:04.790" v="86" actId="14100"/>
          <ac:spMkLst>
            <pc:docMk/>
            <pc:sldMk cId="2596037951" sldId="453"/>
            <ac:spMk id="11" creationId="{724131F5-4E08-4137-8D92-F24C331CFB5F}"/>
          </ac:spMkLst>
        </pc:spChg>
        <pc:spChg chg="mod">
          <ac:chgData name="Latečková Fonioková Jitka" userId="8049a2fc-384e-4b27-8754-31c9a71e26da" providerId="ADAL" clId="{D3DC6BE9-14B9-4241-89D5-88086629B930}" dt="2026-03-30T10:48:36.686" v="51" actId="1076"/>
          <ac:spMkLst>
            <pc:docMk/>
            <pc:sldMk cId="2596037951" sldId="453"/>
            <ac:spMk id="16" creationId="{A758174F-DCAE-41FF-A856-785D3999B433}"/>
          </ac:spMkLst>
        </pc:spChg>
        <pc:spChg chg="mod">
          <ac:chgData name="Latečková Fonioková Jitka" userId="8049a2fc-384e-4b27-8754-31c9a71e26da" providerId="ADAL" clId="{D3DC6BE9-14B9-4241-89D5-88086629B930}" dt="2026-03-30T10:48:36.686" v="51" actId="1076"/>
          <ac:spMkLst>
            <pc:docMk/>
            <pc:sldMk cId="2596037951" sldId="453"/>
            <ac:spMk id="17" creationId="{3932F409-F4C1-419C-8465-9F745A61F010}"/>
          </ac:spMkLst>
        </pc:spChg>
        <pc:grpChg chg="del mod">
          <ac:chgData name="Latečková Fonioková Jitka" userId="8049a2fc-384e-4b27-8754-31c9a71e26da" providerId="ADAL" clId="{D3DC6BE9-14B9-4241-89D5-88086629B930}" dt="2026-03-30T10:48:37.540" v="52" actId="478"/>
          <ac:grpSpMkLst>
            <pc:docMk/>
            <pc:sldMk cId="2596037951" sldId="453"/>
            <ac:grpSpMk id="14" creationId="{835AE558-CC56-4CAC-8C4C-3D6F559B3D8E}"/>
          </ac:grpSpMkLst>
        </pc:grpChg>
        <pc:picChg chg="add mod">
          <ac:chgData name="Latečková Fonioková Jitka" userId="8049a2fc-384e-4b27-8754-31c9a71e26da" providerId="ADAL" clId="{D3DC6BE9-14B9-4241-89D5-88086629B930}" dt="2026-03-30T10:49:38.429" v="64" actId="14100"/>
          <ac:picMkLst>
            <pc:docMk/>
            <pc:sldMk cId="2596037951" sldId="453"/>
            <ac:picMk id="3" creationId="{775A3CAC-1054-F348-C6D5-A7771CEF5B78}"/>
          </ac:picMkLst>
        </pc:picChg>
        <pc:picChg chg="mod">
          <ac:chgData name="Latečková Fonioková Jitka" userId="8049a2fc-384e-4b27-8754-31c9a71e26da" providerId="ADAL" clId="{D3DC6BE9-14B9-4241-89D5-88086629B930}" dt="2026-03-30T10:58:01.973" v="173" actId="1076"/>
          <ac:picMkLst>
            <pc:docMk/>
            <pc:sldMk cId="2596037951" sldId="453"/>
            <ac:picMk id="13" creationId="{145454A3-D09F-4979-8FBC-4D6F6966738B}"/>
          </ac:picMkLst>
        </pc:picChg>
        <pc:picChg chg="mod">
          <ac:chgData name="Latečková Fonioková Jitka" userId="8049a2fc-384e-4b27-8754-31c9a71e26da" providerId="ADAL" clId="{D3DC6BE9-14B9-4241-89D5-88086629B930}" dt="2026-03-30T10:48:36.686" v="51" actId="1076"/>
          <ac:picMkLst>
            <pc:docMk/>
            <pc:sldMk cId="2596037951" sldId="453"/>
            <ac:picMk id="15" creationId="{047C35C4-68D6-4A0C-AB61-935E1411AF30}"/>
          </ac:picMkLst>
        </pc:picChg>
        <pc:picChg chg="del">
          <ac:chgData name="Latečková Fonioková Jitka" userId="8049a2fc-384e-4b27-8754-31c9a71e26da" providerId="ADAL" clId="{D3DC6BE9-14B9-4241-89D5-88086629B930}" dt="2026-03-30T10:48:32.754" v="48" actId="478"/>
          <ac:picMkLst>
            <pc:docMk/>
            <pc:sldMk cId="2596037951" sldId="453"/>
            <ac:picMk id="19" creationId="{71321598-A5F5-4B32-B456-FCBAD3DB3489}"/>
          </ac:picMkLst>
        </pc:picChg>
        <pc:picChg chg="del">
          <ac:chgData name="Latečková Fonioková Jitka" userId="8049a2fc-384e-4b27-8754-31c9a71e26da" providerId="ADAL" clId="{D3DC6BE9-14B9-4241-89D5-88086629B930}" dt="2026-03-30T10:44:24.092" v="37" actId="478"/>
          <ac:picMkLst>
            <pc:docMk/>
            <pc:sldMk cId="2596037951" sldId="453"/>
            <ac:picMk id="20" creationId="{3C5EE014-D26D-46E3-A580-F94875688347}"/>
          </ac:picMkLst>
        </pc:picChg>
      </pc:sldChg>
      <pc:sldChg chg="addSp delSp modSp mod">
        <pc:chgData name="Latečková Fonioková Jitka" userId="8049a2fc-384e-4b27-8754-31c9a71e26da" providerId="ADAL" clId="{D3DC6BE9-14B9-4241-89D5-88086629B930}" dt="2026-03-30T10:57:39.831" v="171" actId="27636"/>
        <pc:sldMkLst>
          <pc:docMk/>
          <pc:sldMk cId="1461939452" sldId="454"/>
        </pc:sldMkLst>
        <pc:spChg chg="add mod">
          <ac:chgData name="Latečková Fonioková Jitka" userId="8049a2fc-384e-4b27-8754-31c9a71e26da" providerId="ADAL" clId="{D3DC6BE9-14B9-4241-89D5-88086629B930}" dt="2026-03-30T10:57:28.918" v="168" actId="14100"/>
          <ac:spMkLst>
            <pc:docMk/>
            <pc:sldMk cId="1461939452" sldId="454"/>
            <ac:spMk id="2" creationId="{CC5D4F50-76BB-4F9B-4C6B-EA15EC77ECE5}"/>
          </ac:spMkLst>
        </pc:spChg>
        <pc:spChg chg="mod">
          <ac:chgData name="Latečková Fonioková Jitka" userId="8049a2fc-384e-4b27-8754-31c9a71e26da" providerId="ADAL" clId="{D3DC6BE9-14B9-4241-89D5-88086629B930}" dt="2026-03-30T10:57:39.831" v="171" actId="27636"/>
          <ac:spMkLst>
            <pc:docMk/>
            <pc:sldMk cId="1461939452" sldId="454"/>
            <ac:spMk id="11" creationId="{724131F5-4E08-4137-8D92-F24C331CFB5F}"/>
          </ac:spMkLst>
        </pc:spChg>
        <pc:picChg chg="del">
          <ac:chgData name="Latečková Fonioková Jitka" userId="8049a2fc-384e-4b27-8754-31c9a71e26da" providerId="ADAL" clId="{D3DC6BE9-14B9-4241-89D5-88086629B930}" dt="2026-03-30T10:54:29.755" v="125" actId="478"/>
          <ac:picMkLst>
            <pc:docMk/>
            <pc:sldMk cId="1461939452" sldId="454"/>
            <ac:picMk id="9" creationId="{420D5EE3-0854-4927-9398-48EE9DD39042}"/>
          </ac:picMkLst>
        </pc:picChg>
        <pc:picChg chg="mod">
          <ac:chgData name="Latečková Fonioková Jitka" userId="8049a2fc-384e-4b27-8754-31c9a71e26da" providerId="ADAL" clId="{D3DC6BE9-14B9-4241-89D5-88086629B930}" dt="2026-03-30T10:56:18.716" v="157" actId="14100"/>
          <ac:picMkLst>
            <pc:docMk/>
            <pc:sldMk cId="1461939452" sldId="454"/>
            <ac:picMk id="18" creationId="{97E5E4AE-29D7-4506-AB19-E0B29668D995}"/>
          </ac:picMkLst>
        </pc:picChg>
        <pc:picChg chg="del">
          <ac:chgData name="Latečková Fonioková Jitka" userId="8049a2fc-384e-4b27-8754-31c9a71e26da" providerId="ADAL" clId="{D3DC6BE9-14B9-4241-89D5-88086629B930}" dt="2026-03-30T10:54:28.953" v="124" actId="478"/>
          <ac:picMkLst>
            <pc:docMk/>
            <pc:sldMk cId="1461939452" sldId="454"/>
            <ac:picMk id="20" creationId="{6570EC92-8525-43F7-BF1C-6D9C51BA127D}"/>
          </ac:picMkLst>
        </pc:picChg>
        <pc:picChg chg="mod">
          <ac:chgData name="Latečková Fonioková Jitka" userId="8049a2fc-384e-4b27-8754-31c9a71e26da" providerId="ADAL" clId="{D3DC6BE9-14B9-4241-89D5-88086629B930}" dt="2026-03-30T10:57:19.509" v="165" actId="14100"/>
          <ac:picMkLst>
            <pc:docMk/>
            <pc:sldMk cId="1461939452" sldId="454"/>
            <ac:picMk id="1026" creationId="{598A9C1C-6AB1-4B57-9B7A-409E5DA4B3B1}"/>
          </ac:picMkLst>
        </pc:picChg>
      </pc:sldChg>
      <pc:sldChg chg="modSp mod">
        <pc:chgData name="Latečková Fonioková Jitka" userId="8049a2fc-384e-4b27-8754-31c9a71e26da" providerId="ADAL" clId="{D3DC6BE9-14B9-4241-89D5-88086629B930}" dt="2026-03-30T10:40:04.343" v="26" actId="207"/>
        <pc:sldMkLst>
          <pc:docMk/>
          <pc:sldMk cId="1127868917" sldId="476"/>
        </pc:sldMkLst>
        <pc:spChg chg="mod">
          <ac:chgData name="Latečková Fonioková Jitka" userId="8049a2fc-384e-4b27-8754-31c9a71e26da" providerId="ADAL" clId="{D3DC6BE9-14B9-4241-89D5-88086629B930}" dt="2026-03-30T10:40:04.343" v="26" actId="207"/>
          <ac:spMkLst>
            <pc:docMk/>
            <pc:sldMk cId="1127868917" sldId="476"/>
            <ac:spMk id="17" creationId="{DA7FE46C-14CC-408A-9E4E-DB31548D5363}"/>
          </ac:spMkLst>
        </pc:spChg>
      </pc:sldChg>
      <pc:sldChg chg="modSp mod">
        <pc:chgData name="Latečková Fonioková Jitka" userId="8049a2fc-384e-4b27-8754-31c9a71e26da" providerId="ADAL" clId="{D3DC6BE9-14B9-4241-89D5-88086629B930}" dt="2026-03-30T10:38:37.672" v="19" actId="207"/>
        <pc:sldMkLst>
          <pc:docMk/>
          <pc:sldMk cId="830749363" sldId="477"/>
        </pc:sldMkLst>
        <pc:spChg chg="mod">
          <ac:chgData name="Latečková Fonioková Jitka" userId="8049a2fc-384e-4b27-8754-31c9a71e26da" providerId="ADAL" clId="{D3DC6BE9-14B9-4241-89D5-88086629B930}" dt="2026-03-30T10:38:37.672" v="19" actId="207"/>
          <ac:spMkLst>
            <pc:docMk/>
            <pc:sldMk cId="830749363" sldId="477"/>
            <ac:spMk id="21" creationId="{0BC6FD09-62D9-403E-9764-9BC373B9E0BB}"/>
          </ac:spMkLst>
        </pc:spChg>
      </pc:sldChg>
      <pc:sldChg chg="modSp mod">
        <pc:chgData name="Latečková Fonioková Jitka" userId="8049a2fc-384e-4b27-8754-31c9a71e26da" providerId="ADAL" clId="{D3DC6BE9-14B9-4241-89D5-88086629B930}" dt="2026-03-30T10:34:57.382" v="9" actId="339"/>
        <pc:sldMkLst>
          <pc:docMk/>
          <pc:sldMk cId="347566089" sldId="494"/>
        </pc:sldMkLst>
        <pc:spChg chg="mod">
          <ac:chgData name="Latečková Fonioková Jitka" userId="8049a2fc-384e-4b27-8754-31c9a71e26da" providerId="ADAL" clId="{D3DC6BE9-14B9-4241-89D5-88086629B930}" dt="2026-03-30T10:34:57.382" v="9" actId="339"/>
          <ac:spMkLst>
            <pc:docMk/>
            <pc:sldMk cId="347566089" sldId="494"/>
            <ac:spMk id="5" creationId="{63DA302B-7533-45A0-8663-D4B69863FDD5}"/>
          </ac:spMkLst>
        </pc:spChg>
      </pc:sldChg>
      <pc:sldChg chg="modSp mod">
        <pc:chgData name="Latečková Fonioková Jitka" userId="8049a2fc-384e-4b27-8754-31c9a71e26da" providerId="ADAL" clId="{D3DC6BE9-14B9-4241-89D5-88086629B930}" dt="2026-03-30T10:38:50.854" v="20" actId="207"/>
        <pc:sldMkLst>
          <pc:docMk/>
          <pc:sldMk cId="3238562615" sldId="498"/>
        </pc:sldMkLst>
        <pc:spChg chg="mod">
          <ac:chgData name="Latečková Fonioková Jitka" userId="8049a2fc-384e-4b27-8754-31c9a71e26da" providerId="ADAL" clId="{D3DC6BE9-14B9-4241-89D5-88086629B930}" dt="2026-03-30T10:38:50.854" v="20" actId="207"/>
          <ac:spMkLst>
            <pc:docMk/>
            <pc:sldMk cId="3238562615" sldId="498"/>
            <ac:spMk id="15" creationId="{6D034D61-19DD-4573-A425-B43A42C0F162}"/>
          </ac:spMkLst>
        </pc:spChg>
      </pc:sldChg>
      <pc:sldChg chg="modSp mod">
        <pc:chgData name="Latečková Fonioková Jitka" userId="8049a2fc-384e-4b27-8754-31c9a71e26da" providerId="ADAL" clId="{D3DC6BE9-14B9-4241-89D5-88086629B930}" dt="2026-03-30T10:39:16.232" v="24" actId="207"/>
        <pc:sldMkLst>
          <pc:docMk/>
          <pc:sldMk cId="1780224967" sldId="499"/>
        </pc:sldMkLst>
        <pc:spChg chg="mod">
          <ac:chgData name="Latečková Fonioková Jitka" userId="8049a2fc-384e-4b27-8754-31c9a71e26da" providerId="ADAL" clId="{D3DC6BE9-14B9-4241-89D5-88086629B930}" dt="2026-03-30T10:39:16.232" v="24" actId="207"/>
          <ac:spMkLst>
            <pc:docMk/>
            <pc:sldMk cId="1780224967" sldId="499"/>
            <ac:spMk id="15" creationId="{6D034D61-19DD-4573-A425-B43A42C0F162}"/>
          </ac:spMkLst>
        </pc:spChg>
      </pc:sldChg>
      <pc:sldChg chg="modSp mod">
        <pc:chgData name="Latečková Fonioková Jitka" userId="8049a2fc-384e-4b27-8754-31c9a71e26da" providerId="ADAL" clId="{D3DC6BE9-14B9-4241-89D5-88086629B930}" dt="2026-03-30T10:38:04.769" v="16" actId="207"/>
        <pc:sldMkLst>
          <pc:docMk/>
          <pc:sldMk cId="1098703029" sldId="500"/>
        </pc:sldMkLst>
        <pc:spChg chg="mod">
          <ac:chgData name="Latečková Fonioková Jitka" userId="8049a2fc-384e-4b27-8754-31c9a71e26da" providerId="ADAL" clId="{D3DC6BE9-14B9-4241-89D5-88086629B930}" dt="2026-03-30T10:38:02.123" v="15" actId="207"/>
          <ac:spMkLst>
            <pc:docMk/>
            <pc:sldMk cId="1098703029" sldId="500"/>
            <ac:spMk id="14" creationId="{CDA547CF-EB0B-401A-91AB-777F75581516}"/>
          </ac:spMkLst>
        </pc:spChg>
        <pc:spChg chg="mod">
          <ac:chgData name="Latečková Fonioková Jitka" userId="8049a2fc-384e-4b27-8754-31c9a71e26da" providerId="ADAL" clId="{D3DC6BE9-14B9-4241-89D5-88086629B930}" dt="2026-03-30T10:38:04.769" v="16" actId="207"/>
          <ac:spMkLst>
            <pc:docMk/>
            <pc:sldMk cId="1098703029" sldId="500"/>
            <ac:spMk id="17" creationId="{2958D1FA-8776-418D-AA48-8DC9C52A747A}"/>
          </ac:spMkLst>
        </pc:spChg>
      </pc:sldChg>
      <pc:sldChg chg="addSp delSp modSp add del mod setBg">
        <pc:chgData name="Latečková Fonioková Jitka" userId="8049a2fc-384e-4b27-8754-31c9a71e26da" providerId="ADAL" clId="{D3DC6BE9-14B9-4241-89D5-88086629B930}" dt="2026-03-30T10:59:05.789" v="186" actId="14100"/>
        <pc:sldMkLst>
          <pc:docMk/>
          <pc:sldMk cId="3239391750" sldId="1207"/>
        </pc:sldMkLst>
        <pc:spChg chg="add mod">
          <ac:chgData name="Latečková Fonioková Jitka" userId="8049a2fc-384e-4b27-8754-31c9a71e26da" providerId="ADAL" clId="{D3DC6BE9-14B9-4241-89D5-88086629B930}" dt="2026-03-30T10:58:48.838" v="184" actId="255"/>
          <ac:spMkLst>
            <pc:docMk/>
            <pc:sldMk cId="3239391750" sldId="1207"/>
            <ac:spMk id="2" creationId="{F0AEC9C3-425A-8100-F1C0-C7119E0E0F28}"/>
          </ac:spMkLst>
        </pc:spChg>
        <pc:spChg chg="mod">
          <ac:chgData name="Latečková Fonioková Jitka" userId="8049a2fc-384e-4b27-8754-31c9a71e26da" providerId="ADAL" clId="{D3DC6BE9-14B9-4241-89D5-88086629B930}" dt="2026-03-30T10:59:05.789" v="186" actId="14100"/>
          <ac:spMkLst>
            <pc:docMk/>
            <pc:sldMk cId="3239391750" sldId="1207"/>
            <ac:spMk id="11" creationId="{51BD697D-FA9C-69E2-E1FB-99D468023943}"/>
          </ac:spMkLst>
        </pc:spChg>
        <pc:spChg chg="mod">
          <ac:chgData name="Latečková Fonioková Jitka" userId="8049a2fc-384e-4b27-8754-31c9a71e26da" providerId="ADAL" clId="{D3DC6BE9-14B9-4241-89D5-88086629B930}" dt="2026-03-30T10:58:59.728" v="185" actId="14100"/>
          <ac:spMkLst>
            <pc:docMk/>
            <pc:sldMk cId="3239391750" sldId="1207"/>
            <ac:spMk id="16" creationId="{A16640E3-766F-4361-AFB3-866DD2B772A1}"/>
          </ac:spMkLst>
        </pc:spChg>
        <pc:spChg chg="mod">
          <ac:chgData name="Latečková Fonioková Jitka" userId="8049a2fc-384e-4b27-8754-31c9a71e26da" providerId="ADAL" clId="{D3DC6BE9-14B9-4241-89D5-88086629B930}" dt="2026-03-30T10:58:59.728" v="185" actId="14100"/>
          <ac:spMkLst>
            <pc:docMk/>
            <pc:sldMk cId="3239391750" sldId="1207"/>
            <ac:spMk id="17" creationId="{2B5CBBB4-D1BE-84B8-E54E-5BE5423AC3E3}"/>
          </ac:spMkLst>
        </pc:spChg>
        <pc:grpChg chg="mod">
          <ac:chgData name="Latečková Fonioková Jitka" userId="8049a2fc-384e-4b27-8754-31c9a71e26da" providerId="ADAL" clId="{D3DC6BE9-14B9-4241-89D5-88086629B930}" dt="2026-03-30T10:58:59.728" v="185" actId="14100"/>
          <ac:grpSpMkLst>
            <pc:docMk/>
            <pc:sldMk cId="3239391750" sldId="1207"/>
            <ac:grpSpMk id="14" creationId="{1BFBA972-88BB-F839-5938-583C75661CAC}"/>
          </ac:grpSpMkLst>
        </pc:grpChg>
        <pc:picChg chg="del">
          <ac:chgData name="Latečková Fonioková Jitka" userId="8049a2fc-384e-4b27-8754-31c9a71e26da" providerId="ADAL" clId="{D3DC6BE9-14B9-4241-89D5-88086629B930}" dt="2026-03-30T10:48:22.674" v="44" actId="478"/>
          <ac:picMkLst>
            <pc:docMk/>
            <pc:sldMk cId="3239391750" sldId="1207"/>
            <ac:picMk id="3" creationId="{22ABEAFF-D664-4409-8E2D-6038DF42ACCB}"/>
          </ac:picMkLst>
        </pc:picChg>
        <pc:picChg chg="del">
          <ac:chgData name="Latečková Fonioková Jitka" userId="8049a2fc-384e-4b27-8754-31c9a71e26da" providerId="ADAL" clId="{D3DC6BE9-14B9-4241-89D5-88086629B930}" dt="2026-03-30T10:48:23.603" v="45" actId="478"/>
          <ac:picMkLst>
            <pc:docMk/>
            <pc:sldMk cId="3239391750" sldId="1207"/>
            <ac:picMk id="13" creationId="{04B777AC-3E94-094A-B566-36C647AF8A0B}"/>
          </ac:picMkLst>
        </pc:picChg>
        <pc:picChg chg="mod">
          <ac:chgData name="Latečková Fonioková Jitka" userId="8049a2fc-384e-4b27-8754-31c9a71e26da" providerId="ADAL" clId="{D3DC6BE9-14B9-4241-89D5-88086629B930}" dt="2026-03-30T10:58:59.728" v="185" actId="14100"/>
          <ac:picMkLst>
            <pc:docMk/>
            <pc:sldMk cId="3239391750" sldId="1207"/>
            <ac:picMk id="15" creationId="{3B64AE43-FEF6-FB95-FB1D-92B7E8FA7A03}"/>
          </ac:picMkLst>
        </pc:picChg>
        <pc:picChg chg="mod">
          <ac:chgData name="Latečková Fonioková Jitka" userId="8049a2fc-384e-4b27-8754-31c9a71e26da" providerId="ADAL" clId="{D3DC6BE9-14B9-4241-89D5-88086629B930}" dt="2026-03-30T10:58:24.566" v="180" actId="1076"/>
          <ac:picMkLst>
            <pc:docMk/>
            <pc:sldMk cId="3239391750" sldId="1207"/>
            <ac:picMk id="19" creationId="{D2865A58-325D-11DC-7731-B3A583F0D664}"/>
          </ac:picMkLst>
        </pc:picChg>
      </pc:sldChg>
      <pc:sldChg chg="addSp delSp modSp add mod setBg">
        <pc:chgData name="Latečková Fonioková Jitka" userId="8049a2fc-384e-4b27-8754-31c9a71e26da" providerId="ADAL" clId="{D3DC6BE9-14B9-4241-89D5-88086629B930}" dt="2026-03-30T11:00:32.832" v="210" actId="14100"/>
        <pc:sldMkLst>
          <pc:docMk/>
          <pc:sldMk cId="1347531708" sldId="1208"/>
        </pc:sldMkLst>
        <pc:spChg chg="add mod">
          <ac:chgData name="Latečková Fonioková Jitka" userId="8049a2fc-384e-4b27-8754-31c9a71e26da" providerId="ADAL" clId="{D3DC6BE9-14B9-4241-89D5-88086629B930}" dt="2026-03-30T11:00:26.542" v="208" actId="14100"/>
          <ac:spMkLst>
            <pc:docMk/>
            <pc:sldMk cId="1347531708" sldId="1208"/>
            <ac:spMk id="2" creationId="{E99F73D3-0CB9-3323-E4FD-79028B4190A7}"/>
          </ac:spMkLst>
        </pc:spChg>
        <pc:spChg chg="mod">
          <ac:chgData name="Latečková Fonioková Jitka" userId="8049a2fc-384e-4b27-8754-31c9a71e26da" providerId="ADAL" clId="{D3DC6BE9-14B9-4241-89D5-88086629B930}" dt="2026-03-30T11:00:09.175" v="204" actId="14100"/>
          <ac:spMkLst>
            <pc:docMk/>
            <pc:sldMk cId="1347531708" sldId="1208"/>
            <ac:spMk id="11" creationId="{3317CEA9-B204-6023-F59F-1B7C41636B56}"/>
          </ac:spMkLst>
        </pc:spChg>
        <pc:picChg chg="mod">
          <ac:chgData name="Latečková Fonioková Jitka" userId="8049a2fc-384e-4b27-8754-31c9a71e26da" providerId="ADAL" clId="{D3DC6BE9-14B9-4241-89D5-88086629B930}" dt="2026-03-30T11:00:32.832" v="210" actId="14100"/>
          <ac:picMkLst>
            <pc:docMk/>
            <pc:sldMk cId="1347531708" sldId="1208"/>
            <ac:picMk id="9" creationId="{CDF19D89-E152-CA4C-89D5-EA0C8F13CB22}"/>
          </ac:picMkLst>
        </pc:picChg>
        <pc:picChg chg="del">
          <ac:chgData name="Latečková Fonioková Jitka" userId="8049a2fc-384e-4b27-8754-31c9a71e26da" providerId="ADAL" clId="{D3DC6BE9-14B9-4241-89D5-88086629B930}" dt="2026-03-30T10:54:21.066" v="121" actId="478"/>
          <ac:picMkLst>
            <pc:docMk/>
            <pc:sldMk cId="1347531708" sldId="1208"/>
            <ac:picMk id="18" creationId="{379A8E14-1DCE-9711-27A0-FC92400F690E}"/>
          </ac:picMkLst>
        </pc:picChg>
        <pc:picChg chg="mod">
          <ac:chgData name="Latečková Fonioková Jitka" userId="8049a2fc-384e-4b27-8754-31c9a71e26da" providerId="ADAL" clId="{D3DC6BE9-14B9-4241-89D5-88086629B930}" dt="2026-03-30T11:00:16.879" v="206" actId="14100"/>
          <ac:picMkLst>
            <pc:docMk/>
            <pc:sldMk cId="1347531708" sldId="1208"/>
            <ac:picMk id="20" creationId="{8FBFD994-2464-535B-AA2A-C730459EC123}"/>
          </ac:picMkLst>
        </pc:picChg>
        <pc:picChg chg="del">
          <ac:chgData name="Latečková Fonioková Jitka" userId="8049a2fc-384e-4b27-8754-31c9a71e26da" providerId="ADAL" clId="{D3DC6BE9-14B9-4241-89D5-88086629B930}" dt="2026-03-30T10:54:21.930" v="122" actId="478"/>
          <ac:picMkLst>
            <pc:docMk/>
            <pc:sldMk cId="1347531708" sldId="1208"/>
            <ac:picMk id="1026" creationId="{8489CF0B-C28B-2CB5-5970-1CB1537304F0}"/>
          </ac:picMkLst>
        </pc:picChg>
      </pc:sldChg>
    </pc:docChg>
  </pc:docChgLst>
  <pc:docChgLst>
    <pc:chgData name="Latečková Fonioková Jitka" userId="8049a2fc-384e-4b27-8754-31c9a71e26da" providerId="ADAL" clId="{A637FF0C-8137-449E-B9D9-0CC0CBB2F293}"/>
    <pc:docChg chg="modSld">
      <pc:chgData name="Latečková Fonioková Jitka" userId="8049a2fc-384e-4b27-8754-31c9a71e26da" providerId="ADAL" clId="{A637FF0C-8137-449E-B9D9-0CC0CBB2F293}" dt="2026-01-20T07:54:34.576" v="4" actId="255"/>
      <pc:docMkLst>
        <pc:docMk/>
      </pc:docMkLst>
      <pc:sldChg chg="modNotesTx">
        <pc:chgData name="Latečková Fonioková Jitka" userId="8049a2fc-384e-4b27-8754-31c9a71e26da" providerId="ADAL" clId="{A637FF0C-8137-449E-B9D9-0CC0CBB2F293}" dt="2026-01-20T07:53:30.103" v="3" actId="20577"/>
        <pc:sldMkLst>
          <pc:docMk/>
          <pc:sldMk cId="4045502239" sldId="278"/>
        </pc:sldMkLst>
      </pc:sldChg>
      <pc:sldChg chg="modSp mod">
        <pc:chgData name="Latečková Fonioková Jitka" userId="8049a2fc-384e-4b27-8754-31c9a71e26da" providerId="ADAL" clId="{A637FF0C-8137-449E-B9D9-0CC0CBB2F293}" dt="2026-01-20T07:54:34.576" v="4" actId="255"/>
        <pc:sldMkLst>
          <pc:docMk/>
          <pc:sldMk cId="3636026220" sldId="279"/>
        </pc:sldMkLst>
        <pc:spChg chg="mod">
          <ac:chgData name="Latečková Fonioková Jitka" userId="8049a2fc-384e-4b27-8754-31c9a71e26da" providerId="ADAL" clId="{A637FF0C-8137-449E-B9D9-0CC0CBB2F293}" dt="2026-01-20T07:54:34.576" v="4" actId="255"/>
          <ac:spMkLst>
            <pc:docMk/>
            <pc:sldMk cId="3636026220" sldId="279"/>
            <ac:spMk id="8" creationId="{58CB85E5-FB19-4CFB-9B0F-E7FBC376720D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Počet požárů v lokalitách ČEZ, a. s.</a:t>
            </a:r>
          </a:p>
        </c:rich>
      </c:tx>
      <c:layout>
        <c:manualLayout>
          <c:xMode val="edge"/>
          <c:yMode val="edge"/>
          <c:x val="0.11642896079480582"/>
          <c:y val="6.39791454057872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List1!$A$2:$A$14</c:f>
              <c:numCache>
                <c:formatCode>General</c:formatCode>
                <c:ptCount val="1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</c:numCache>
            </c:numRef>
          </c:cat>
          <c:val>
            <c:numRef>
              <c:f>List1!$B$2:$B$14</c:f>
              <c:numCache>
                <c:formatCode>General</c:formatCode>
                <c:ptCount val="13"/>
                <c:pt idx="0">
                  <c:v>10</c:v>
                </c:pt>
                <c:pt idx="1">
                  <c:v>4</c:v>
                </c:pt>
                <c:pt idx="2">
                  <c:v>4</c:v>
                </c:pt>
                <c:pt idx="3">
                  <c:v>3</c:v>
                </c:pt>
                <c:pt idx="4">
                  <c:v>7</c:v>
                </c:pt>
                <c:pt idx="5">
                  <c:v>3</c:v>
                </c:pt>
                <c:pt idx="6">
                  <c:v>6</c:v>
                </c:pt>
                <c:pt idx="7">
                  <c:v>3</c:v>
                </c:pt>
                <c:pt idx="8">
                  <c:v>1</c:v>
                </c:pt>
                <c:pt idx="9">
                  <c:v>3</c:v>
                </c:pt>
                <c:pt idx="10">
                  <c:v>6</c:v>
                </c:pt>
                <c:pt idx="11">
                  <c:v>3</c:v>
                </c:pt>
                <c:pt idx="1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C8-4C4F-ACBF-7D9189C3040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067360984"/>
        <c:axId val="1067361312"/>
        <c:axId val="0"/>
      </c:bar3DChart>
      <c:catAx>
        <c:axId val="1067360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67361312"/>
        <c:crosses val="autoZero"/>
        <c:auto val="1"/>
        <c:lblAlgn val="ctr"/>
        <c:lblOffset val="100"/>
        <c:noMultiLvlLbl val="0"/>
      </c:catAx>
      <c:valAx>
        <c:axId val="1067361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67360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AD0EB4-D535-0E4E-B0A8-7C40A708B17B}" type="datetimeFigureOut">
              <a:rPr lang="en-CZ" smtClean="0"/>
              <a:t>03/30/2026</a:t>
            </a:fld>
            <a:endParaRPr lang="en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673D0-23DB-BD43-ACA1-43CD0E2954D3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17362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t>1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580076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t>37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073219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2B255-BCA9-E429-12DA-557FBB0F7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BD08420-81E4-F7E8-F285-16818266B1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9D7B8DA-A11D-A324-C735-74B3AA785F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24628A5-4A92-0181-A50E-9FEDA48DBF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t>38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809442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t>44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397984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t>47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879048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t>54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767200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t>62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234354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Možná umístit piktogramy a klikem se otevře popis.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t>64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2946196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t>88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3565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cs-CZ" sz="1200" b="1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1.OZE -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FVE – požár - Vysočany Hráz – 17.6. 2025 ve 13:28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ohlášen požár FV panelu vedoucím práce na lokalitě, k uhašení použit 1ks práškový PHP. Požár ohlášen na dispečink OZE, následně ohlášen na HZS ČR. FVE byla vypnuta. Na místo události se dostavil HZS ČR a Policie ČR. Použita termokamera a ochlazení místa požářiště a okolí.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místě vyšetřovatel HZS ČR, jako příčina požáru byla stanovena technická závada na kabelovém spoji. Škoda byla stanovena na 4000 Kč. Při události nebyl nikdo zraněn.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2.Elektrárna Ledvice – požár - 17.09.2025 v 05:23 hod.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telefonickou žádost řidiče projíždějícího okolo místa události, výjezd jednotky HZS Doly Bílina k požáru odpadkového koše na parkovišti u Elektrárny Ledvice. Po příjezdu na místo zjištěno průzkumem, že se jedná o požár odpadu v betonovém koši s plechovou vložkou. K likvidaci požáru použit 1x vysokotlaký proud a cca. 50litrů vody. Vzhledem ke konstrukci koše a nízké intenzitě hoření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událost beze škody na majetku a bez zranění. 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br>
              <a:rPr lang="cs-CZ" sz="1200" b="1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t>2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760360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t>7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398691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t>8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158692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t>9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064645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t>12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915832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t>18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564678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Snímky 22 a 23 a 24 by asi šli schovat po jeden snímek.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t>24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700515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t>30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4330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E2E87EAA-51F0-067F-FAA6-5E9927829B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2"/>
          <a:stretch/>
        </p:blipFill>
        <p:spPr>
          <a:xfrm>
            <a:off x="5159896" y="0"/>
            <a:ext cx="7032104" cy="6858000"/>
          </a:xfrm>
          <a:prstGeom prst="rect">
            <a:avLst/>
          </a:prstGeom>
        </p:spPr>
      </p:pic>
      <p:pic>
        <p:nvPicPr>
          <p:cNvPr id="10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D4CC1D2F-A291-48FD-569E-E017D26FF1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89816"/>
            <a:ext cx="1584176" cy="638583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2C9BB94-3B38-D149-AA59-8FBB1C2F63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2204864"/>
            <a:ext cx="6192837" cy="1439862"/>
          </a:xfrm>
          <a:prstGeom prst="rect">
            <a:avLst/>
          </a:prstGeom>
        </p:spPr>
        <p:txBody>
          <a:bodyPr/>
          <a:lstStyle>
            <a:lvl1pPr>
              <a:defRPr sz="4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2pPr>
            <a:lvl3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3pPr>
            <a:lvl4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4pPr>
            <a:lvl5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5E38A212-C36F-7144-9D37-90118F7961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4" y="3933056"/>
            <a:ext cx="3960812" cy="79057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412E00C7-8B18-2C9D-7073-7808A5FBEA53}"/>
              </a:ext>
            </a:extLst>
          </p:cNvPr>
          <p:cNvSpPr/>
          <p:nvPr userDrawn="1"/>
        </p:nvSpPr>
        <p:spPr>
          <a:xfrm>
            <a:off x="11208568" y="6237312"/>
            <a:ext cx="576064" cy="5040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59360" y="1484784"/>
            <a:ext cx="3124082" cy="4468544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C0814DBB-8071-67A4-174A-6351EE21F5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99466" y="1481054"/>
            <a:ext cx="3124082" cy="4468544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67167C5F-EDD1-C832-F5F8-B4EF62F821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39572" y="1484783"/>
            <a:ext cx="3068606" cy="4468544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91730CE2-54CA-7822-FC69-21FD079EDD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9360" y="1121014"/>
            <a:ext cx="312408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DB2BF174-208D-4CAA-964B-B20D4BF252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99466" y="1121014"/>
            <a:ext cx="312408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1E70D5AD-B0EC-A0CA-BA0C-514CBDF39E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9572" y="1121014"/>
            <a:ext cx="3068606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121506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5400" y="980728"/>
            <a:ext cx="4360576" cy="2232248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436FB165-3355-0608-17AA-55271C8520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5400" y="3717032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B63CCBDE-E186-7A2F-6229-94CA73D7B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31904" y="980728"/>
            <a:ext cx="2448272" cy="5040560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sp>
        <p:nvSpPr>
          <p:cNvPr id="11" name="Zástupný symbol obrázku 5">
            <a:extLst>
              <a:ext uri="{FF2B5EF4-FFF2-40B4-BE49-F238E27FC236}">
                <a16:creationId xmlns:a16="http://schemas.microsoft.com/office/drawing/2014/main" id="{1F8AB5F7-2014-3DE5-A3E7-7270C5725B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36423" y="980728"/>
            <a:ext cx="2448272" cy="5040560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945F3B21-C1EB-48B8-50D4-6A1748F784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7774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678171B0-6EE8-F925-C2D7-E083CA87A0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31904" y="620688"/>
            <a:ext cx="244827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B1233071-C0AF-A6FF-94AC-46A2C47190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6423" y="620688"/>
            <a:ext cx="244827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025A8E0E-07B3-81B9-AE5F-9B5C442507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400" y="3356992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926110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3472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436FB165-3355-0608-17AA-55271C8520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43472" y="3861048"/>
            <a:ext cx="4360576" cy="2376264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8F5D8973-3623-56C4-F175-AA531064B7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39880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B69B087A-BDA0-4CA2-449A-220C8A0CFC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39880" y="3861048"/>
            <a:ext cx="4360576" cy="2376264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2BFD1512-966D-221D-D013-1D5926C29E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43472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DA5E481-C11E-8F62-C173-EB5E740CA9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39880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DFB8C3E3-2FE9-B311-B7CF-01BBFF854DF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46201" y="350100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F4DAA9EE-3EDA-EC4D-177C-25C6F8166D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42609" y="350100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820747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3472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8F5D8973-3623-56C4-F175-AA531064B7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39880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5DEC724E-C033-F047-E07F-A09C002E2A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46884" y="3789040"/>
            <a:ext cx="8853572" cy="2448272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F1F6C668-6FE5-FD98-0570-A9E9B52A58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43472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5FAE5FDF-3F80-54F4-CE26-DBE350647B3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39880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B83B143-D77D-61B6-FBCF-F08314D2B2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43472" y="3429000"/>
            <a:ext cx="885357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4073055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ránka s fotk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F4C121A6-3D8E-FD24-AE30-7D21C7FCA8B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2793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C6D106E1-2BA3-6D0D-BE93-FAD81BEA0B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77954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96D3A5E4-D310-DB89-29F2-CCD1C5DFFA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93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ánka s fotk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5E8F0922-9B60-F37C-EBF9-66BDEC3461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908DA53C-6579-3BD0-5B5E-839900171C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4784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5E8F0922-9B60-F37C-EBF9-66BDEC3461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0D4A35CD-ECE1-9CD2-59DC-446B9844E7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3FBEC363-76F6-C438-912D-EF2FD2CD95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477954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FEFA80A1-4C72-C7F2-49F5-D691657C98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7300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92344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6829CAE9-7D98-E2FD-C921-54BA8CADC7D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409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6096000" cy="3429000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96344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2696F3F-7A65-64A8-94F3-227A61117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0B79C196-4283-06EE-E6EC-CDCF933B83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9046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57120"/>
            <a:ext cx="10298111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AD1ED3B7-42DB-F308-0499-1C88F389A4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2" y="1916113"/>
            <a:ext cx="10922001" cy="6463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59088635-C4A2-5DE7-C005-B34DB13072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2852936"/>
            <a:ext cx="11009312" cy="165687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39666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3024336" cy="3429000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96344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2696F3F-7A65-64A8-94F3-227A61117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3" name="Zástupný symbol obrázku 5">
            <a:extLst>
              <a:ext uri="{FF2B5EF4-FFF2-40B4-BE49-F238E27FC236}">
                <a16:creationId xmlns:a16="http://schemas.microsoft.com/office/drawing/2014/main" id="{953DEFEB-09ED-9E58-EF97-921059EC70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6344" y="3429000"/>
            <a:ext cx="2975992" cy="3429000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AF65E1E2-DCA5-AF05-B2E5-B9A612376F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7508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3937" y="3429000"/>
            <a:ext cx="3024336" cy="3429000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3937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00281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sp>
        <p:nvSpPr>
          <p:cNvPr id="13" name="Zástupný symbol obrázku 5">
            <a:extLst>
              <a:ext uri="{FF2B5EF4-FFF2-40B4-BE49-F238E27FC236}">
                <a16:creationId xmlns:a16="http://schemas.microsoft.com/office/drawing/2014/main" id="{953DEFEB-09ED-9E58-EF97-921059EC70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00281" y="3429000"/>
            <a:ext cx="2975992" cy="3429000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66DB134B-C8C4-ED9D-ECAA-BA0D3BE24F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91B7FDB3-283F-B7ED-C4C8-6DE20D6262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357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2976"/>
            <a:ext cx="12192000" cy="3645024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229C5F1-F978-7A97-F2F2-C2C8DEC8D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B26B058F-4C24-C318-1E84-0729C2B541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7688" y="1738855"/>
            <a:ext cx="11009312" cy="108882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41412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2976"/>
            <a:ext cx="6048672" cy="3645024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229C5F1-F978-7A97-F2F2-C2C8DEC8D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78DA8F50-FA33-1D19-B6C1-34ECF45C5D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43330" y="3212976"/>
            <a:ext cx="6048672" cy="3645024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C85BB8FE-0315-B0D3-D079-149C3C492E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688" y="1738855"/>
            <a:ext cx="11009312" cy="108882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6115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2976"/>
            <a:ext cx="3985120" cy="3645024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229C5F1-F978-7A97-F2F2-C2C8DEC8D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CDCCAF09-131E-3E4C-BE38-ACEF58EAB7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03440" y="3212976"/>
            <a:ext cx="3985120" cy="3645024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5F3DE0BA-D7D0-8A00-E37E-03B82DC518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06880" y="3202672"/>
            <a:ext cx="3985120" cy="3645024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2637118B-9C7E-173F-E637-DEAF4CAAC3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7688" y="1738855"/>
            <a:ext cx="11009312" cy="108882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0865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D4CC1D2F-A291-48FD-569E-E017D26FF1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89816"/>
            <a:ext cx="1584176" cy="638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05EA71-C82B-AA44-A4E8-85F0A5E0E0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6CE203-DE2C-6447-AC60-175A88E4C8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235" y="2204864"/>
            <a:ext cx="6192837" cy="1439862"/>
          </a:xfrm>
          <a:prstGeom prst="rect">
            <a:avLst/>
          </a:prstGeom>
        </p:spPr>
        <p:txBody>
          <a:bodyPr/>
          <a:lstStyle>
            <a:lvl1pPr>
              <a:defRPr sz="4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2pPr>
            <a:lvl3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3pPr>
            <a:lvl4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4pPr>
            <a:lvl5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AE5D401-F9B2-6641-97CF-0037D0D92A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4" y="4005064"/>
            <a:ext cx="3960812" cy="79057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69235CD-E9C9-BD08-6F7F-570AE6AA2FA5}"/>
              </a:ext>
            </a:extLst>
          </p:cNvPr>
          <p:cNvSpPr/>
          <p:nvPr userDrawn="1"/>
        </p:nvSpPr>
        <p:spPr>
          <a:xfrm>
            <a:off x="11136560" y="6237312"/>
            <a:ext cx="576064" cy="5040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9782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F26109-1388-4147-8767-EB2B8918C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CDFA4-AA79-4CF1-A2FB-65448BAEA2E6}" type="datetime1">
              <a:rPr lang="cs-CZ" smtClean="0"/>
              <a:t>30.03.2026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99D419-FCC8-4085-B838-3BAEBDB88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274DE8B-876E-4B3E-842D-BB967709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D0124B-3E7B-4F10-BF41-CF7CADACA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chemeClr val="accent2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3E564D-7459-4CB0-85DA-F83CFDEC5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83096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8A2A57-E282-417E-A9CC-C5F25AC7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1A4B5-55A7-4A28-8017-1E7FF4EED4C9}" type="datetime1">
              <a:rPr lang="cs-CZ" smtClean="0"/>
              <a:t>30.03.2026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31D098-3A23-4173-B353-B67E47AD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098FBB-9788-4DFE-A210-B81E6FFA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EEE64CD4-6E58-47D3-8896-AD5AB901AD2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19850" y="1796946"/>
            <a:ext cx="4897438" cy="3972029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263EB879-1B80-4ADE-9CB6-096F08881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199" y="1808163"/>
            <a:ext cx="4464049" cy="396081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F483FC-3A09-4FD0-AEA1-9105EF9B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359887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8A2A57-E282-417E-A9CC-C5F25AC7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1A4B5-55A7-4A28-8017-1E7FF4EED4C9}" type="datetime1">
              <a:rPr lang="cs-CZ" smtClean="0"/>
              <a:t>30.03.2026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31D098-3A23-4173-B353-B67E47AD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098FBB-9788-4DFE-A210-B81E6FFA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EEE64CD4-6E58-47D3-8896-AD5AB901AD2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19850" y="1796946"/>
            <a:ext cx="4897438" cy="3972029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263EB879-1B80-4ADE-9CB6-096F08881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199" y="1808163"/>
            <a:ext cx="4464049" cy="396081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F483FC-3A09-4FD0-AEA1-9105EF9B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005448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8A2A57-E282-417E-A9CC-C5F25AC7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1A4B5-55A7-4A28-8017-1E7FF4EED4C9}" type="datetime1">
              <a:rPr lang="cs-CZ" smtClean="0"/>
              <a:t>30.03.2026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31D098-3A23-4173-B353-B67E47AD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098FBB-9788-4DFE-A210-B81E6FFA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EEE64CD4-6E58-47D3-8896-AD5AB901AD2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19850" y="1796946"/>
            <a:ext cx="4897438" cy="3972029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263EB879-1B80-4ADE-9CB6-096F08881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199" y="1808163"/>
            <a:ext cx="4464049" cy="396081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F483FC-3A09-4FD0-AEA1-9105EF9B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860604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2" y="1916113"/>
            <a:ext cx="7633370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93116F34-349C-1FDE-6668-5945EEE32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18355" y="1930447"/>
            <a:ext cx="3024859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105B5414-D604-2C67-9C40-9F29B7F3CF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3" y="2852936"/>
            <a:ext cx="7633368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A6C8BD78-AF5D-FB02-6E05-A11CBACFAD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18354" y="2852936"/>
            <a:ext cx="3024859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01983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8A2A57-E282-417E-A9CC-C5F25AC7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1A4B5-55A7-4A28-8017-1E7FF4EED4C9}" type="datetime1">
              <a:rPr lang="cs-CZ" smtClean="0"/>
              <a:t>30.03.2026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31D098-3A23-4173-B353-B67E47AD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098FBB-9788-4DFE-A210-B81E6FFA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EEE64CD4-6E58-47D3-8896-AD5AB901AD2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19850" y="1796946"/>
            <a:ext cx="4897438" cy="3972029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263EB879-1B80-4ADE-9CB6-096F08881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199" y="1808163"/>
            <a:ext cx="4464049" cy="396081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F483FC-3A09-4FD0-AEA1-9105EF9B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511987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8A2A57-E282-417E-A9CC-C5F25AC7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1A4B5-55A7-4A28-8017-1E7FF4EED4C9}" type="datetime1">
              <a:rPr lang="cs-CZ" smtClean="0"/>
              <a:t>30.03.2026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31D098-3A23-4173-B353-B67E47AD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098FBB-9788-4DFE-A210-B81E6FFA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EEE64CD4-6E58-47D3-8896-AD5AB901AD2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19850" y="1796946"/>
            <a:ext cx="4897438" cy="3972029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263EB879-1B80-4ADE-9CB6-096F08881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199" y="1808163"/>
            <a:ext cx="4464049" cy="396081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F483FC-3A09-4FD0-AEA1-9105EF9B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283348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1C35C77-E4E4-4CBD-A4DB-7B0979151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5218D-1C9A-4946-9812-D8135B9CA333}" type="datetime1">
              <a:rPr lang="cs-CZ" smtClean="0"/>
              <a:t>30.03.2026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6805A2C-87E5-480C-812E-74D9D40B4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2247191-6F05-4260-BD2D-D79E2750F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15" name="Zástupný text 3">
            <a:extLst>
              <a:ext uri="{FF2B5EF4-FFF2-40B4-BE49-F238E27FC236}">
                <a16:creationId xmlns:a16="http://schemas.microsoft.com/office/drawing/2014/main" id="{F1C98454-E7CC-4C3A-A618-3D91B8A868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1288" y="1412875"/>
            <a:ext cx="4825998" cy="4716463"/>
          </a:xfrm>
        </p:spPr>
        <p:txBody>
          <a:bodyPr/>
          <a:lstStyle>
            <a:lvl1pPr>
              <a:lnSpc>
                <a:spcPct val="114000"/>
              </a:lnSpc>
              <a:defRPr/>
            </a:lvl1pPr>
            <a:lvl2pPr>
              <a:lnSpc>
                <a:spcPct val="114000"/>
              </a:lnSpc>
              <a:buClr>
                <a:schemeClr val="accent1"/>
              </a:buClr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14000"/>
              </a:lnSpc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0" name="Zástupný symbol obrázku 2">
            <a:extLst>
              <a:ext uri="{FF2B5EF4-FFF2-40B4-BE49-F238E27FC236}">
                <a16:creationId xmlns:a16="http://schemas.microsoft.com/office/drawing/2014/main" id="{F59F0563-2CDF-403C-8769-55EEB973AE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484313"/>
            <a:ext cx="5988050" cy="4645025"/>
          </a:xfr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1369E5E-FEB2-4E0D-89DE-44A17D84E6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4" y="296863"/>
            <a:ext cx="9996525" cy="792162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cs-CZ" dirty="0"/>
              <a:t>Kliknutím lze  upravit styl.</a:t>
            </a:r>
          </a:p>
        </p:txBody>
      </p:sp>
      <p:cxnSp>
        <p:nvCxnSpPr>
          <p:cNvPr id="16" name="2. sl. X 18,06 cm (vod. 1,1)" hidden="1">
            <a:extLst>
              <a:ext uri="{FF2B5EF4-FFF2-40B4-BE49-F238E27FC236}">
                <a16:creationId xmlns:a16="http://schemas.microsoft.com/office/drawing/2014/main" id="{BEE02A77-047D-4DC6-A1C1-7927C8FBBCB9}"/>
              </a:ext>
            </a:extLst>
          </p:cNvPr>
          <p:cNvCxnSpPr/>
          <p:nvPr userDrawn="1"/>
        </p:nvCxnSpPr>
        <p:spPr>
          <a:xfrm>
            <a:off x="6501600" y="0"/>
            <a:ext cx="0" cy="6858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Obrázek zprava X 16,61 cm (vod. -0,3)" hidden="1">
            <a:extLst>
              <a:ext uri="{FF2B5EF4-FFF2-40B4-BE49-F238E27FC236}">
                <a16:creationId xmlns:a16="http://schemas.microsoft.com/office/drawing/2014/main" id="{A7584BB3-2CB0-44B1-BA82-278D6D81D4FB}"/>
              </a:ext>
            </a:extLst>
          </p:cNvPr>
          <p:cNvCxnSpPr/>
          <p:nvPr userDrawn="1"/>
        </p:nvCxnSpPr>
        <p:spPr>
          <a:xfrm>
            <a:off x="5979600" y="0"/>
            <a:ext cx="0" cy="6858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Obrázek zdola Y 17,06 cm (vod. 7,5)" hidden="1">
            <a:extLst>
              <a:ext uri="{FF2B5EF4-FFF2-40B4-BE49-F238E27FC236}">
                <a16:creationId xmlns:a16="http://schemas.microsoft.com/office/drawing/2014/main" id="{CC8BC93B-69C0-4B42-B997-6C6C5F05C8BE}"/>
              </a:ext>
            </a:extLst>
          </p:cNvPr>
          <p:cNvCxnSpPr/>
          <p:nvPr userDrawn="1"/>
        </p:nvCxnSpPr>
        <p:spPr>
          <a:xfrm>
            <a:off x="0" y="6141600"/>
            <a:ext cx="12192000" cy="0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Obrázek shora Y 3,97 cm (vod. -5,6)" hidden="1">
            <a:extLst>
              <a:ext uri="{FF2B5EF4-FFF2-40B4-BE49-F238E27FC236}">
                <a16:creationId xmlns:a16="http://schemas.microsoft.com/office/drawing/2014/main" id="{05C8C69C-19BB-4512-B13F-9FAA6EBC8752}"/>
              </a:ext>
            </a:extLst>
          </p:cNvPr>
          <p:cNvCxnSpPr/>
          <p:nvPr userDrawn="1"/>
        </p:nvCxnSpPr>
        <p:spPr>
          <a:xfrm>
            <a:off x="0" y="1429200"/>
            <a:ext cx="12192000" cy="0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5869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orient="horz" pos="935">
          <p15:clr>
            <a:srgbClr val="FBAE40"/>
          </p15:clr>
        </p15:guide>
        <p15:guide id="3" orient="horz" pos="686">
          <p15:clr>
            <a:srgbClr val="FBAE40"/>
          </p15:clr>
        </p15:guide>
        <p15:guide id="4" pos="4089">
          <p15:clr>
            <a:srgbClr val="FBAE40"/>
          </p15:clr>
        </p15:guide>
        <p15:guide id="5" pos="3772">
          <p15:clr>
            <a:srgbClr val="FBAE40"/>
          </p15:clr>
        </p15:guide>
        <p15:guide id="6" orient="horz" pos="89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8A2A57-E282-417E-A9CC-C5F25AC7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1A4B5-55A7-4A28-8017-1E7FF4EED4C9}" type="datetime1">
              <a:rPr lang="cs-CZ" smtClean="0"/>
              <a:t>30.03.2026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31D098-3A23-4173-B353-B67E47AD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098FBB-9788-4DFE-A210-B81E6FFA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EEE64CD4-6E58-47D3-8896-AD5AB901AD2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19850" y="1796946"/>
            <a:ext cx="4897438" cy="3972029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263EB879-1B80-4ADE-9CB6-096F08881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199" y="1808163"/>
            <a:ext cx="4464049" cy="396081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F483FC-3A09-4FD0-AEA1-9105EF9B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885483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8A2A57-E282-417E-A9CC-C5F25AC7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1A4B5-55A7-4A28-8017-1E7FF4EED4C9}" type="datetime1">
              <a:rPr lang="cs-CZ" smtClean="0"/>
              <a:t>30.03.2026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31D098-3A23-4173-B353-B67E47AD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098FBB-9788-4DFE-A210-B81E6FFA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EEE64CD4-6E58-47D3-8896-AD5AB901AD2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19850" y="1796946"/>
            <a:ext cx="4897438" cy="3972029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263EB879-1B80-4ADE-9CB6-096F08881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199" y="1808163"/>
            <a:ext cx="4464049" cy="396081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F483FC-3A09-4FD0-AEA1-9105EF9B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158500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8A2A57-E282-417E-A9CC-C5F25AC7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1A4B5-55A7-4A28-8017-1E7FF4EED4C9}" type="datetime1">
              <a:rPr lang="cs-CZ" smtClean="0"/>
              <a:t>30.03.2026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31D098-3A23-4173-B353-B67E47AD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098FBB-9788-4DFE-A210-B81E6FFA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EEE64CD4-6E58-47D3-8896-AD5AB901AD2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19850" y="1796946"/>
            <a:ext cx="4897438" cy="3972029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263EB879-1B80-4ADE-9CB6-096F08881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199" y="1808163"/>
            <a:ext cx="4464049" cy="396081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F483FC-3A09-4FD0-AEA1-9105EF9B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947953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8A2A57-E282-417E-A9CC-C5F25AC7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1A4B5-55A7-4A28-8017-1E7FF4EED4C9}" type="datetime1">
              <a:rPr lang="cs-CZ" smtClean="0"/>
              <a:t>30.03.2026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31D098-3A23-4173-B353-B67E47AD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098FBB-9788-4DFE-A210-B81E6FFA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EEE64CD4-6E58-47D3-8896-AD5AB901AD2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19850" y="1796946"/>
            <a:ext cx="4897438" cy="3972029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263EB879-1B80-4ADE-9CB6-096F08881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199" y="1808163"/>
            <a:ext cx="4464049" cy="396081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F483FC-3A09-4FD0-AEA1-9105EF9B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769123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8A2A57-E282-417E-A9CC-C5F25AC7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1A4B5-55A7-4A28-8017-1E7FF4EED4C9}" type="datetime1">
              <a:rPr lang="cs-CZ" smtClean="0"/>
              <a:t>30.03.2026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31D098-3A23-4173-B353-B67E47AD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098FBB-9788-4DFE-A210-B81E6FFA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EEE64CD4-6E58-47D3-8896-AD5AB901AD2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19850" y="1796946"/>
            <a:ext cx="4897438" cy="3972029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263EB879-1B80-4ADE-9CB6-096F08881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199" y="1808163"/>
            <a:ext cx="4464049" cy="396081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F483FC-3A09-4FD0-AEA1-9105EF9B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582113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8A2A57-E282-417E-A9CC-C5F25AC7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1A4B5-55A7-4A28-8017-1E7FF4EED4C9}" type="datetime1">
              <a:rPr lang="cs-CZ" smtClean="0"/>
              <a:t>30.03.2026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31D098-3A23-4173-B353-B67E47AD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098FBB-9788-4DFE-A210-B81E6FFA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EEE64CD4-6E58-47D3-8896-AD5AB901AD2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19850" y="1796946"/>
            <a:ext cx="4897438" cy="3972029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263EB879-1B80-4ADE-9CB6-096F08881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199" y="1808163"/>
            <a:ext cx="4464049" cy="396081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F483FC-3A09-4FD0-AEA1-9105EF9B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188431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8A2A57-E282-417E-A9CC-C5F25AC7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1A4B5-55A7-4A28-8017-1E7FF4EED4C9}" type="datetime1">
              <a:rPr lang="cs-CZ" smtClean="0"/>
              <a:t>30.03.2026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31D098-3A23-4173-B353-B67E47AD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098FBB-9788-4DFE-A210-B81E6FFA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EEE64CD4-6E58-47D3-8896-AD5AB901AD2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19850" y="1796946"/>
            <a:ext cx="4897438" cy="3972029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263EB879-1B80-4ADE-9CB6-096F08881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199" y="1808163"/>
            <a:ext cx="4464049" cy="396081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F483FC-3A09-4FD0-AEA1-9105EF9B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178374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2" y="1916113"/>
            <a:ext cx="5329115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93116F34-349C-1FDE-6668-5945EEE32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67485" y="1930447"/>
            <a:ext cx="5329115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ECB8DF6A-4391-BA67-AF98-48B9B7C254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3" y="2852936"/>
            <a:ext cx="5329114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F98EC4A4-0E88-8EBD-0A2A-CA1D4D7A94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7485" y="2854500"/>
            <a:ext cx="5329114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71976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8A2A57-E282-417E-A9CC-C5F25AC7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1A4B5-55A7-4A28-8017-1E7FF4EED4C9}" type="datetime1">
              <a:rPr lang="cs-CZ" smtClean="0"/>
              <a:t>30.03.2026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31D098-3A23-4173-B353-B67E47AD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098FBB-9788-4DFE-A210-B81E6FFA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EEE64CD4-6E58-47D3-8896-AD5AB901AD2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19850" y="1796946"/>
            <a:ext cx="4897438" cy="3972029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263EB879-1B80-4ADE-9CB6-096F08881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199" y="1808163"/>
            <a:ext cx="4464049" cy="396081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F483FC-3A09-4FD0-AEA1-9105EF9B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560433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8A2A57-E282-417E-A9CC-C5F25AC7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1A4B5-55A7-4A28-8017-1E7FF4EED4C9}" type="datetime1">
              <a:rPr lang="cs-CZ" smtClean="0"/>
              <a:t>30.03.2026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31D098-3A23-4173-B353-B67E47AD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098FBB-9788-4DFE-A210-B81E6FFA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EEE64CD4-6E58-47D3-8896-AD5AB901AD2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19850" y="1796946"/>
            <a:ext cx="4897438" cy="3972029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263EB879-1B80-4ADE-9CB6-096F08881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199" y="1808163"/>
            <a:ext cx="4464049" cy="396081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F483FC-3A09-4FD0-AEA1-9105EF9B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047399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8A2A57-E282-417E-A9CC-C5F25AC7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1A4B5-55A7-4A28-8017-1E7FF4EED4C9}" type="datetime1">
              <a:rPr lang="cs-CZ" smtClean="0"/>
              <a:t>30.03.2026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31D098-3A23-4173-B353-B67E47AD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098FBB-9788-4DFE-A210-B81E6FFA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EEE64CD4-6E58-47D3-8896-AD5AB901AD2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19850" y="1796946"/>
            <a:ext cx="4897438" cy="3972029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263EB879-1B80-4ADE-9CB6-096F08881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199" y="1808163"/>
            <a:ext cx="4464049" cy="396081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F483FC-3A09-4FD0-AEA1-9105EF9B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860416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8A2A57-E282-417E-A9CC-C5F25AC7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1A4B5-55A7-4A28-8017-1E7FF4EED4C9}" type="datetime1">
              <a:rPr lang="cs-CZ" smtClean="0"/>
              <a:t>30.03.2026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31D098-3A23-4173-B353-B67E47AD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098FBB-9788-4DFE-A210-B81E6FFA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EEE64CD4-6E58-47D3-8896-AD5AB901AD2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19850" y="1796946"/>
            <a:ext cx="4897438" cy="3972029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263EB879-1B80-4ADE-9CB6-096F08881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199" y="1808163"/>
            <a:ext cx="4464049" cy="396081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F483FC-3A09-4FD0-AEA1-9105EF9B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056926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8A2A57-E282-417E-A9CC-C5F25AC7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1A4B5-55A7-4A28-8017-1E7FF4EED4C9}" type="datetime1">
              <a:rPr lang="cs-CZ" smtClean="0"/>
              <a:t>30.03.2026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31D098-3A23-4173-B353-B67E47AD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098FBB-9788-4DFE-A210-B81E6FFA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EEE64CD4-6E58-47D3-8896-AD5AB901AD2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19850" y="1796946"/>
            <a:ext cx="4897438" cy="3972029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263EB879-1B80-4ADE-9CB6-096F08881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199" y="1808163"/>
            <a:ext cx="4464049" cy="396081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F483FC-3A09-4FD0-AEA1-9105EF9B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91840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8A2A57-E282-417E-A9CC-C5F25AC7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1A4B5-55A7-4A28-8017-1E7FF4EED4C9}" type="datetime1">
              <a:rPr lang="cs-CZ" smtClean="0"/>
              <a:t>30.03.2026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31D098-3A23-4173-B353-B67E47AD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098FBB-9788-4DFE-A210-B81E6FFA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EEE64CD4-6E58-47D3-8896-AD5AB901AD2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19850" y="1796946"/>
            <a:ext cx="4897438" cy="3972029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263EB879-1B80-4ADE-9CB6-096F08881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199" y="1808163"/>
            <a:ext cx="4464049" cy="396081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F483FC-3A09-4FD0-AEA1-9105EF9B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660098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8A2A57-E282-417E-A9CC-C5F25AC7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1A4B5-55A7-4A28-8017-1E7FF4EED4C9}" type="datetime1">
              <a:rPr lang="cs-CZ" smtClean="0"/>
              <a:t>30.03.2026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31D098-3A23-4173-B353-B67E47AD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098FBB-9788-4DFE-A210-B81E6FFA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EEE64CD4-6E58-47D3-8896-AD5AB901AD2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19850" y="1796946"/>
            <a:ext cx="4897438" cy="3972029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263EB879-1B80-4ADE-9CB6-096F08881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199" y="1808163"/>
            <a:ext cx="4464049" cy="396081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F483FC-3A09-4FD0-AEA1-9105EF9B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109496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8A2A57-E282-417E-A9CC-C5F25AC7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1A4B5-55A7-4A28-8017-1E7FF4EED4C9}" type="datetime1">
              <a:rPr lang="cs-CZ" smtClean="0"/>
              <a:t>30.03.2026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31D098-3A23-4173-B353-B67E47AD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098FBB-9788-4DFE-A210-B81E6FFA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EEE64CD4-6E58-47D3-8896-AD5AB901AD2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19850" y="1796946"/>
            <a:ext cx="4897438" cy="3972029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263EB879-1B80-4ADE-9CB6-096F08881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199" y="1808163"/>
            <a:ext cx="4464049" cy="396081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F483FC-3A09-4FD0-AEA1-9105EF9B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852805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8A2A57-E282-417E-A9CC-C5F25AC7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1A4B5-55A7-4A28-8017-1E7FF4EED4C9}" type="datetime1">
              <a:rPr lang="cs-CZ" smtClean="0"/>
              <a:t>30.03.2026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31D098-3A23-4173-B353-B67E47AD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098FBB-9788-4DFE-A210-B81E6FFA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EEE64CD4-6E58-47D3-8896-AD5AB901AD2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19850" y="1796946"/>
            <a:ext cx="4897438" cy="3972029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263EB879-1B80-4ADE-9CB6-096F08881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199" y="1808163"/>
            <a:ext cx="4464049" cy="396081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F483FC-3A09-4FD0-AEA1-9105EF9B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661601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8A2A57-E282-417E-A9CC-C5F25AC7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1A4B5-55A7-4A28-8017-1E7FF4EED4C9}" type="datetime1">
              <a:rPr lang="cs-CZ" smtClean="0"/>
              <a:t>30.03.2026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31D098-3A23-4173-B353-B67E47AD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098FBB-9788-4DFE-A210-B81E6FFA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EEE64CD4-6E58-47D3-8896-AD5AB901AD2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19850" y="1796946"/>
            <a:ext cx="4897438" cy="3972029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263EB879-1B80-4ADE-9CB6-096F08881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199" y="1808163"/>
            <a:ext cx="4464049" cy="396081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F483FC-3A09-4FD0-AEA1-9105EF9B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398107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916113"/>
            <a:ext cx="3456906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0AE1F90D-7037-11D7-076F-425EF0C965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6782" y="1916113"/>
            <a:ext cx="3456906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E4190888-F957-A546-F6D6-C49AB95D14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704" y="1916113"/>
            <a:ext cx="3456906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173E74EB-A934-6963-C407-AB4B32DCF6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863" y="2852936"/>
            <a:ext cx="3456902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839157F3-F208-29FD-6B5C-06C1ECE609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26782" y="2852936"/>
            <a:ext cx="3456902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7" name="Zástupný text 2">
            <a:extLst>
              <a:ext uri="{FF2B5EF4-FFF2-40B4-BE49-F238E27FC236}">
                <a16:creationId xmlns:a16="http://schemas.microsoft.com/office/drawing/2014/main" id="{0B242EDF-5B3C-5356-1CCB-C122EF7B11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02708" y="2852936"/>
            <a:ext cx="3456902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00419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8A2A57-E282-417E-A9CC-C5F25AC7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1A4B5-55A7-4A28-8017-1E7FF4EED4C9}" type="datetime1">
              <a:rPr lang="cs-CZ" smtClean="0"/>
              <a:t>30.03.2026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31D098-3A23-4173-B353-B67E47AD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098FBB-9788-4DFE-A210-B81E6FFA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EEE64CD4-6E58-47D3-8896-AD5AB901AD2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19850" y="1796946"/>
            <a:ext cx="4897438" cy="3972029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263EB879-1B80-4ADE-9CB6-096F08881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199" y="1808163"/>
            <a:ext cx="4464049" cy="396081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F483FC-3A09-4FD0-AEA1-9105EF9B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101571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8A2A57-E282-417E-A9CC-C5F25AC7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1A4B5-55A7-4A28-8017-1E7FF4EED4C9}" type="datetime1">
              <a:rPr lang="cs-CZ" smtClean="0"/>
              <a:t>30.03.2026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31D098-3A23-4173-B353-B67E47AD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098FBB-9788-4DFE-A210-B81E6FFA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EEE64CD4-6E58-47D3-8896-AD5AB901AD2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19850" y="1796946"/>
            <a:ext cx="4897438" cy="3972029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263EB879-1B80-4ADE-9CB6-096F08881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199" y="1808163"/>
            <a:ext cx="4464049" cy="396081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F483FC-3A09-4FD0-AEA1-9105EF9B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569942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8A2A57-E282-417E-A9CC-C5F25AC7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1A4B5-55A7-4A28-8017-1E7FF4EED4C9}" type="datetime1">
              <a:rPr lang="cs-CZ" smtClean="0"/>
              <a:t>30.03.2026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31D098-3A23-4173-B353-B67E47AD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098FBB-9788-4DFE-A210-B81E6FFA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EEE64CD4-6E58-47D3-8896-AD5AB901AD2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19850" y="1796946"/>
            <a:ext cx="4897438" cy="3972029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263EB879-1B80-4ADE-9CB6-096F08881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199" y="1808163"/>
            <a:ext cx="4464049" cy="396081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F483FC-3A09-4FD0-AEA1-9105EF9B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018709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8A2A57-E282-417E-A9CC-C5F25AC7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1A4B5-55A7-4A28-8017-1E7FF4EED4C9}" type="datetime1">
              <a:rPr lang="cs-CZ" smtClean="0"/>
              <a:t>30.03.2026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31D098-3A23-4173-B353-B67E47AD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098FBB-9788-4DFE-A210-B81E6FFA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EEE64CD4-6E58-47D3-8896-AD5AB901AD2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19850" y="1796946"/>
            <a:ext cx="4897438" cy="3972029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263EB879-1B80-4ADE-9CB6-096F08881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199" y="1808163"/>
            <a:ext cx="4464049" cy="396081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F483FC-3A09-4FD0-AEA1-9105EF9B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737928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8A2A57-E282-417E-A9CC-C5F25AC7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1A4B5-55A7-4A28-8017-1E7FF4EED4C9}" type="datetime1">
              <a:rPr lang="cs-CZ" smtClean="0"/>
              <a:t>30.03.2026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31D098-3A23-4173-B353-B67E47AD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098FBB-9788-4DFE-A210-B81E6FFA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EEE64CD4-6E58-47D3-8896-AD5AB901AD2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19850" y="1796946"/>
            <a:ext cx="4897438" cy="3972029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263EB879-1B80-4ADE-9CB6-096F08881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199" y="1808163"/>
            <a:ext cx="4464049" cy="396081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F483FC-3A09-4FD0-AEA1-9105EF9B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613400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8A2A57-E282-417E-A9CC-C5F25AC7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1A4B5-55A7-4A28-8017-1E7FF4EED4C9}" type="datetime1">
              <a:rPr lang="cs-CZ" smtClean="0"/>
              <a:t>30.03.2026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31D098-3A23-4173-B353-B67E47AD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098FBB-9788-4DFE-A210-B81E6FFA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EEE64CD4-6E58-47D3-8896-AD5AB901AD2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19850" y="1796946"/>
            <a:ext cx="4897438" cy="3972029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263EB879-1B80-4ADE-9CB6-096F08881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199" y="1808163"/>
            <a:ext cx="4464049" cy="396081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F483FC-3A09-4FD0-AEA1-9105EF9B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6047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8A2A57-E282-417E-A9CC-C5F25AC7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1A4B5-55A7-4A28-8017-1E7FF4EED4C9}" type="datetime1">
              <a:rPr lang="cs-CZ" smtClean="0"/>
              <a:t>30.03.2026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31D098-3A23-4173-B353-B67E47AD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098FBB-9788-4DFE-A210-B81E6FFA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EEE64CD4-6E58-47D3-8896-AD5AB901AD2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19850" y="1796946"/>
            <a:ext cx="4897438" cy="3972029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263EB879-1B80-4ADE-9CB6-096F08881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199" y="1808163"/>
            <a:ext cx="4464049" cy="396081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F483FC-3A09-4FD0-AEA1-9105EF9B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767369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8A2A57-E282-417E-A9CC-C5F25AC7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1A4B5-55A7-4A28-8017-1E7FF4EED4C9}" type="datetime1">
              <a:rPr lang="cs-CZ" smtClean="0"/>
              <a:t>30.03.2026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31D098-3A23-4173-B353-B67E47AD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098FBB-9788-4DFE-A210-B81E6FFA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EEE64CD4-6E58-47D3-8896-AD5AB901AD2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19850" y="1796946"/>
            <a:ext cx="4897438" cy="3972029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263EB879-1B80-4ADE-9CB6-096F08881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199" y="1808163"/>
            <a:ext cx="4464049" cy="396081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F483FC-3A09-4FD0-AEA1-9105EF9B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068726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8A2A57-E282-417E-A9CC-C5F25AC7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1A4B5-55A7-4A28-8017-1E7FF4EED4C9}" type="datetime1">
              <a:rPr lang="cs-CZ" smtClean="0"/>
              <a:t>30.03.2026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31D098-3A23-4173-B353-B67E47AD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098FBB-9788-4DFE-A210-B81E6FFA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EEE64CD4-6E58-47D3-8896-AD5AB901AD2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19850" y="1796946"/>
            <a:ext cx="4897438" cy="3972029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263EB879-1B80-4ADE-9CB6-096F08881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199" y="1808163"/>
            <a:ext cx="4464049" cy="396081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F483FC-3A09-4FD0-AEA1-9105EF9B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69850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va sloupce s mezi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0512F0B-4359-4EDB-808F-E507DA35F8EF}" type="slidenum">
              <a:rPr lang="cs-CZ"/>
              <a:pPr/>
              <a:t>‹#›</a:t>
            </a:fld>
            <a:endParaRPr lang="cs-CZ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72000" y="436770"/>
            <a:ext cx="9168000" cy="819712"/>
          </a:xfrm>
        </p:spPr>
        <p:txBody>
          <a:bodyPr/>
          <a:lstStyle/>
          <a:p>
            <a:r>
              <a:rPr lang="cs-CZ" dirty="0"/>
              <a:t>PO KLIKNUTÍ MŮŽETE ZADAT VLASTNÍ NADPIS, V TÉTO ŠABLONĚ IDEÁLNĚ DVOUŘÁDKOVÝ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72000" y="2281177"/>
            <a:ext cx="5184000" cy="4008391"/>
          </a:xfrm>
        </p:spPr>
        <p:txBody>
          <a:bodyPr/>
          <a:lstStyle>
            <a:lvl2pPr marL="180975" indent="-179388">
              <a:defRPr/>
            </a:lvl2pPr>
            <a:lvl3pPr marL="361950" indent="-180975">
              <a:defRPr/>
            </a:lvl3pPr>
            <a:lvl4pPr marL="542925" indent="-180975">
              <a:defRPr/>
            </a:lvl4pPr>
            <a:lvl5pPr marL="628650" indent="-180975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6240000" y="2210400"/>
            <a:ext cx="5184000" cy="4084438"/>
          </a:xfrm>
          <a:solidFill>
            <a:srgbClr val="E6E6E6"/>
          </a:solidFill>
        </p:spPr>
        <p:txBody>
          <a:bodyPr lIns="144000" tIns="72000" rIns="144000" bIns="72000"/>
          <a:lstStyle>
            <a:lvl2pPr marL="180975" indent="-179388">
              <a:defRPr/>
            </a:lvl2pPr>
            <a:lvl3pPr marL="361950" indent="-180975">
              <a:defRPr/>
            </a:lvl3pPr>
            <a:lvl4pPr marL="542925" indent="-180975">
              <a:defRPr/>
            </a:lvl4pPr>
            <a:lvl5pPr marL="714375" indent="-171450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672000" y="1368000"/>
            <a:ext cx="9168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C8C8C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72001" y="1692001"/>
            <a:ext cx="5185833" cy="265177"/>
          </a:xfrm>
        </p:spPr>
        <p:txBody>
          <a:bodyPr/>
          <a:lstStyle>
            <a:lvl1pPr>
              <a:defRPr sz="2000" b="1"/>
            </a:lvl1pPr>
          </a:lstStyle>
          <a:p>
            <a:pPr lvl="0"/>
            <a:r>
              <a:rPr lang="cs-CZ" dirty="0"/>
              <a:t>Podtitulek</a:t>
            </a:r>
          </a:p>
        </p:txBody>
      </p:sp>
    </p:spTree>
    <p:extLst>
      <p:ext uri="{BB962C8B-B14F-4D97-AF65-F5344CB8AC3E}">
        <p14:creationId xmlns:p14="http://schemas.microsoft.com/office/powerpoint/2010/main" val="408737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2" y="1916113"/>
            <a:ext cx="5041083" cy="8648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93116F34-349C-1FDE-6668-5945EEE32E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18527" y="1930447"/>
            <a:ext cx="5041083" cy="8648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53" name="Rovnoramenný trojúhelník 51">
            <a:extLst>
              <a:ext uri="{FF2B5EF4-FFF2-40B4-BE49-F238E27FC236}">
                <a16:creationId xmlns:a16="http://schemas.microsoft.com/office/drawing/2014/main" id="{27BC23DB-6645-12C3-D39D-15D9667188D9}"/>
              </a:ext>
            </a:extLst>
          </p:cNvPr>
          <p:cNvSpPr/>
          <p:nvPr userDrawn="1"/>
        </p:nvSpPr>
        <p:spPr>
          <a:xfrm rot="5400000">
            <a:off x="5871690" y="3365278"/>
            <a:ext cx="374705" cy="214117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60704"/>
              <a:gd name="connsiteY0" fmla="*/ 914400 h 921103"/>
              <a:gd name="connsiteX1" fmla="*/ 530352 w 1060704"/>
              <a:gd name="connsiteY1" fmla="*/ 0 h 921103"/>
              <a:gd name="connsiteX2" fmla="*/ 1060704 w 1060704"/>
              <a:gd name="connsiteY2" fmla="*/ 914400 h 921103"/>
              <a:gd name="connsiteX3" fmla="*/ 516811 w 1060704"/>
              <a:gd name="connsiteY3" fmla="*/ 921103 h 921103"/>
              <a:gd name="connsiteX4" fmla="*/ 0 w 1060704"/>
              <a:gd name="connsiteY4" fmla="*/ 914400 h 921103"/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60704"/>
              <a:gd name="connsiteY0" fmla="*/ 914400 h 914410"/>
              <a:gd name="connsiteX1" fmla="*/ 530352 w 1060704"/>
              <a:gd name="connsiteY1" fmla="*/ 0 h 914410"/>
              <a:gd name="connsiteX2" fmla="*/ 1060704 w 1060704"/>
              <a:gd name="connsiteY2" fmla="*/ 914400 h 914410"/>
              <a:gd name="connsiteX3" fmla="*/ 512318 w 1060704"/>
              <a:gd name="connsiteY3" fmla="*/ 789316 h 914410"/>
              <a:gd name="connsiteX4" fmla="*/ 0 w 1060704"/>
              <a:gd name="connsiteY4" fmla="*/ 914400 h 914410"/>
              <a:gd name="connsiteX0" fmla="*/ 0 w 1060704"/>
              <a:gd name="connsiteY0" fmla="*/ 914400 h 914410"/>
              <a:gd name="connsiteX1" fmla="*/ 530352 w 1060704"/>
              <a:gd name="connsiteY1" fmla="*/ 0 h 914410"/>
              <a:gd name="connsiteX2" fmla="*/ 1060704 w 1060704"/>
              <a:gd name="connsiteY2" fmla="*/ 914400 h 914410"/>
              <a:gd name="connsiteX3" fmla="*/ 512318 w 1060704"/>
              <a:gd name="connsiteY3" fmla="*/ 789316 h 914410"/>
              <a:gd name="connsiteX4" fmla="*/ 0 w 1060704"/>
              <a:gd name="connsiteY4" fmla="*/ 914400 h 914410"/>
              <a:gd name="connsiteX0" fmla="*/ 0 w 1060704"/>
              <a:gd name="connsiteY0" fmla="*/ 914400 h 914408"/>
              <a:gd name="connsiteX1" fmla="*/ 530352 w 1060704"/>
              <a:gd name="connsiteY1" fmla="*/ 0 h 914408"/>
              <a:gd name="connsiteX2" fmla="*/ 1060704 w 1060704"/>
              <a:gd name="connsiteY2" fmla="*/ 914400 h 914408"/>
              <a:gd name="connsiteX3" fmla="*/ 512318 w 1060704"/>
              <a:gd name="connsiteY3" fmla="*/ 789316 h 914408"/>
              <a:gd name="connsiteX4" fmla="*/ 0 w 1060704"/>
              <a:gd name="connsiteY4" fmla="*/ 914400 h 914408"/>
              <a:gd name="connsiteX0" fmla="*/ 0 w 1060704"/>
              <a:gd name="connsiteY0" fmla="*/ 914400 h 914403"/>
              <a:gd name="connsiteX1" fmla="*/ 530352 w 1060704"/>
              <a:gd name="connsiteY1" fmla="*/ 0 h 914403"/>
              <a:gd name="connsiteX2" fmla="*/ 1060704 w 1060704"/>
              <a:gd name="connsiteY2" fmla="*/ 914400 h 914403"/>
              <a:gd name="connsiteX3" fmla="*/ 519907 w 1060704"/>
              <a:gd name="connsiteY3" fmla="*/ 519858 h 914403"/>
              <a:gd name="connsiteX4" fmla="*/ 0 w 1060704"/>
              <a:gd name="connsiteY4" fmla="*/ 914400 h 914403"/>
              <a:gd name="connsiteX0" fmla="*/ 0 w 1060704"/>
              <a:gd name="connsiteY0" fmla="*/ 914400 h 914401"/>
              <a:gd name="connsiteX1" fmla="*/ 530352 w 1060704"/>
              <a:gd name="connsiteY1" fmla="*/ 0 h 914401"/>
              <a:gd name="connsiteX2" fmla="*/ 1060704 w 1060704"/>
              <a:gd name="connsiteY2" fmla="*/ 914400 h 914401"/>
              <a:gd name="connsiteX3" fmla="*/ 531297 w 1060704"/>
              <a:gd name="connsiteY3" fmla="*/ 3710 h 914401"/>
              <a:gd name="connsiteX4" fmla="*/ 0 w 1060704"/>
              <a:gd name="connsiteY4" fmla="*/ 914400 h 914401"/>
              <a:gd name="connsiteX0" fmla="*/ 0 w 1060704"/>
              <a:gd name="connsiteY0" fmla="*/ 914400 h 914399"/>
              <a:gd name="connsiteX1" fmla="*/ 530352 w 1060704"/>
              <a:gd name="connsiteY1" fmla="*/ 0 h 914399"/>
              <a:gd name="connsiteX2" fmla="*/ 1060704 w 1060704"/>
              <a:gd name="connsiteY2" fmla="*/ 914400 h 914399"/>
              <a:gd name="connsiteX3" fmla="*/ 531297 w 1060704"/>
              <a:gd name="connsiteY3" fmla="*/ 3710 h 914399"/>
              <a:gd name="connsiteX4" fmla="*/ 0 w 1060704"/>
              <a:gd name="connsiteY4" fmla="*/ 914400 h 914399"/>
              <a:gd name="connsiteX0" fmla="*/ 0 w 1060704"/>
              <a:gd name="connsiteY0" fmla="*/ 914400 h 914401"/>
              <a:gd name="connsiteX1" fmla="*/ 530352 w 1060704"/>
              <a:gd name="connsiteY1" fmla="*/ 0 h 914401"/>
              <a:gd name="connsiteX2" fmla="*/ 1060704 w 1060704"/>
              <a:gd name="connsiteY2" fmla="*/ 914400 h 914401"/>
              <a:gd name="connsiteX3" fmla="*/ 531297 w 1060704"/>
              <a:gd name="connsiteY3" fmla="*/ 3710 h 914401"/>
              <a:gd name="connsiteX4" fmla="*/ 0 w 1060704"/>
              <a:gd name="connsiteY4" fmla="*/ 914400 h 91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704" h="914401">
                <a:moveTo>
                  <a:pt x="0" y="914400"/>
                </a:moveTo>
                <a:lnTo>
                  <a:pt x="530352" y="0"/>
                </a:lnTo>
                <a:lnTo>
                  <a:pt x="1060704" y="914400"/>
                </a:lnTo>
                <a:cubicBezTo>
                  <a:pt x="1043633" y="904331"/>
                  <a:pt x="533192" y="-1403"/>
                  <a:pt x="531297" y="3710"/>
                </a:cubicBezTo>
                <a:cubicBezTo>
                  <a:pt x="531312" y="-139"/>
                  <a:pt x="18968" y="884091"/>
                  <a:pt x="0" y="914400"/>
                </a:cubicBezTo>
                <a:close/>
              </a:path>
            </a:pathLst>
          </a:custGeom>
          <a:noFill/>
          <a:ln w="34925">
            <a:solidFill>
              <a:schemeClr val="accent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cs-CZ" dirty="0"/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7BACBAD4-6DA3-FC34-9EBE-50400CF3C8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862" y="2852936"/>
            <a:ext cx="5041081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67CAEF5D-8A72-3ED8-0DF0-628C1A02348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18527" y="2862278"/>
            <a:ext cx="5041081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327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AE7AB3-9B6E-BF47-BB76-1CC7504E6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D4CC1D2F-A291-48FD-569E-E017D26FF1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89816"/>
            <a:ext cx="1584176" cy="638583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78311E9-823A-C345-B582-8BE42DF1DB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2204864"/>
            <a:ext cx="6192837" cy="1439862"/>
          </a:xfrm>
          <a:prstGeom prst="rect">
            <a:avLst/>
          </a:prstGeom>
        </p:spPr>
        <p:txBody>
          <a:bodyPr/>
          <a:lstStyle>
            <a:lvl1pPr>
              <a:defRPr sz="4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2pPr>
            <a:lvl3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3pPr>
            <a:lvl4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4pPr>
            <a:lvl5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20F95B7-E9A7-E44D-9B6C-84F243251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4" y="4006577"/>
            <a:ext cx="3960812" cy="79057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01F90324-8788-09F4-3BA0-EC9EB6C21700}"/>
              </a:ext>
            </a:extLst>
          </p:cNvPr>
          <p:cNvSpPr/>
          <p:nvPr userDrawn="1"/>
        </p:nvSpPr>
        <p:spPr>
          <a:xfrm>
            <a:off x="11136560" y="6237312"/>
            <a:ext cx="576064" cy="5040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2272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ka_a_titu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3392" y="1628800"/>
            <a:ext cx="10936218" cy="4608512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3" y="332656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412117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3686" y="1700809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C0814DBB-8071-67A4-174A-6351EE21F5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8984" y="1700809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67167C5F-EDD1-C832-F5F8-B4EF62F821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3280" y="1700808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4F4E371C-FF85-034C-CE97-02118F8BCA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67576" y="1700808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Kliknutím na ikonu přidáte obrázek.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93F3FA6-92AB-6241-CAA8-95BBA203DA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686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E384EC8A-803F-50CF-E7EA-271BB97F0E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38984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BC8D0283-37C0-F910-154D-8138A9CF91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03280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DC0D5987-1A9D-5E81-E756-0F9A83AE7B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67576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130081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2" y="9944865"/>
            <a:ext cx="24170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7" y="9944865"/>
            <a:ext cx="17372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5" y="9944865"/>
            <a:ext cx="17372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 dirty="0"/>
          </a:p>
        </p:txBody>
      </p:sp>
      <p:sp>
        <p:nvSpPr>
          <p:cNvPr id="9" name="TextBox 38">
            <a:extLst>
              <a:ext uri="{FF2B5EF4-FFF2-40B4-BE49-F238E27FC236}">
                <a16:creationId xmlns:a16="http://schemas.microsoft.com/office/drawing/2014/main" id="{773C2588-4111-87C4-EB01-464A4CBCB7D4}"/>
              </a:ext>
            </a:extLst>
          </p:cNvPr>
          <p:cNvSpPr txBox="1"/>
          <p:nvPr userDrawn="1"/>
        </p:nvSpPr>
        <p:spPr>
          <a:xfrm>
            <a:off x="11280576" y="6392361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2FC4441-48AB-466E-B5E2-7FA789F38293}" type="slidenum">
              <a:rPr lang="cs-CZ" sz="1200" smtClean="0">
                <a:solidFill>
                  <a:srgbClr val="363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CZ" sz="1200" dirty="0">
              <a:solidFill>
                <a:srgbClr val="363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3CCF8F3B-F835-352F-074E-1A3CE78234A5}"/>
              </a:ext>
            </a:extLst>
          </p:cNvPr>
          <p:cNvSpPr txBox="1"/>
          <p:nvPr userDrawn="1"/>
        </p:nvSpPr>
        <p:spPr>
          <a:xfrm>
            <a:off x="551384" y="6392361"/>
            <a:ext cx="165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1">
                <a:solidFill>
                  <a:srgbClr val="00C7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www.cez.cz</a:t>
            </a:r>
          </a:p>
        </p:txBody>
      </p:sp>
      <p:sp>
        <p:nvSpPr>
          <p:cNvPr id="2" name="MSIPCMContentMarking" descr="{&quot;HashCode&quot;:-1649102973,&quot;Placement&quot;:&quot;Header&quot;,&quot;Top&quot;:0.0,&quot;Left&quot;:870.008667,&quot;SlideWidth&quot;:960,&quot;SlideHeight&quot;:540}">
            <a:extLst>
              <a:ext uri="{FF2B5EF4-FFF2-40B4-BE49-F238E27FC236}">
                <a16:creationId xmlns:a16="http://schemas.microsoft.com/office/drawing/2014/main" id="{6B89D929-C726-4E04-BE54-B3DDE2ED9CC2}"/>
              </a:ext>
            </a:extLst>
          </p:cNvPr>
          <p:cNvSpPr txBox="1"/>
          <p:nvPr userDrawn="1"/>
        </p:nvSpPr>
        <p:spPr>
          <a:xfrm>
            <a:off x="11049110" y="0"/>
            <a:ext cx="1142890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cs-CZ" sz="1000" dirty="0">
                <a:solidFill>
                  <a:srgbClr val="000000"/>
                </a:solidFill>
                <a:latin typeface="Calibri" panose="020F0502020204030204" pitchFamily="34" charset="0"/>
              </a:rPr>
              <a:t>Interní / Internal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2" r:id="rId42"/>
    <p:sldLayoutId id="2147483693" r:id="rId43"/>
    <p:sldLayoutId id="2147483694" r:id="rId44"/>
    <p:sldLayoutId id="2147483695" r:id="rId45"/>
    <p:sldLayoutId id="2147483696" r:id="rId46"/>
    <p:sldLayoutId id="2147483697" r:id="rId47"/>
    <p:sldLayoutId id="2147483698" r:id="rId48"/>
    <p:sldLayoutId id="2147483699" r:id="rId49"/>
    <p:sldLayoutId id="2147483700" r:id="rId50"/>
    <p:sldLayoutId id="2147483701" r:id="rId51"/>
    <p:sldLayoutId id="2147483702" r:id="rId52"/>
    <p:sldLayoutId id="2147483703" r:id="rId53"/>
    <p:sldLayoutId id="2147483704" r:id="rId54"/>
    <p:sldLayoutId id="2147483705" r:id="rId55"/>
    <p:sldLayoutId id="2147483706" r:id="rId56"/>
    <p:sldLayoutId id="2147483707" r:id="rId57"/>
    <p:sldLayoutId id="2147483708" r:id="rId58"/>
    <p:sldLayoutId id="2147483709" r:id="rId59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189" eaLnBrk="1" hangingPunct="1">
        <a:defRPr>
          <a:latin typeface="+mn-lt"/>
          <a:ea typeface="+mn-ea"/>
          <a:cs typeface="+mn-cs"/>
        </a:defRPr>
      </a:lvl2pPr>
      <a:lvl3pPr marL="914377" eaLnBrk="1" hangingPunct="1">
        <a:defRPr>
          <a:latin typeface="+mn-lt"/>
          <a:ea typeface="+mn-ea"/>
          <a:cs typeface="+mn-cs"/>
        </a:defRPr>
      </a:lvl3pPr>
      <a:lvl4pPr marL="1371566" eaLnBrk="1" hangingPunct="1">
        <a:defRPr>
          <a:latin typeface="+mn-lt"/>
          <a:ea typeface="+mn-ea"/>
          <a:cs typeface="+mn-cs"/>
        </a:defRPr>
      </a:lvl4pPr>
      <a:lvl5pPr marL="1828754" eaLnBrk="1" hangingPunct="1">
        <a:defRPr>
          <a:latin typeface="+mn-lt"/>
          <a:ea typeface="+mn-ea"/>
          <a:cs typeface="+mn-cs"/>
        </a:defRPr>
      </a:lvl5pPr>
      <a:lvl6pPr marL="2285943" eaLnBrk="1" hangingPunct="1">
        <a:defRPr>
          <a:latin typeface="+mn-lt"/>
          <a:ea typeface="+mn-ea"/>
          <a:cs typeface="+mn-cs"/>
        </a:defRPr>
      </a:lvl6pPr>
      <a:lvl7pPr marL="2743131" eaLnBrk="1" hangingPunct="1">
        <a:defRPr>
          <a:latin typeface="+mn-lt"/>
          <a:ea typeface="+mn-ea"/>
          <a:cs typeface="+mn-cs"/>
        </a:defRPr>
      </a:lvl7pPr>
      <a:lvl8pPr marL="3200320" eaLnBrk="1" hangingPunct="1">
        <a:defRPr>
          <a:latin typeface="+mn-lt"/>
          <a:ea typeface="+mn-ea"/>
          <a:cs typeface="+mn-cs"/>
        </a:defRPr>
      </a:lvl8pPr>
      <a:lvl9pPr marL="3657509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189" eaLnBrk="1" hangingPunct="1">
        <a:defRPr>
          <a:latin typeface="+mn-lt"/>
          <a:ea typeface="+mn-ea"/>
          <a:cs typeface="+mn-cs"/>
        </a:defRPr>
      </a:lvl2pPr>
      <a:lvl3pPr marL="914377" eaLnBrk="1" hangingPunct="1">
        <a:defRPr>
          <a:latin typeface="+mn-lt"/>
          <a:ea typeface="+mn-ea"/>
          <a:cs typeface="+mn-cs"/>
        </a:defRPr>
      </a:lvl3pPr>
      <a:lvl4pPr marL="1371566" eaLnBrk="1" hangingPunct="1">
        <a:defRPr>
          <a:latin typeface="+mn-lt"/>
          <a:ea typeface="+mn-ea"/>
          <a:cs typeface="+mn-cs"/>
        </a:defRPr>
      </a:lvl4pPr>
      <a:lvl5pPr marL="1828754" eaLnBrk="1" hangingPunct="1">
        <a:defRPr>
          <a:latin typeface="+mn-lt"/>
          <a:ea typeface="+mn-ea"/>
          <a:cs typeface="+mn-cs"/>
        </a:defRPr>
      </a:lvl5pPr>
      <a:lvl6pPr marL="2285943" eaLnBrk="1" hangingPunct="1">
        <a:defRPr>
          <a:latin typeface="+mn-lt"/>
          <a:ea typeface="+mn-ea"/>
          <a:cs typeface="+mn-cs"/>
        </a:defRPr>
      </a:lvl6pPr>
      <a:lvl7pPr marL="2743131" eaLnBrk="1" hangingPunct="1">
        <a:defRPr>
          <a:latin typeface="+mn-lt"/>
          <a:ea typeface="+mn-ea"/>
          <a:cs typeface="+mn-cs"/>
        </a:defRPr>
      </a:lvl7pPr>
      <a:lvl8pPr marL="3200320" eaLnBrk="1" hangingPunct="1">
        <a:defRPr>
          <a:latin typeface="+mn-lt"/>
          <a:ea typeface="+mn-ea"/>
          <a:cs typeface="+mn-cs"/>
        </a:defRPr>
      </a:lvl8pPr>
      <a:lvl9pPr marL="3657509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www.emporo.cz/bezpecnostni-skrin-na-chemikalie-30-min-3-police-vana-s-1164-mm-dvere-cervene/d-88690/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.jpeg"/><Relationship Id="rId5" Type="http://schemas.openxmlformats.org/officeDocument/2006/relationships/image" Target="../media/image5.pn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.pn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6.jpe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8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0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2.jpe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64.png"/><Relationship Id="rId7" Type="http://schemas.openxmlformats.org/officeDocument/2006/relationships/hyperlink" Target="http://www.safetyshop.cz/p433-pracuj-jen-s-nejiskricim-naradim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6.png"/><Relationship Id="rId5" Type="http://schemas.openxmlformats.org/officeDocument/2006/relationships/image" Target="../media/image65.gif"/><Relationship Id="rId4" Type="http://schemas.openxmlformats.org/officeDocument/2006/relationships/hyperlink" Target="http://www.safetyshop.cz/p256-ochranny-prac-odev" TargetMode="External"/><Relationship Id="rId9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5.png"/><Relationship Id="rId4" Type="http://schemas.openxmlformats.org/officeDocument/2006/relationships/image" Target="../media/image7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5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0.jpeg"/><Relationship Id="rId5" Type="http://schemas.openxmlformats.org/officeDocument/2006/relationships/image" Target="../media/image79.gif"/><Relationship Id="rId4" Type="http://schemas.openxmlformats.org/officeDocument/2006/relationships/image" Target="../media/image7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pn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png"/><Relationship Id="rId4" Type="http://schemas.openxmlformats.org/officeDocument/2006/relationships/image" Target="../media/image8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png"/><Relationship Id="rId4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92.jpe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png"/><Relationship Id="rId4" Type="http://schemas.openxmlformats.org/officeDocument/2006/relationships/image" Target="../media/image9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png"/><Relationship Id="rId4" Type="http://schemas.openxmlformats.org/officeDocument/2006/relationships/image" Target="../media/image9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png"/><Relationship Id="rId4" Type="http://schemas.openxmlformats.org/officeDocument/2006/relationships/image" Target="../media/image101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png"/><Relationship Id="rId5" Type="http://schemas.openxmlformats.org/officeDocument/2006/relationships/image" Target="../media/image107.gif"/><Relationship Id="rId4" Type="http://schemas.openxmlformats.org/officeDocument/2006/relationships/image" Target="../media/image10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pn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imgres?hl=cs&amp;biw=1344&amp;bih=662&amp;tbm=isch&amp;tbnid=BVwe_nBoot3IFM:&amp;imgrefurl=http://www.stromprop.cz/eshop-p1273-k108-pozor-elektricke-zarizeninehas-vodou-ani-penovymi-pristroji&amp;docid=-ab5fk3Hcjg-JM&amp;imgurl=http://www.stromprop.cz/obrazky/eshop/14/sdth.gif&amp;w=706&amp;h=500&amp;ei=d72MUZ6gH8WSswbe4oH4DQ&amp;zoom=1&amp;iact=hc&amp;vpx=888&amp;vpy=326&amp;dur=1108&amp;hovh=189&amp;hovw=267&amp;tx=133&amp;ty=65&amp;page=2&amp;tbnh=130&amp;tbnw=184&amp;start=22&amp;ndsp=37&amp;ved=1t:429,r:35,s:0,i:191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2.pn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5.png"/><Relationship Id="rId7" Type="http://schemas.openxmlformats.org/officeDocument/2006/relationships/image" Target="../media/image124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3.png"/><Relationship Id="rId5" Type="http://schemas.openxmlformats.org/officeDocument/2006/relationships/image" Target="../media/image120.jpeg"/><Relationship Id="rId4" Type="http://schemas.openxmlformats.org/officeDocument/2006/relationships/hyperlink" Target="http://www.google.cz/imgres?hl=cs&amp;biw=1344&amp;bih=662&amp;tbm=isch&amp;tbnid=BVwe_nBoot3IFM:&amp;imgrefurl=http://www.stromprop.cz/eshop-p1273-k108-pozor-elektricke-zarizeninehas-vodou-ani-penovymi-pristroji&amp;docid=-ab5fk3Hcjg-JM&amp;imgurl=http://www.stromprop.cz/obrazky/eshop/14/sdth.gif&amp;w=706&amp;h=500&amp;ei=d72MUZ6gH8WSswbe4oH4DQ&amp;zoom=1&amp;iact=hc&amp;vpx=888&amp;vpy=326&amp;dur=1108&amp;hovh=189&amp;hovw=267&amp;tx=133&amp;ty=65&amp;page=2&amp;tbnh=130&amp;tbnw=184&amp;start=22&amp;ndsp=37&amp;ved=1t:429,r:35,s:0,i:191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5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png"/><Relationship Id="rId5" Type="http://schemas.openxmlformats.org/officeDocument/2006/relationships/image" Target="../media/image126.png"/><Relationship Id="rId4" Type="http://schemas.openxmlformats.org/officeDocument/2006/relationships/image" Target="../media/image1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25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pn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8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png"/><Relationship Id="rId4" Type="http://schemas.openxmlformats.org/officeDocument/2006/relationships/image" Target="../media/image151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afetyshop.cz/data/products/20002.gif" TargetMode="External"/><Relationship Id="rId13" Type="http://schemas.openxmlformats.org/officeDocument/2006/relationships/image" Target="../media/image162.gif"/><Relationship Id="rId18" Type="http://schemas.openxmlformats.org/officeDocument/2006/relationships/image" Target="../media/image167.png"/><Relationship Id="rId3" Type="http://schemas.openxmlformats.org/officeDocument/2006/relationships/image" Target="../media/image154.gif"/><Relationship Id="rId21" Type="http://schemas.openxmlformats.org/officeDocument/2006/relationships/image" Target="../media/image5.png"/><Relationship Id="rId7" Type="http://schemas.openxmlformats.org/officeDocument/2006/relationships/image" Target="../media/image158.png"/><Relationship Id="rId12" Type="http://schemas.openxmlformats.org/officeDocument/2006/relationships/hyperlink" Target="https://www.safetyshop.cz/data/products/00542_blvqmwn8.gif" TargetMode="External"/><Relationship Id="rId17" Type="http://schemas.openxmlformats.org/officeDocument/2006/relationships/image" Target="../media/image166.png"/><Relationship Id="rId2" Type="http://schemas.openxmlformats.org/officeDocument/2006/relationships/hyperlink" Target="https://www.safetyshop.cz/data/products/24014.gif" TargetMode="External"/><Relationship Id="rId16" Type="http://schemas.openxmlformats.org/officeDocument/2006/relationships/image" Target="../media/image165.png"/><Relationship Id="rId20" Type="http://schemas.openxmlformats.org/officeDocument/2006/relationships/image" Target="../media/image169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57.png"/><Relationship Id="rId11" Type="http://schemas.openxmlformats.org/officeDocument/2006/relationships/image" Target="../media/image161.png"/><Relationship Id="rId5" Type="http://schemas.openxmlformats.org/officeDocument/2006/relationships/image" Target="../media/image156.png"/><Relationship Id="rId15" Type="http://schemas.openxmlformats.org/officeDocument/2006/relationships/image" Target="../media/image164.png"/><Relationship Id="rId10" Type="http://schemas.openxmlformats.org/officeDocument/2006/relationships/image" Target="../media/image160.png"/><Relationship Id="rId19" Type="http://schemas.openxmlformats.org/officeDocument/2006/relationships/image" Target="../media/image168.png"/><Relationship Id="rId4" Type="http://schemas.openxmlformats.org/officeDocument/2006/relationships/image" Target="../media/image155.gif"/><Relationship Id="rId9" Type="http://schemas.openxmlformats.org/officeDocument/2006/relationships/image" Target="../media/image159.gif"/><Relationship Id="rId14" Type="http://schemas.openxmlformats.org/officeDocument/2006/relationships/image" Target="../media/image163.gif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eg"/><Relationship Id="rId3" Type="http://schemas.openxmlformats.org/officeDocument/2006/relationships/image" Target="../media/image170.jpeg"/><Relationship Id="rId7" Type="http://schemas.openxmlformats.org/officeDocument/2006/relationships/image" Target="../media/image17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10" Type="http://schemas.openxmlformats.org/officeDocument/2006/relationships/image" Target="../media/image5.png"/><Relationship Id="rId4" Type="http://schemas.openxmlformats.org/officeDocument/2006/relationships/image" Target="../media/image171.jpeg"/><Relationship Id="rId9" Type="http://schemas.openxmlformats.org/officeDocument/2006/relationships/image" Target="../media/image176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07B6E5-C177-5540-99D1-BA5AE75974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2204864"/>
            <a:ext cx="7992888" cy="1584176"/>
          </a:xfrm>
        </p:spPr>
        <p:txBody>
          <a:bodyPr/>
          <a:lstStyle/>
          <a:p>
            <a:r>
              <a:rPr lang="cs-CZ" sz="2000" b="1" cap="all" dirty="0"/>
              <a:t>Školení odpovědných osob a vedoucích práce </a:t>
            </a:r>
            <a:br>
              <a:rPr lang="cs-CZ" sz="2000" b="1" cap="all" dirty="0"/>
            </a:br>
            <a:r>
              <a:rPr lang="cs-CZ" sz="2000" b="1" cap="all" dirty="0"/>
              <a:t>smluvních partnerů skupiny ČEZ</a:t>
            </a:r>
            <a:br>
              <a:rPr lang="cs-CZ" sz="2000" b="1" cap="all" dirty="0"/>
            </a:br>
            <a:br>
              <a:rPr lang="cs-CZ" sz="2000" cap="all" dirty="0"/>
            </a:br>
            <a:r>
              <a:rPr lang="cs-CZ" sz="2000" dirty="0">
                <a:solidFill>
                  <a:schemeClr val="tx1"/>
                </a:solidFill>
              </a:rPr>
              <a:t>POŽÁRNÍ OCHRANA A HAVARIJNÍ PŘIPRAVENOST</a:t>
            </a:r>
          </a:p>
          <a:p>
            <a:r>
              <a:rPr lang="cs-CZ" sz="2000" dirty="0"/>
              <a:t>- OBECNÁ ČÁST- 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5616DA-4550-FB49-BA80-ED58463368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4" y="4365104"/>
            <a:ext cx="3960812" cy="864096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cs-CZ" dirty="0">
                <a:solidFill>
                  <a:schemeClr val="tx1"/>
                </a:solidFill>
                <a:cs typeface="Arial" panose="020B0604020202020204" pitchFamily="34" charset="0"/>
              </a:rPr>
              <a:t>Útvar PO a HP OZE a KE</a:t>
            </a:r>
          </a:p>
          <a:p>
            <a:pPr>
              <a:spcBef>
                <a:spcPts val="600"/>
              </a:spcBef>
            </a:pPr>
            <a:r>
              <a:rPr lang="cs-CZ" dirty="0">
                <a:cs typeface="Arial" panose="020B0604020202020204" pitchFamily="34" charset="0"/>
              </a:rPr>
              <a:t>3/2026</a:t>
            </a:r>
            <a:endParaRPr lang="cs-CZ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58CB85E5-FB19-4CFB-9B0F-E7FBC376720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591944" y="1966886"/>
            <a:ext cx="5725344" cy="292422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cs-CZ" sz="1900" b="1" i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E" panose="020B0604020202020204" pitchFamily="34" charset="0"/>
                <a:cs typeface="Arial CE" panose="020B0604020202020204" pitchFamily="34" charset="0"/>
              </a:rPr>
              <a:t>POVINNOSTI SMLUVNÍHO PARTNERA</a:t>
            </a:r>
          </a:p>
          <a:p>
            <a:pPr>
              <a:lnSpc>
                <a:spcPct val="110000"/>
              </a:lnSpc>
            </a:pPr>
            <a:endParaRPr lang="cs-CZ" sz="1900" b="1" i="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E" panose="020B0604020202020204" pitchFamily="34" charset="0"/>
              <a:cs typeface="Arial CE" panose="020B0604020202020204" pitchFamily="34" charset="0"/>
            </a:endParaRPr>
          </a:p>
          <a:p>
            <a:pPr marL="542925" indent="-285750">
              <a:lnSpc>
                <a:spcPct val="13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cs-CZ" sz="1900" i="0" dirty="0">
                <a:latin typeface="Arial CE" panose="020B0604020202020204" pitchFamily="34" charset="0"/>
                <a:cs typeface="Arial CE" panose="020B0604020202020204" pitchFamily="34" charset="0"/>
              </a:rPr>
              <a:t>ZÁKLADNÍ PRAVIDLA</a:t>
            </a:r>
          </a:p>
          <a:p>
            <a:pPr marL="542925" indent="-285750">
              <a:lnSpc>
                <a:spcPct val="13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cs-CZ" sz="1900" dirty="0">
                <a:solidFill>
                  <a:srgbClr val="000000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SEZNÁMENÍ S PRACOVIŠTĚM / ODPOVĚDNOSTI</a:t>
            </a:r>
          </a:p>
          <a:p>
            <a:pPr marL="542925" indent="-285750">
              <a:lnSpc>
                <a:spcPct val="13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cs-CZ" sz="1900" i="0" dirty="0">
                <a:solidFill>
                  <a:srgbClr val="000000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PREVENTIVNÍ ÚKOLY / ČINNOSTI PŘI POŽÁRU </a:t>
            </a:r>
          </a:p>
          <a:p>
            <a:pPr marL="542925" indent="-285750">
              <a:lnSpc>
                <a:spcPct val="13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cs-CZ" sz="1900" i="0" dirty="0">
                <a:solidFill>
                  <a:srgbClr val="000000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ZAJIŠTĚNÍ PRACOVIŠTĚ</a:t>
            </a:r>
            <a:endParaRPr lang="cs-CZ" sz="19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43647CE-E056-4966-AC41-96A96486B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296863"/>
            <a:ext cx="10538264" cy="1031769"/>
          </a:xfrm>
        </p:spPr>
        <p:txBody>
          <a:bodyPr anchor="t">
            <a:noAutofit/>
          </a:bodyPr>
          <a:lstStyle/>
          <a:p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endParaRPr lang="cs-CZ" sz="2400" dirty="0"/>
          </a:p>
        </p:txBody>
      </p:sp>
      <p:pic>
        <p:nvPicPr>
          <p:cNvPr id="6" name="Picture 36" descr="C:\Users\miskovskjit\Pictures\plamen.png">
            <a:extLst>
              <a:ext uri="{FF2B5EF4-FFF2-40B4-BE49-F238E27FC236}">
                <a16:creationId xmlns:a16="http://schemas.microsoft.com/office/drawing/2014/main" id="{853E67DD-464A-4333-906D-A7DE726BF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297" y="2163288"/>
            <a:ext cx="3263462" cy="292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4F32F61-6E41-4BCD-9582-E8F57290EB47}"/>
              </a:ext>
            </a:extLst>
          </p:cNvPr>
          <p:cNvSpPr txBox="1"/>
          <p:nvPr/>
        </p:nvSpPr>
        <p:spPr>
          <a:xfrm rot="10800000" flipH="1" flipV="1">
            <a:off x="2929759" y="4136936"/>
            <a:ext cx="612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2</a:t>
            </a:r>
            <a:r>
              <a:rPr lang="cs-CZ" sz="2800" b="1" i="0" dirty="0"/>
              <a:t>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7E69B58-52EC-4816-937C-4B88BD7AC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03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FC3FF5-BE4A-4A89-B728-1987A4B60B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71664" y="1412875"/>
            <a:ext cx="8245624" cy="4716463"/>
          </a:xfrm>
        </p:spPr>
        <p:txBody>
          <a:bodyPr>
            <a:normAutofit/>
          </a:bodyPr>
          <a:lstStyle/>
          <a:p>
            <a:pPr marL="1587" lvl="1" indent="0" defTabSz="896938">
              <a:lnSpc>
                <a:spcPct val="104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  <a:tabLst>
                <a:tab pos="6007100" algn="l"/>
              </a:tabLst>
              <a:defRPr/>
            </a:pPr>
            <a:r>
              <a:rPr lang="cs-CZ" sz="1900" b="1" dirty="0">
                <a:solidFill>
                  <a:schemeClr val="bg2"/>
                </a:solidFill>
              </a:rPr>
              <a:t>SMLUVNÍ PARTNER JE POVINEN:</a:t>
            </a:r>
          </a:p>
          <a:p>
            <a:pPr marL="285750" lvl="0" indent="-285750" hangingPunct="0">
              <a:lnSpc>
                <a:spcPct val="104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cs-CZ" sz="1700" b="1" u="sng" dirty="0">
                <a:solidFill>
                  <a:schemeClr val="tx1"/>
                </a:solidFill>
              </a:rPr>
              <a:t>prokazatelně školit své zaměstnance a vedoucí zaměstnance</a:t>
            </a:r>
            <a:r>
              <a:rPr lang="cs-CZ" sz="1700" b="1" dirty="0">
                <a:solidFill>
                  <a:schemeClr val="tx1"/>
                </a:solidFill>
              </a:rPr>
              <a:t> z problematiky PO – tuto povinnost mu ukládá zákon o požární ochraně,</a:t>
            </a:r>
          </a:p>
          <a:p>
            <a:pPr marL="285750" indent="-285750" hangingPunc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cs-CZ" sz="1700" b="1" dirty="0">
                <a:solidFill>
                  <a:schemeClr val="tx1"/>
                </a:solidFill>
              </a:rPr>
              <a:t>zajistit školení smluvních partnerů (pro osoby odpovědné a vedoucí práce) v periodě 1 x za 24 měsíců,</a:t>
            </a:r>
          </a:p>
          <a:p>
            <a:pPr marL="285750" lvl="0" indent="-285750" hangingPunc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cs-CZ" sz="1700" b="1" u="sng" dirty="0">
                <a:solidFill>
                  <a:schemeClr val="tx1">
                    <a:lumMod val="50000"/>
                  </a:schemeClr>
                </a:solidFill>
              </a:rPr>
              <a:t>plnit podmínky na úseku požární ochrany</a:t>
            </a:r>
            <a:r>
              <a:rPr lang="en-US" sz="1700" b="1" u="sng" dirty="0">
                <a:solidFill>
                  <a:schemeClr val="tx1">
                    <a:lumMod val="50000"/>
                  </a:schemeClr>
                </a:solidFill>
              </a:rPr>
              <a:t> </a:t>
            </a:r>
            <a:r>
              <a:rPr lang="cs-CZ" sz="1700" b="1" u="sng" dirty="0">
                <a:solidFill>
                  <a:schemeClr val="tx1">
                    <a:lumMod val="50000"/>
                  </a:schemeClr>
                </a:solidFill>
              </a:rPr>
              <a:t> ve všech prostorách, které užívá ke své činnosti,</a:t>
            </a:r>
          </a:p>
          <a:p>
            <a:pPr marL="285750" lvl="0" indent="-285750" hangingPunc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cs-CZ" sz="1700" b="1" dirty="0">
                <a:solidFill>
                  <a:schemeClr val="tx1">
                    <a:lumMod val="50000"/>
                  </a:schemeClr>
                </a:solidFill>
              </a:rPr>
              <a:t>oznámit příslušnému zaměstnanci ČEZ začlenění prováděných činností do kategorií dle míry požárního nebezpečí,</a:t>
            </a:r>
          </a:p>
          <a:p>
            <a:pPr marL="285750" lvl="0" indent="-285750" hangingPunc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cs-CZ" sz="1700" b="1" dirty="0">
                <a:solidFill>
                  <a:schemeClr val="tx1">
                    <a:lumMod val="50000"/>
                  </a:schemeClr>
                </a:solidFill>
              </a:rPr>
              <a:t>oznámit příslušnému zaměstnanci ČEZ skladování požárně nebezpečných látek a doložit jejich požárně technické charakteristiky.</a:t>
            </a:r>
          </a:p>
          <a:p>
            <a:pPr marL="285750" indent="-285750" eaLnBrk="0" hangingPunct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cs-CZ" sz="1100" dirty="0"/>
          </a:p>
        </p:txBody>
      </p:sp>
      <p:pic>
        <p:nvPicPr>
          <p:cNvPr id="6" name="Picture 4" descr="Obsah obrázku osoba&#10;&#10;Popis byl vytvořen automaticky">
            <a:extLst>
              <a:ext uri="{FF2B5EF4-FFF2-40B4-BE49-F238E27FC236}">
                <a16:creationId xmlns:a16="http://schemas.microsoft.com/office/drawing/2014/main" id="{D88555C5-D4B3-4879-A66C-7A64B7314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029" y="2106119"/>
            <a:ext cx="2319611" cy="3409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E203D056-E38A-4503-97D8-36569FFA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28" y="296863"/>
            <a:ext cx="10426262" cy="869786"/>
          </a:xfrm>
        </p:spPr>
        <p:txBody>
          <a:bodyPr anchor="t">
            <a:normAutofit fontScale="90000"/>
          </a:bodyPr>
          <a:lstStyle/>
          <a:p>
            <a:r>
              <a:rPr lang="cs-CZ" sz="2700" dirty="0">
                <a:latin typeface="Futura CEZ Medium" pitchFamily="2" charset="0"/>
                <a:cs typeface="Arial" pitchFamily="34" charset="0"/>
              </a:rPr>
              <a:t>2</a:t>
            </a:r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. POVINNOSTI SMLUVNÍHO PARTNERA</a:t>
            </a:r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ZÁKLADNÍ PRAVIDLA</a:t>
            </a:r>
            <a:br>
              <a:rPr lang="cs-CZ" sz="27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</a:br>
            <a:r>
              <a:rPr lang="cs-CZ" sz="27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  <a:t> </a:t>
            </a:r>
            <a:r>
              <a:rPr lang="cs-CZ" sz="23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--------------------------------------------------------------------------------------------------------------------------------------------------------------------------------------------------------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DCEDE8C-6881-4F87-B80C-C1F2E9C37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45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FC3FF5-BE4A-4A89-B728-1987A4B60B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5920" y="1458096"/>
            <a:ext cx="5112568" cy="4419176"/>
          </a:xfrm>
          <a:solidFill>
            <a:srgbClr val="FF0000"/>
          </a:solidFill>
        </p:spPr>
        <p:txBody>
          <a:bodyPr>
            <a:normAutofit lnSpcReduction="10000"/>
          </a:bodyPr>
          <a:lstStyle/>
          <a:p>
            <a:pPr marL="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None/>
              <a:defRPr/>
            </a:pPr>
            <a:r>
              <a:rPr lang="cs-CZ" sz="1600" b="1" dirty="0">
                <a:solidFill>
                  <a:schemeClr val="bg2"/>
                </a:solidFill>
              </a:rPr>
              <a:t>SMLUVNÍ PARTNER JE POVINEN SEZNÁMIT SE S MÍSTEM VÝKONU ČINNOSTI (PRACOVIŠTĚM):</a:t>
            </a:r>
          </a:p>
          <a:p>
            <a:pPr marL="63023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cs-CZ" sz="1600" dirty="0"/>
              <a:t>veškerými riziky PO (např. požárně nebezpečnými látkami v blízkosti, produktovody apod.),</a:t>
            </a:r>
          </a:p>
          <a:p>
            <a:pPr marL="63023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endParaRPr lang="cs-CZ" sz="1600" dirty="0"/>
          </a:p>
          <a:p>
            <a:pPr marL="63023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cs-CZ" sz="1600" dirty="0"/>
              <a:t>zveřejněnou dokumentací požární ochrany (požárním řádem, poplachovou směrnicí, evakuačním plánem),</a:t>
            </a:r>
          </a:p>
          <a:p>
            <a:pPr marL="63023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endParaRPr lang="cs-CZ" sz="1600" dirty="0"/>
          </a:p>
          <a:p>
            <a:pPr marL="63023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cs-CZ" sz="1600" dirty="0"/>
              <a:t>nouzovými východy a únikovými cestami,</a:t>
            </a:r>
          </a:p>
          <a:p>
            <a:pPr marL="63023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endParaRPr lang="cs-CZ" sz="1600" dirty="0"/>
          </a:p>
          <a:p>
            <a:pPr marL="63023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cs-CZ" sz="1600" dirty="0"/>
              <a:t>hlavními uzávěry produktovodů, vypínači el. energie,</a:t>
            </a:r>
          </a:p>
          <a:p>
            <a:pPr marL="63023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endParaRPr lang="cs-CZ" sz="1600" dirty="0"/>
          </a:p>
          <a:p>
            <a:pPr marL="63023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cs-CZ" sz="1600" dirty="0"/>
              <a:t>umístěním hasicích přístrojů, hydrantů, čidel EPS a dalšími požárně bezpečnostními zařízeními. </a:t>
            </a:r>
            <a:endParaRPr lang="cs-CZ" sz="1600" b="1" dirty="0">
              <a:solidFill>
                <a:schemeClr val="accent6"/>
              </a:solidFill>
            </a:endParaRPr>
          </a:p>
          <a:p>
            <a:pPr marL="828675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Tx/>
              <a:buChar char="-"/>
              <a:defRPr/>
            </a:pPr>
            <a:endParaRPr lang="cs-CZ" sz="3400" b="1" dirty="0">
              <a:solidFill>
                <a:schemeClr val="accent6"/>
              </a:solidFill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None/>
              <a:defRPr/>
            </a:pPr>
            <a:endParaRPr lang="cs-CZ" sz="3400" b="1" i="0" u="sng" dirty="0">
              <a:solidFill>
                <a:schemeClr val="accent1"/>
              </a:solidFill>
              <a:latin typeface="+mn-lt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None/>
              <a:defRPr/>
            </a:pPr>
            <a:endParaRPr lang="cs-CZ" sz="3400" b="1" i="0" u="sng" dirty="0">
              <a:solidFill>
                <a:schemeClr val="accent1"/>
              </a:solidFill>
              <a:latin typeface="+mn-lt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None/>
              <a:defRPr/>
            </a:pPr>
            <a:endParaRPr lang="cs-CZ" sz="3400" b="1" i="0" u="sng" dirty="0">
              <a:solidFill>
                <a:schemeClr val="accent1"/>
              </a:solidFill>
              <a:latin typeface="+mn-lt"/>
            </a:endParaRPr>
          </a:p>
          <a:p>
            <a:pPr marL="182563" lvl="0" hangingPunct="0">
              <a:lnSpc>
                <a:spcPct val="100000"/>
              </a:lnSpc>
              <a:buClr>
                <a:srgbClr val="F24F00"/>
              </a:buClr>
            </a:pPr>
            <a:endParaRPr lang="cs-CZ" sz="3400" b="1" u="sng" dirty="0">
              <a:solidFill>
                <a:schemeClr val="accent1"/>
              </a:solidFill>
            </a:endParaRPr>
          </a:p>
          <a:p>
            <a:pPr lvl="0" hangingPunct="0">
              <a:lnSpc>
                <a:spcPct val="100000"/>
              </a:lnSpc>
              <a:spcBef>
                <a:spcPts val="0"/>
              </a:spcBef>
              <a:buClr>
                <a:srgbClr val="F24F00"/>
              </a:buClr>
            </a:pPr>
            <a:endParaRPr lang="cs-CZ" sz="2600" b="1" u="sng" dirty="0">
              <a:solidFill>
                <a:schemeClr val="accent1"/>
              </a:solidFill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03D056-E38A-4503-97D8-36569FFA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28" y="296863"/>
            <a:ext cx="10426262" cy="869786"/>
          </a:xfrm>
        </p:spPr>
        <p:txBody>
          <a:bodyPr anchor="t">
            <a:normAutofit fontScale="90000"/>
          </a:bodyPr>
          <a:lstStyle/>
          <a:p>
            <a:r>
              <a:rPr lang="cs-CZ" sz="2700" dirty="0">
                <a:latin typeface="Futura CEZ Medium" pitchFamily="2" charset="0"/>
                <a:cs typeface="Arial" pitchFamily="34" charset="0"/>
              </a:rPr>
              <a:t>2. </a:t>
            </a:r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POVINNOSTI SMLUVNÍHO PARTNERA</a:t>
            </a:r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SEZNÁMENÍ S PRACOVIŠTĚM/ODPOVĚDNOSTI                                                                    </a:t>
            </a:r>
            <a:r>
              <a:rPr lang="cs-CZ" sz="23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E923B7D-8A1E-471A-B476-A849C612C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  <p:pic>
        <p:nvPicPr>
          <p:cNvPr id="6" name="Obrázek 5" descr="Obsah obrázku dveře, text, plyn, Odpadkový kontejner&#10;&#10;Popis byl vytvořen automaticky">
            <a:extLst>
              <a:ext uri="{FF2B5EF4-FFF2-40B4-BE49-F238E27FC236}">
                <a16:creationId xmlns:a16="http://schemas.microsoft.com/office/drawing/2014/main" id="{0D0FF410-5388-4592-A62B-54544A2610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268760"/>
            <a:ext cx="3781053" cy="503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9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203D056-E38A-4503-97D8-36569FFA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28" y="296863"/>
            <a:ext cx="10426262" cy="869786"/>
          </a:xfrm>
        </p:spPr>
        <p:txBody>
          <a:bodyPr anchor="t">
            <a:normAutofit fontScale="90000"/>
          </a:bodyPr>
          <a:lstStyle/>
          <a:p>
            <a:r>
              <a:rPr lang="cs-CZ" sz="2700" dirty="0">
                <a:latin typeface="Futura CEZ Medium" pitchFamily="2" charset="0"/>
                <a:cs typeface="Arial" pitchFamily="34" charset="0"/>
              </a:rPr>
              <a:t>2. </a:t>
            </a:r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POVINNOSTI SMLUVNÍHO PARTNERA</a:t>
            </a:r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SEZNÁMENÍ S PRACOVIŠTĚM/ODPOVĚDNOSTI                                                                       </a:t>
            </a:r>
            <a:r>
              <a:rPr lang="cs-CZ" sz="23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63DA302B-7533-45A0-8663-D4B69863FDD5}"/>
              </a:ext>
            </a:extLst>
          </p:cNvPr>
          <p:cNvSpPr/>
          <p:nvPr/>
        </p:nvSpPr>
        <p:spPr>
          <a:xfrm>
            <a:off x="623392" y="1556792"/>
            <a:ext cx="5472608" cy="41044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None/>
              <a:defRPr/>
            </a:pPr>
            <a:r>
              <a:rPr lang="cs-CZ" sz="1600" b="1" i="0" u="sng" dirty="0">
                <a:solidFill>
                  <a:schemeClr val="tx1"/>
                </a:solidFill>
                <a:latin typeface="+mn-lt"/>
              </a:rPr>
              <a:t>Vedoucí práce dodavatele na předaném pracovišti odpovídá za:</a:t>
            </a: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600" i="0" dirty="0">
                <a:solidFill>
                  <a:schemeClr val="tx1"/>
                </a:solidFill>
                <a:latin typeface="+mn-lt"/>
              </a:rPr>
              <a:t>dodržování předpisů o PO </a:t>
            </a:r>
            <a:r>
              <a:rPr lang="cs-CZ" sz="1600" dirty="0">
                <a:solidFill>
                  <a:schemeClr val="tx1"/>
                </a:solidFill>
              </a:rPr>
              <a:t>a </a:t>
            </a:r>
            <a:r>
              <a:rPr lang="cs-CZ" sz="1600" b="1" i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 odstranění závad na úseku požární ochrany</a:t>
            </a:r>
            <a:r>
              <a:rPr lang="cs-CZ" sz="1600" u="sng" dirty="0">
                <a:solidFill>
                  <a:schemeClr val="tx1"/>
                </a:solidFill>
              </a:rPr>
              <a:t>, </a:t>
            </a: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600" i="0" dirty="0">
                <a:solidFill>
                  <a:schemeClr val="tx1"/>
                </a:solidFill>
                <a:latin typeface="+mn-lt"/>
              </a:rPr>
              <a:t>udržování pořádku na  pracovišti, </a:t>
            </a: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600" b="1" u="sng" dirty="0">
                <a:solidFill>
                  <a:schemeClr val="tx1"/>
                </a:solidFill>
              </a:rPr>
              <a:t>vybavení pracoviště věcnými prostředky PO při provádění požárně nebezpečných činností,</a:t>
            </a: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600" b="1" i="1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cs-CZ" sz="1600" b="1" i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ahlášení zahájení, přerušení a ukončení prací, u nichž hrozí riziko vzniku požáru nebo výbuchu.</a:t>
            </a:r>
            <a:endParaRPr lang="cs-CZ" sz="1600" b="1" i="1" u="sng" dirty="0">
              <a:effectLst/>
              <a:latin typeface="MS Sans Serif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A9883460-8820-4B35-8447-503B4648348D}"/>
              </a:ext>
            </a:extLst>
          </p:cNvPr>
          <p:cNvSpPr/>
          <p:nvPr/>
        </p:nvSpPr>
        <p:spPr>
          <a:xfrm>
            <a:off x="6456040" y="2276872"/>
            <a:ext cx="4907034" cy="30243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hangingPunct="0">
              <a:lnSpc>
                <a:spcPct val="150000"/>
              </a:lnSpc>
              <a:spcBef>
                <a:spcPts val="600"/>
              </a:spcBef>
              <a:buClr>
                <a:srgbClr val="F24F00"/>
              </a:buClr>
            </a:pPr>
            <a:r>
              <a:rPr lang="cs-CZ" sz="1600" b="1" u="sng" dirty="0">
                <a:solidFill>
                  <a:schemeClr val="tx1"/>
                </a:solidFill>
              </a:rPr>
              <a:t>Trvale volné musí být přístupy k:</a:t>
            </a:r>
          </a:p>
          <a:p>
            <a:pPr marL="285750" lvl="0" indent="-285750" hangingPunct="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600" b="1" i="1" u="sng" dirty="0">
                <a:solidFill>
                  <a:schemeClr val="tx1"/>
                </a:solidFill>
              </a:rPr>
              <a:t>nouzovým východům a únikové cesty,</a:t>
            </a:r>
          </a:p>
          <a:p>
            <a:pPr marL="285750" lvl="0" indent="-285750" hangingPunct="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chemeClr val="tx1"/>
                </a:solidFill>
              </a:rPr>
              <a:t>hlavním uzávěrům produktovodů, vypínačům el. energie,</a:t>
            </a:r>
            <a:r>
              <a:rPr lang="en-US" sz="1600" dirty="0">
                <a:solidFill>
                  <a:schemeClr val="tx1"/>
                </a:solidFill>
              </a:rPr>
              <a:t> 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</a:p>
          <a:p>
            <a:pPr marL="285750" lvl="0" indent="-285750" hangingPunct="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chemeClr val="tx1"/>
                </a:solidFill>
              </a:rPr>
              <a:t>věcným prostředkům požární ochrany, </a:t>
            </a:r>
          </a:p>
          <a:p>
            <a:pPr marL="285750" lvl="0" indent="-285750" hangingPunct="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chemeClr val="tx1"/>
                </a:solidFill>
              </a:rPr>
              <a:t>ovládání požárně bezpečnostních zařízení.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E923B7D-8A1E-471A-B476-A849C612C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6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203D056-E38A-4503-97D8-36569FFA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28" y="296863"/>
            <a:ext cx="10426262" cy="869786"/>
          </a:xfrm>
        </p:spPr>
        <p:txBody>
          <a:bodyPr anchor="t">
            <a:normAutofit fontScale="90000"/>
          </a:bodyPr>
          <a:lstStyle/>
          <a:p>
            <a:r>
              <a:rPr lang="cs-CZ" sz="2700" dirty="0">
                <a:latin typeface="Futura CEZ Medium" pitchFamily="2" charset="0"/>
                <a:cs typeface="Arial" pitchFamily="34" charset="0"/>
              </a:rPr>
              <a:t>2. </a:t>
            </a:r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POVINNOSTI SMLUVNÍHO PARTNERA</a:t>
            </a:r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PREVENTIVNÍ ÚKOLY/ ČINNOSTI PŘI POŽÁRU                                                                     </a:t>
            </a:r>
            <a:r>
              <a:rPr lang="cs-CZ" sz="27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  <a:t>--------</a:t>
            </a:r>
            <a:r>
              <a:rPr lang="cs-CZ" sz="23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F1860E73-7655-478C-B490-D2C505827435}"/>
              </a:ext>
            </a:extLst>
          </p:cNvPr>
          <p:cNvSpPr txBox="1">
            <a:spLocks/>
          </p:cNvSpPr>
          <p:nvPr/>
        </p:nvSpPr>
        <p:spPr>
          <a:xfrm>
            <a:off x="536028" y="1536192"/>
            <a:ext cx="10152567" cy="4845136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3013" lvl="1" indent="-285750"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r>
              <a:rPr lang="cs-CZ" sz="1400" b="1" dirty="0">
                <a:latin typeface="Arial CE" charset="-18"/>
                <a:cs typeface="Arial CE" charset="-18"/>
              </a:rPr>
              <a:t>Počínat si tak, aby nedocházelo ke vzniku požáru</a:t>
            </a:r>
            <a:r>
              <a:rPr lang="cs-CZ" sz="1400" dirty="0">
                <a:latin typeface="Arial CE" charset="-18"/>
                <a:cs typeface="Arial CE" charset="-18"/>
              </a:rPr>
              <a:t>, zejména při používání tepelných, elektrických, plynových a jiných spotřebičů a komínů, při skladování a používání hořlavých nebo požárně nebezpečných látek, manipulaci s nimi nebo s otevřeným ohněm či jiným zdrojem zapálení.</a:t>
            </a:r>
          </a:p>
          <a:p>
            <a:pPr marL="483013" lvl="1" indent="-285750"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r>
              <a:rPr lang="cs-CZ" sz="1400" b="1" dirty="0">
                <a:latin typeface="Arial CE" charset="-18"/>
                <a:cs typeface="Arial CE" charset="-18"/>
              </a:rPr>
              <a:t>Plnit příkazy a dodržovat zákazy</a:t>
            </a:r>
            <a:r>
              <a:rPr lang="cs-CZ" sz="1400" dirty="0">
                <a:latin typeface="Arial CE" charset="-18"/>
                <a:cs typeface="Arial CE" charset="-18"/>
              </a:rPr>
              <a:t> týkající se požární ochrany na označených místech.</a:t>
            </a:r>
          </a:p>
          <a:p>
            <a:pPr marL="483013" lvl="1" indent="-285750"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r>
              <a:rPr lang="cs-CZ" sz="1400" b="1" dirty="0">
                <a:latin typeface="Arial CE" charset="-18"/>
                <a:cs typeface="Arial CE" charset="-18"/>
              </a:rPr>
              <a:t>Spolupracovat  </a:t>
            </a:r>
            <a:r>
              <a:rPr lang="cs-CZ" sz="1400" dirty="0">
                <a:latin typeface="Arial CE" charset="-18"/>
                <a:cs typeface="Arial CE" charset="-18"/>
              </a:rPr>
              <a:t>se zaměstnanci útvaru PO  a HP OZE a KE a HZS při provádění </a:t>
            </a:r>
            <a:r>
              <a:rPr lang="cs-CZ" sz="1400" b="1" dirty="0">
                <a:latin typeface="Arial CE" charset="-18"/>
                <a:cs typeface="Arial CE" charset="-18"/>
              </a:rPr>
              <a:t>kontroly </a:t>
            </a:r>
            <a:r>
              <a:rPr lang="cs-CZ" sz="1400" dirty="0">
                <a:latin typeface="Arial CE" charset="-18"/>
                <a:cs typeface="Arial CE" charset="-18"/>
              </a:rPr>
              <a:t>dodržování předpisů o PO.</a:t>
            </a:r>
          </a:p>
          <a:p>
            <a:pPr marL="483013" lvl="1" indent="-285750"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r>
              <a:rPr lang="cs-CZ" sz="1400" b="1" dirty="0">
                <a:latin typeface="Arial CE" charset="-18"/>
                <a:cs typeface="Arial CE" charset="-18"/>
              </a:rPr>
              <a:t>Dodržovat podmínky</a:t>
            </a:r>
            <a:r>
              <a:rPr lang="cs-CZ" sz="1400" dirty="0">
                <a:latin typeface="Arial CE" charset="-18"/>
                <a:cs typeface="Arial CE" charset="-18"/>
              </a:rPr>
              <a:t> nebo </a:t>
            </a:r>
            <a:r>
              <a:rPr lang="cs-CZ" sz="1400" b="1" dirty="0">
                <a:latin typeface="Arial CE" charset="-18"/>
                <a:cs typeface="Arial CE" charset="-18"/>
              </a:rPr>
              <a:t>návody</a:t>
            </a:r>
            <a:r>
              <a:rPr lang="cs-CZ" sz="1400" dirty="0">
                <a:latin typeface="Arial CE" charset="-18"/>
                <a:cs typeface="Arial CE" charset="-18"/>
              </a:rPr>
              <a:t> vztahující se k požární bezpečnosti </a:t>
            </a:r>
            <a:r>
              <a:rPr lang="cs-CZ" sz="1400" b="1" dirty="0">
                <a:latin typeface="Arial CE" charset="-18"/>
                <a:cs typeface="Arial CE" charset="-18"/>
              </a:rPr>
              <a:t>výrobků nebo činností.</a:t>
            </a:r>
          </a:p>
          <a:p>
            <a:pPr marL="483013" lvl="1" indent="-285750"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r>
              <a:rPr lang="cs-CZ" sz="1400" b="1" dirty="0">
                <a:latin typeface="Arial CE" charset="-18"/>
                <a:cs typeface="Arial CE" charset="-18"/>
              </a:rPr>
              <a:t>Zajišťovat a účastnit se školení </a:t>
            </a:r>
            <a:r>
              <a:rPr lang="cs-CZ" sz="1400" dirty="0">
                <a:latin typeface="Arial CE" charset="-18"/>
                <a:cs typeface="Arial CE" charset="-18"/>
              </a:rPr>
              <a:t>o požární ochraně.</a:t>
            </a:r>
          </a:p>
          <a:p>
            <a:pPr marL="483013" lvl="1" indent="-285750"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r>
              <a:rPr lang="cs-CZ" sz="1400" b="1" dirty="0">
                <a:latin typeface="Arial CE" charset="-18"/>
                <a:cs typeface="Arial CE" charset="-18"/>
              </a:rPr>
              <a:t>Vytvářet</a:t>
            </a:r>
            <a:r>
              <a:rPr lang="cs-CZ" sz="1400" dirty="0">
                <a:latin typeface="Arial CE" charset="-18"/>
                <a:cs typeface="Arial CE" charset="-18"/>
              </a:rPr>
              <a:t> v užívaných prostorách </a:t>
            </a:r>
            <a:r>
              <a:rPr lang="cs-CZ" sz="1400" b="1" dirty="0">
                <a:latin typeface="Arial CE" charset="-18"/>
                <a:cs typeface="Arial CE" charset="-18"/>
              </a:rPr>
              <a:t>podmínky pro rychlé zdolávání požáru a záchranné práce</a:t>
            </a:r>
            <a:r>
              <a:rPr lang="cs-CZ" sz="1400" dirty="0">
                <a:latin typeface="Arial CE" charset="-18"/>
                <a:cs typeface="Arial CE" charset="-18"/>
              </a:rPr>
              <a:t>. </a:t>
            </a:r>
          </a:p>
          <a:p>
            <a:pPr marL="483013" lvl="1" indent="-285750"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r>
              <a:rPr lang="cs-CZ" sz="1400" b="1" dirty="0">
                <a:latin typeface="Arial CE" charset="-18"/>
                <a:cs typeface="Arial CE" charset="-18"/>
              </a:rPr>
              <a:t>Zajistit přístup k </a:t>
            </a:r>
            <a:r>
              <a:rPr lang="cs-CZ" sz="1400" dirty="0">
                <a:latin typeface="Arial CE" charset="-18"/>
                <a:cs typeface="Arial CE" charset="-18"/>
              </a:rPr>
              <a:t>věcných prostředků PO a požárně bezpečnostním zařízením za účelem jejich včasného použití, a udržovat je v provozuschopném stavu a </a:t>
            </a:r>
            <a:r>
              <a:rPr lang="cs-CZ" sz="1400" b="1" dirty="0">
                <a:latin typeface="Arial CE" charset="-18"/>
                <a:cs typeface="Arial CE" charset="-18"/>
              </a:rPr>
              <a:t>přístup </a:t>
            </a:r>
            <a:r>
              <a:rPr lang="cs-CZ" sz="1400" dirty="0">
                <a:latin typeface="Arial CE" charset="-18"/>
                <a:cs typeface="Arial CE" charset="-18"/>
              </a:rPr>
              <a:t>k rozvodným zařízením el. energie a k uzávěrům plynu, vody a topení, a dále trvalou průchodnost únikových cest a východů. </a:t>
            </a:r>
          </a:p>
          <a:p>
            <a:pPr marL="483013" lvl="1" indent="-285750"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endParaRPr lang="cs-CZ" sz="1400" dirty="0">
              <a:latin typeface="Arial CE" charset="-18"/>
              <a:cs typeface="Arial CE" charset="-18"/>
            </a:endParaRPr>
          </a:p>
          <a:p>
            <a:pPr marL="483013" lvl="1" indent="-28575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cs-CZ" sz="1400" b="1" dirty="0">
                <a:solidFill>
                  <a:schemeClr val="bg2"/>
                </a:solidFill>
                <a:latin typeface="Arial CE" charset="-18"/>
                <a:cs typeface="Arial CE" charset="-18"/>
              </a:rPr>
              <a:t>Provádět nutná opatření pro záchranu</a:t>
            </a:r>
            <a:r>
              <a:rPr lang="cs-CZ" sz="1400" dirty="0">
                <a:solidFill>
                  <a:schemeClr val="bg2"/>
                </a:solidFill>
                <a:latin typeface="Arial CE" charset="-18"/>
                <a:cs typeface="Arial CE" charset="-18"/>
              </a:rPr>
              <a:t> ohrožených osob.</a:t>
            </a:r>
          </a:p>
          <a:p>
            <a:pPr marL="483013" lvl="1" indent="-28575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cs-CZ" sz="1400" b="1" dirty="0">
                <a:solidFill>
                  <a:schemeClr val="bg2"/>
                </a:solidFill>
                <a:latin typeface="Arial CE" charset="-18"/>
                <a:cs typeface="Arial CE" charset="-18"/>
              </a:rPr>
              <a:t>Hasit požár</a:t>
            </a:r>
            <a:r>
              <a:rPr lang="cs-CZ" sz="1400" dirty="0">
                <a:solidFill>
                  <a:schemeClr val="bg2"/>
                </a:solidFill>
                <a:latin typeface="Arial CE" charset="-18"/>
                <a:cs typeface="Arial CE" charset="-18"/>
              </a:rPr>
              <a:t>, jestliže je to možné, nebo provést nutná opatření k zamezení jeho šíření.</a:t>
            </a:r>
          </a:p>
          <a:p>
            <a:pPr marL="483013" lvl="1" indent="-28575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cs-CZ" sz="1400" b="1" dirty="0">
                <a:solidFill>
                  <a:schemeClr val="bg2"/>
                </a:solidFill>
                <a:latin typeface="Arial CE" charset="-18"/>
                <a:cs typeface="Arial CE" charset="-18"/>
              </a:rPr>
              <a:t>Ohlásit neodkladně </a:t>
            </a:r>
            <a:r>
              <a:rPr lang="cs-CZ" sz="1400" dirty="0">
                <a:solidFill>
                  <a:schemeClr val="bg2"/>
                </a:solidFill>
                <a:latin typeface="Arial CE" charset="-18"/>
                <a:cs typeface="Arial CE" charset="-18"/>
              </a:rPr>
              <a:t>na ohlašovnu požáru lokality zjištěný </a:t>
            </a:r>
            <a:r>
              <a:rPr lang="cs-CZ" sz="1400" b="1" dirty="0">
                <a:solidFill>
                  <a:schemeClr val="bg2"/>
                </a:solidFill>
                <a:latin typeface="Arial CE" charset="-18"/>
                <a:cs typeface="Arial CE" charset="-18"/>
              </a:rPr>
              <a:t>požár</a:t>
            </a:r>
            <a:r>
              <a:rPr lang="cs-CZ" sz="1400" dirty="0">
                <a:solidFill>
                  <a:schemeClr val="bg2"/>
                </a:solidFill>
                <a:latin typeface="Arial CE" charset="-18"/>
                <a:cs typeface="Arial CE" charset="-18"/>
              </a:rPr>
              <a:t> nebo zabezpečit jeho </a:t>
            </a:r>
            <a:r>
              <a:rPr lang="cs-CZ" sz="1400" b="1" dirty="0">
                <a:solidFill>
                  <a:schemeClr val="bg2"/>
                </a:solidFill>
                <a:latin typeface="Arial CE" charset="-18"/>
                <a:cs typeface="Arial CE" charset="-18"/>
              </a:rPr>
              <a:t>ohlášení.</a:t>
            </a:r>
          </a:p>
          <a:p>
            <a:pPr marL="483013" lvl="1" indent="-28575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cs-CZ" sz="1400" b="1" dirty="0">
                <a:solidFill>
                  <a:schemeClr val="bg2"/>
                </a:solidFill>
                <a:latin typeface="Arial CE" charset="-18"/>
                <a:cs typeface="Arial CE" charset="-18"/>
              </a:rPr>
              <a:t>Na výzvu velitele zásahu poskytnout</a:t>
            </a:r>
            <a:r>
              <a:rPr lang="cs-CZ" sz="1400" dirty="0">
                <a:solidFill>
                  <a:schemeClr val="bg2"/>
                </a:solidFill>
                <a:latin typeface="Arial CE" charset="-18"/>
                <a:cs typeface="Arial CE" charset="-18"/>
              </a:rPr>
              <a:t> při zdolávání mimořádné události </a:t>
            </a:r>
            <a:r>
              <a:rPr lang="cs-CZ" sz="1400" b="1" dirty="0">
                <a:solidFill>
                  <a:schemeClr val="bg2"/>
                </a:solidFill>
                <a:latin typeface="Arial CE" charset="-18"/>
                <a:cs typeface="Arial CE" charset="-18"/>
              </a:rPr>
              <a:t>osobní a věcnou pomoc.</a:t>
            </a:r>
          </a:p>
        </p:txBody>
      </p:sp>
      <p:sp>
        <p:nvSpPr>
          <p:cNvPr id="14" name="Obousměrná svislá šipka 5">
            <a:extLst>
              <a:ext uri="{FF2B5EF4-FFF2-40B4-BE49-F238E27FC236}">
                <a16:creationId xmlns:a16="http://schemas.microsoft.com/office/drawing/2014/main" id="{640933DB-F6BD-4B70-8A23-C03E355398DE}"/>
              </a:ext>
            </a:extLst>
          </p:cNvPr>
          <p:cNvSpPr/>
          <p:nvPr/>
        </p:nvSpPr>
        <p:spPr bwMode="auto">
          <a:xfrm>
            <a:off x="10837245" y="1536192"/>
            <a:ext cx="818727" cy="2974020"/>
          </a:xfrm>
          <a:prstGeom prst="up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ctr" defTabSz="652463" eaLnBrk="0" hangingPunct="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Tx/>
              <a:defRPr/>
            </a:pPr>
            <a:r>
              <a:rPr lang="cs-CZ" sz="1100" b="1" i="0" dirty="0">
                <a:solidFill>
                  <a:schemeClr val="tx1"/>
                </a:solidFill>
              </a:rPr>
              <a:t>P</a:t>
            </a:r>
          </a:p>
          <a:p>
            <a:pPr algn="ctr" defTabSz="652463" eaLnBrk="0" hangingPunct="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Tx/>
              <a:defRPr/>
            </a:pPr>
            <a:r>
              <a:rPr lang="cs-CZ" sz="1100" b="1" i="0" dirty="0">
                <a:solidFill>
                  <a:schemeClr val="tx1"/>
                </a:solidFill>
              </a:rPr>
              <a:t>R</a:t>
            </a:r>
          </a:p>
          <a:p>
            <a:pPr algn="ctr" defTabSz="652463" eaLnBrk="0" hangingPunct="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Tx/>
              <a:defRPr/>
            </a:pPr>
            <a:r>
              <a:rPr lang="cs-CZ" sz="1100" b="1" i="0" dirty="0">
                <a:solidFill>
                  <a:schemeClr val="tx1"/>
                </a:solidFill>
              </a:rPr>
              <a:t>E</a:t>
            </a:r>
          </a:p>
          <a:p>
            <a:pPr algn="ctr" defTabSz="652463" eaLnBrk="0" hangingPunct="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Tx/>
              <a:defRPr/>
            </a:pPr>
            <a:r>
              <a:rPr lang="cs-CZ" sz="1100" b="1" i="0" dirty="0">
                <a:solidFill>
                  <a:schemeClr val="tx1"/>
                </a:solidFill>
              </a:rPr>
              <a:t>V</a:t>
            </a:r>
          </a:p>
          <a:p>
            <a:pPr algn="ctr" defTabSz="652463" eaLnBrk="0" hangingPunct="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Tx/>
              <a:defRPr/>
            </a:pPr>
            <a:r>
              <a:rPr lang="cs-CZ" sz="1100" b="1" i="0" dirty="0">
                <a:solidFill>
                  <a:schemeClr val="tx1"/>
                </a:solidFill>
              </a:rPr>
              <a:t>E</a:t>
            </a:r>
          </a:p>
          <a:p>
            <a:pPr algn="ctr" defTabSz="652463" eaLnBrk="0" hangingPunct="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Tx/>
              <a:defRPr/>
            </a:pPr>
            <a:r>
              <a:rPr lang="cs-CZ" sz="1100" b="1" i="0" dirty="0">
                <a:solidFill>
                  <a:schemeClr val="tx1"/>
                </a:solidFill>
              </a:rPr>
              <a:t>N</a:t>
            </a:r>
          </a:p>
          <a:p>
            <a:pPr algn="ctr" defTabSz="652463" eaLnBrk="0" hangingPunct="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Tx/>
              <a:defRPr/>
            </a:pPr>
            <a:r>
              <a:rPr lang="cs-CZ" sz="1100" b="1" i="0" dirty="0">
                <a:solidFill>
                  <a:schemeClr val="tx1"/>
                </a:solidFill>
              </a:rPr>
              <a:t>C</a:t>
            </a:r>
          </a:p>
          <a:p>
            <a:pPr algn="ctr" defTabSz="652463" eaLnBrk="0" hangingPunct="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Tx/>
              <a:defRPr/>
            </a:pPr>
            <a:r>
              <a:rPr lang="cs-CZ" sz="1100" b="1" i="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5" name="Obousměrná svislá šipka 6">
            <a:extLst>
              <a:ext uri="{FF2B5EF4-FFF2-40B4-BE49-F238E27FC236}">
                <a16:creationId xmlns:a16="http://schemas.microsoft.com/office/drawing/2014/main" id="{12CCA3E7-8652-4D16-9251-D2238A9EA920}"/>
              </a:ext>
            </a:extLst>
          </p:cNvPr>
          <p:cNvSpPr/>
          <p:nvPr/>
        </p:nvSpPr>
        <p:spPr bwMode="auto">
          <a:xfrm>
            <a:off x="10864428" y="4534806"/>
            <a:ext cx="791544" cy="1917577"/>
          </a:xfrm>
          <a:prstGeom prst="up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ctr" defTabSz="652463" eaLnBrk="0" hangingPunct="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Tx/>
              <a:defRPr/>
            </a:pPr>
            <a:r>
              <a:rPr lang="cs-CZ" sz="1100" b="1" i="0" dirty="0">
                <a:solidFill>
                  <a:srgbClr val="C00000"/>
                </a:solidFill>
              </a:rPr>
              <a:t>P</a:t>
            </a:r>
          </a:p>
          <a:p>
            <a:pPr algn="ctr" defTabSz="652463" eaLnBrk="0" hangingPunct="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Tx/>
              <a:defRPr/>
            </a:pPr>
            <a:r>
              <a:rPr lang="cs-CZ" sz="1100" b="1" i="0" dirty="0">
                <a:solidFill>
                  <a:srgbClr val="C00000"/>
                </a:solidFill>
              </a:rPr>
              <a:t>Ř</a:t>
            </a:r>
          </a:p>
          <a:p>
            <a:pPr algn="ctr" defTabSz="652463" eaLnBrk="0" hangingPunct="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Tx/>
              <a:defRPr/>
            </a:pPr>
            <a:r>
              <a:rPr lang="cs-CZ" sz="1100" b="1" i="0" dirty="0">
                <a:solidFill>
                  <a:srgbClr val="C00000"/>
                </a:solidFill>
              </a:rPr>
              <a:t>I </a:t>
            </a:r>
          </a:p>
          <a:p>
            <a:pPr algn="ctr" defTabSz="652463" eaLnBrk="0" hangingPunct="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Tx/>
              <a:defRPr/>
            </a:pPr>
            <a:endParaRPr lang="cs-CZ" sz="1100" b="1" i="0" dirty="0">
              <a:solidFill>
                <a:srgbClr val="C00000"/>
              </a:solidFill>
            </a:endParaRPr>
          </a:p>
          <a:p>
            <a:pPr algn="ctr" defTabSz="652463" eaLnBrk="0" hangingPunct="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Tx/>
              <a:defRPr/>
            </a:pPr>
            <a:r>
              <a:rPr lang="cs-CZ" sz="1100" b="1" i="0" dirty="0">
                <a:solidFill>
                  <a:srgbClr val="C00000"/>
                </a:solidFill>
              </a:rPr>
              <a:t>P</a:t>
            </a:r>
          </a:p>
          <a:p>
            <a:pPr algn="ctr" defTabSz="652463" eaLnBrk="0" hangingPunct="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Tx/>
              <a:defRPr/>
            </a:pPr>
            <a:r>
              <a:rPr lang="cs-CZ" sz="1100" b="1" i="0" dirty="0">
                <a:solidFill>
                  <a:srgbClr val="C00000"/>
                </a:solidFill>
              </a:rPr>
              <a:t>O</a:t>
            </a:r>
          </a:p>
          <a:p>
            <a:pPr algn="ctr" defTabSz="652463" eaLnBrk="0" hangingPunct="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Tx/>
              <a:defRPr/>
            </a:pPr>
            <a:r>
              <a:rPr lang="cs-CZ" sz="1100" b="1" i="0" dirty="0">
                <a:solidFill>
                  <a:srgbClr val="C00000"/>
                </a:solidFill>
              </a:rPr>
              <a:t>Ž</a:t>
            </a:r>
          </a:p>
          <a:p>
            <a:pPr algn="ctr" defTabSz="652463" eaLnBrk="0" hangingPunct="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Tx/>
              <a:defRPr/>
            </a:pPr>
            <a:r>
              <a:rPr lang="cs-CZ" sz="1100" b="1" i="0" dirty="0">
                <a:solidFill>
                  <a:srgbClr val="C00000"/>
                </a:solidFill>
              </a:rPr>
              <a:t>Á</a:t>
            </a:r>
          </a:p>
          <a:p>
            <a:pPr algn="ctr" defTabSz="652463" eaLnBrk="0" hangingPunct="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Tx/>
              <a:defRPr/>
            </a:pPr>
            <a:r>
              <a:rPr lang="cs-CZ" sz="1100" b="1" i="0" dirty="0">
                <a:solidFill>
                  <a:srgbClr val="C00000"/>
                </a:solidFill>
              </a:rPr>
              <a:t>R</a:t>
            </a:r>
          </a:p>
          <a:p>
            <a:pPr algn="ctr" defTabSz="652463" eaLnBrk="0" hangingPunct="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Tx/>
              <a:defRPr/>
            </a:pPr>
            <a:r>
              <a:rPr lang="cs-CZ" sz="1100" b="1" i="0" dirty="0">
                <a:solidFill>
                  <a:srgbClr val="C00000"/>
                </a:solidFill>
              </a:rPr>
              <a:t>U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5B3DDF9C-9222-4ACD-BC8D-85EC6EA22A64}"/>
              </a:ext>
            </a:extLst>
          </p:cNvPr>
          <p:cNvCxnSpPr/>
          <p:nvPr/>
        </p:nvCxnSpPr>
        <p:spPr>
          <a:xfrm>
            <a:off x="536028" y="4510212"/>
            <a:ext cx="10152567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Obrázek 7">
            <a:extLst>
              <a:ext uri="{FF2B5EF4-FFF2-40B4-BE49-F238E27FC236}">
                <a16:creationId xmlns:a16="http://schemas.microsoft.com/office/drawing/2014/main" id="{99771786-76FC-476C-B346-3E37AE0DD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89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203D056-E38A-4503-97D8-36569FFA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28" y="296863"/>
            <a:ext cx="10426262" cy="869786"/>
          </a:xfrm>
        </p:spPr>
        <p:txBody>
          <a:bodyPr anchor="t">
            <a:normAutofit fontScale="90000"/>
          </a:bodyPr>
          <a:lstStyle/>
          <a:p>
            <a:r>
              <a:rPr lang="cs-CZ" sz="2700" dirty="0">
                <a:latin typeface="Futura CEZ Medium" pitchFamily="2" charset="0"/>
                <a:cs typeface="Arial" pitchFamily="34" charset="0"/>
              </a:rPr>
              <a:t>2. </a:t>
            </a:r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POVINNOSTI SMLUVNÍHO PARTNERA</a:t>
            </a:r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ZAJIŠTĚNÍ PRACOVIŠŤ  </a:t>
            </a:r>
            <a:br>
              <a:rPr lang="cs-CZ" sz="2300" dirty="0">
                <a:latin typeface="Futura CEZ Medium" pitchFamily="2" charset="0"/>
                <a:cs typeface="Arial" pitchFamily="34" charset="0"/>
              </a:rPr>
            </a:br>
            <a:r>
              <a:rPr lang="cs-CZ" sz="23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F1860E73-7655-478C-B490-D2C505827435}"/>
              </a:ext>
            </a:extLst>
          </p:cNvPr>
          <p:cNvSpPr txBox="1">
            <a:spLocks/>
          </p:cNvSpPr>
          <p:nvPr/>
        </p:nvSpPr>
        <p:spPr>
          <a:xfrm>
            <a:off x="594502" y="1489049"/>
            <a:ext cx="10643782" cy="4154716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68613" lvl="1" indent="-285750">
              <a:buClr>
                <a:schemeClr val="bg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/>
              <a:t>Při odchodu z pracoviště jsou </a:t>
            </a:r>
            <a:r>
              <a:rPr lang="cs-CZ" sz="1800" b="1" dirty="0">
                <a:solidFill>
                  <a:schemeClr val="bg2"/>
                </a:solidFill>
              </a:rPr>
              <a:t>všichni zaměstnanci povinni </a:t>
            </a:r>
            <a:r>
              <a:rPr lang="cs-CZ" sz="1800" dirty="0"/>
              <a:t>zkontrolovat   pracoviště a vypnout všechny elektrické spotřebiče, které není nutné z provozních důvodů ponechat zapnuté (zejména tepelné elektrické spotřebiče).</a:t>
            </a:r>
          </a:p>
          <a:p>
            <a:pPr marL="287337" lvl="1" indent="-285750">
              <a:buClr>
                <a:schemeClr val="bg2"/>
              </a:buClr>
              <a:buFont typeface="Wingdings" panose="05000000000000000000" pitchFamily="2" charset="2"/>
              <a:buChar char="§"/>
              <a:defRPr/>
            </a:pPr>
            <a:endParaRPr lang="cs-CZ" sz="1800" dirty="0"/>
          </a:p>
          <a:p>
            <a:pPr lvl="1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/>
              <a:t>V mimopracovní době zajišťují požární ochranu  areálů elektráren (kromě EVD) pracovníci </a:t>
            </a:r>
          </a:p>
          <a:p>
            <a:pPr marL="271463" lvl="1" indent="0">
              <a:spcBef>
                <a:spcPts val="0"/>
              </a:spcBef>
              <a:buClr>
                <a:schemeClr val="bg2"/>
              </a:buClr>
              <a:buNone/>
              <a:defRPr/>
            </a:pPr>
            <a:r>
              <a:rPr lang="cs-CZ" sz="1800" dirty="0"/>
              <a:t>bezpečnostní služeb pravidelnými kontrolami a obhlídkami a kamerovým systémem.</a:t>
            </a:r>
          </a:p>
          <a:p>
            <a:pPr lvl="1">
              <a:spcBef>
                <a:spcPts val="12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/>
            </a:pPr>
            <a:endParaRPr lang="cs-CZ" sz="1800" dirty="0"/>
          </a:p>
          <a:p>
            <a:pPr lvl="1">
              <a:spcBef>
                <a:spcPts val="12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/>
            </a:pPr>
            <a:endParaRPr lang="cs-CZ" sz="1800" dirty="0"/>
          </a:p>
          <a:p>
            <a:pPr marL="2901950" lvl="1" indent="-285750">
              <a:spcBef>
                <a:spcPts val="12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/>
              <a:t>Nejrizikovější objekty, technologická zařízení a odloučená pracoviště elektráren jsou nepřetržitě hlídána  systémem elektrické požární signalizace (EPS).</a:t>
            </a:r>
          </a:p>
          <a:p>
            <a:pPr marL="449263" lvl="1">
              <a:buClrTx/>
            </a:pPr>
            <a:endParaRPr lang="cs-CZ" sz="1400" b="1" dirty="0">
              <a:solidFill>
                <a:srgbClr val="FF0000"/>
              </a:solidFill>
              <a:latin typeface="Arial CE" charset="-18"/>
              <a:cs typeface="Arial CE" charset="-18"/>
            </a:endParaRPr>
          </a:p>
        </p:txBody>
      </p:sp>
      <p:pic>
        <p:nvPicPr>
          <p:cNvPr id="8" name="Picture 2" descr="C:\Users\miskovskjit\Pictures\rychlovarná konvice.png">
            <a:extLst>
              <a:ext uri="{FF2B5EF4-FFF2-40B4-BE49-F238E27FC236}">
                <a16:creationId xmlns:a16="http://schemas.microsoft.com/office/drawing/2014/main" id="{B0122620-3335-49D1-B5C7-1035CCC8B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19" y="1517035"/>
            <a:ext cx="1470670" cy="129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miskovskjit\Pictures\kamera.jpg">
            <a:extLst>
              <a:ext uri="{FF2B5EF4-FFF2-40B4-BE49-F238E27FC236}">
                <a16:creationId xmlns:a16="http://schemas.microsoft.com/office/drawing/2014/main" id="{3C865E23-1711-48F1-B17F-152175DB5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392" y="3556913"/>
            <a:ext cx="1482812" cy="114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Users\miskovskjit\Pictures\tlačítkový hlásič EPS.jpg">
            <a:extLst>
              <a:ext uri="{FF2B5EF4-FFF2-40B4-BE49-F238E27FC236}">
                <a16:creationId xmlns:a16="http://schemas.microsoft.com/office/drawing/2014/main" id="{231E0CEC-9E66-435A-B62B-F4B581343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4352169"/>
            <a:ext cx="1159701" cy="108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9">
            <a:extLst>
              <a:ext uri="{FF2B5EF4-FFF2-40B4-BE49-F238E27FC236}">
                <a16:creationId xmlns:a16="http://schemas.microsoft.com/office/drawing/2014/main" id="{A61755B6-21B3-439F-A68C-384D4D6EC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" r="14589" b="8951"/>
          <a:stretch>
            <a:fillRect/>
          </a:stretch>
        </p:blipFill>
        <p:spPr bwMode="auto">
          <a:xfrm>
            <a:off x="594502" y="4352169"/>
            <a:ext cx="1159701" cy="1064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1C0C527-9B22-4FB0-93EB-C02BF1C6DC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20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58CB85E5-FB19-4CFB-9B0F-E7FBC376720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912068" y="2163288"/>
            <a:ext cx="4708635" cy="292422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cs-CZ" sz="2000" b="1" i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POŽÁRNÍ NEBEZPEČÍ LÁTEK</a:t>
            </a:r>
          </a:p>
          <a:p>
            <a:pPr marL="447675" indent="-285750">
              <a:lnSpc>
                <a:spcPct val="13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cs-CZ" sz="2000" i="0" dirty="0">
                <a:cs typeface="Arial" pitchFamily="34" charset="0"/>
              </a:rPr>
              <a:t>PROCES HOŘENÍ</a:t>
            </a:r>
          </a:p>
          <a:p>
            <a:pPr marL="447675" indent="-285750">
              <a:lnSpc>
                <a:spcPct val="13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cs-CZ" sz="2000" dirty="0">
                <a:cs typeface="Arial" pitchFamily="34" charset="0"/>
              </a:rPr>
              <a:t>BEZPEČNOSTNÍ LIST / ROZDĚLENÍ </a:t>
            </a:r>
            <a:r>
              <a:rPr lang="cs-CZ" sz="2000" i="0" dirty="0">
                <a:cs typeface="Arial" pitchFamily="34" charset="0"/>
              </a:rPr>
              <a:t> LÁTEK PODLE SKUPENSTVÍ</a:t>
            </a:r>
          </a:p>
          <a:p>
            <a:pPr marL="447675" indent="-285750">
              <a:lnSpc>
                <a:spcPct val="13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cs-CZ" sz="2000" i="0" dirty="0">
                <a:cs typeface="Arial" pitchFamily="34" charset="0"/>
              </a:rPr>
              <a:t>SKLADOVÁNÍ A MANIPULACE S NCHLS</a:t>
            </a:r>
          </a:p>
          <a:p>
            <a:pPr marL="447675" indent="-285750">
              <a:lnSpc>
                <a:spcPct val="13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cs-CZ" sz="2000" i="0" dirty="0">
                <a:cs typeface="Arial" pitchFamily="34" charset="0"/>
              </a:rPr>
              <a:t>TLAKOVÉ NÁDOBY</a:t>
            </a:r>
          </a:p>
          <a:p>
            <a:pPr marL="447675" indent="-28575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</a:pPr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43647CE-E056-4966-AC41-96A96486B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296863"/>
            <a:ext cx="10538264" cy="1031769"/>
          </a:xfrm>
        </p:spPr>
        <p:txBody>
          <a:bodyPr anchor="t">
            <a:noAutofit/>
          </a:bodyPr>
          <a:lstStyle/>
          <a:p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endParaRPr lang="cs-CZ" sz="2400" dirty="0"/>
          </a:p>
        </p:txBody>
      </p:sp>
      <p:pic>
        <p:nvPicPr>
          <p:cNvPr id="6" name="Picture 36" descr="C:\Users\miskovskjit\Pictures\plamen.png">
            <a:extLst>
              <a:ext uri="{FF2B5EF4-FFF2-40B4-BE49-F238E27FC236}">
                <a16:creationId xmlns:a16="http://schemas.microsoft.com/office/drawing/2014/main" id="{853E67DD-464A-4333-906D-A7DE726BF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297" y="2163288"/>
            <a:ext cx="3263462" cy="292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4F32F61-6E41-4BCD-9582-E8F57290EB47}"/>
              </a:ext>
            </a:extLst>
          </p:cNvPr>
          <p:cNvSpPr txBox="1"/>
          <p:nvPr/>
        </p:nvSpPr>
        <p:spPr>
          <a:xfrm rot="10800000" flipH="1" flipV="1">
            <a:off x="2929759" y="4136936"/>
            <a:ext cx="612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3</a:t>
            </a:r>
            <a:r>
              <a:rPr lang="cs-CZ" sz="2800" b="1" i="0" dirty="0"/>
              <a:t>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7F85450-07A4-4296-AE2C-127E88646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35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hňový trojúhelník">
            <a:extLst>
              <a:ext uri="{FF2B5EF4-FFF2-40B4-BE49-F238E27FC236}">
                <a16:creationId xmlns:a16="http://schemas.microsoft.com/office/drawing/2014/main" id="{5A0DEEEE-8F97-4D70-B1C1-41D3B8152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6967" y="1796946"/>
            <a:ext cx="4203204" cy="397202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F1860E73-7655-478C-B490-D2C505827435}"/>
              </a:ext>
            </a:extLst>
          </p:cNvPr>
          <p:cNvSpPr txBox="1">
            <a:spLocks/>
          </p:cNvSpPr>
          <p:nvPr/>
        </p:nvSpPr>
        <p:spPr>
          <a:xfrm>
            <a:off x="506626" y="1619250"/>
            <a:ext cx="6525477" cy="41497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</a:pPr>
            <a:r>
              <a:rPr lang="cs-CZ" sz="1800" dirty="0"/>
              <a:t>Hoření je exotermní oxidační chemická reakce, při které dochází k velkému uvolňování tepelné energie, provázené výrazným světelným efektem.</a:t>
            </a:r>
          </a:p>
          <a:p>
            <a:pPr marL="0" indent="0">
              <a:spcBef>
                <a:spcPts val="800"/>
              </a:spcBef>
            </a:pPr>
            <a:endParaRPr lang="cs-CZ" sz="1800" dirty="0"/>
          </a:p>
          <a:p>
            <a:pPr marL="0" indent="0">
              <a:spcBef>
                <a:spcPts val="800"/>
              </a:spcBef>
            </a:pPr>
            <a:r>
              <a:rPr lang="cs-CZ" sz="1800" dirty="0"/>
              <a:t>K tomu, aby mohlo dojít k procesu hoření, je nutná současná přítomnost: </a:t>
            </a:r>
            <a:endParaRPr lang="cs-CZ" sz="1800" b="1" dirty="0"/>
          </a:p>
          <a:p>
            <a:pPr lvl="1">
              <a:spcBef>
                <a:spcPts val="8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cs-CZ" sz="1800" b="1" dirty="0"/>
              <a:t>hořlavé látky (palivo),</a:t>
            </a:r>
          </a:p>
          <a:p>
            <a:pPr lvl="1">
              <a:spcBef>
                <a:spcPts val="8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cs-CZ" sz="1800" b="1" dirty="0"/>
              <a:t>oxidačního prostředku  (vzduch, kyslík),</a:t>
            </a:r>
          </a:p>
          <a:p>
            <a:pPr lvl="1">
              <a:spcBef>
                <a:spcPts val="8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cs-CZ" sz="1800" b="1" dirty="0"/>
              <a:t>teplota (iniciační zdroj).</a:t>
            </a:r>
          </a:p>
          <a:p>
            <a:pPr lvl="1">
              <a:spcBef>
                <a:spcPts val="800"/>
              </a:spcBef>
              <a:buClr>
                <a:schemeClr val="accent2"/>
              </a:buClr>
            </a:pPr>
            <a:endParaRPr lang="cs-CZ" sz="1800" b="1" dirty="0"/>
          </a:p>
          <a:p>
            <a:pPr marL="0" indent="0">
              <a:spcBef>
                <a:spcPts val="800"/>
              </a:spcBef>
            </a:pPr>
            <a:r>
              <a:rPr lang="cs-CZ" sz="1800" dirty="0"/>
              <a:t>Chybí-li třeba jen jeden z uvedených činitelů, nemůže hoření probíhat. Této skutečnosti se využívá při hašení požárů.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03D056-E38A-4503-97D8-36569FFA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627" y="247737"/>
            <a:ext cx="10367320" cy="792162"/>
          </a:xfrm>
        </p:spPr>
        <p:txBody>
          <a:bodyPr vert="horz" lIns="0" tIns="0" rIns="0" bIns="0" rtlCol="0" anchor="t" anchorCtr="0">
            <a:normAutofit fontScale="90000"/>
          </a:bodyPr>
          <a:lstStyle/>
          <a:p>
            <a:r>
              <a:rPr lang="cs-CZ" sz="2700" dirty="0">
                <a:latin typeface="Futura CEZ Medium" pitchFamily="2" charset="0"/>
                <a:cs typeface="Arial" pitchFamily="34" charset="0"/>
              </a:rPr>
              <a:t>3. </a:t>
            </a:r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POŽÁRNÍ NEBEZPEČÍ LÁTEK</a:t>
            </a:r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PROCES HOŘENÍ</a:t>
            </a:r>
            <a:br>
              <a:rPr lang="cs-CZ" sz="2700" dirty="0">
                <a:latin typeface="Futura CEZ Medium" pitchFamily="2" charset="0"/>
                <a:cs typeface="Arial" pitchFamily="34" charset="0"/>
              </a:rPr>
            </a:br>
            <a:r>
              <a:rPr lang="cs-CZ" sz="24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9BA97DB-E17E-4276-91A2-BB297575F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16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F1860E73-7655-478C-B490-D2C505827435}"/>
              </a:ext>
            </a:extLst>
          </p:cNvPr>
          <p:cNvSpPr txBox="1">
            <a:spLocks/>
          </p:cNvSpPr>
          <p:nvPr/>
        </p:nvSpPr>
        <p:spPr>
          <a:xfrm>
            <a:off x="506627" y="1544595"/>
            <a:ext cx="10603612" cy="42243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</a:pPr>
            <a:endParaRPr lang="cs-CZ" sz="16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03D056-E38A-4503-97D8-36569FFA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627" y="247737"/>
            <a:ext cx="10367320" cy="792162"/>
          </a:xfrm>
        </p:spPr>
        <p:txBody>
          <a:bodyPr vert="horz" lIns="0" tIns="0" rIns="0" bIns="0" rtlCol="0" anchor="t" anchorCtr="0">
            <a:normAutofit fontScale="90000"/>
          </a:bodyPr>
          <a:lstStyle/>
          <a:p>
            <a:r>
              <a:rPr lang="cs-CZ" sz="2700" dirty="0">
                <a:latin typeface="Futura CEZ Medium" pitchFamily="2" charset="0"/>
                <a:cs typeface="Arial" pitchFamily="34" charset="0"/>
              </a:rPr>
              <a:t>3. </a:t>
            </a:r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POŽÁRNÍ NEBEZPEČÍ LÁTEK</a:t>
            </a:r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BEZPEČNOSTNÍ LIST/ROZDĚLENÍ LÁTEK PODLE SKUPENSTVÍ</a:t>
            </a:r>
            <a:br>
              <a:rPr lang="cs-CZ" sz="2700" dirty="0">
                <a:latin typeface="Futura CEZ Medium" pitchFamily="2" charset="0"/>
                <a:cs typeface="Arial" pitchFamily="34" charset="0"/>
              </a:rPr>
            </a:br>
            <a:r>
              <a:rPr lang="cs-CZ" sz="24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8E2C4B7-D806-4225-ACE2-DAF8F2840A81}"/>
              </a:ext>
            </a:extLst>
          </p:cNvPr>
          <p:cNvSpPr txBox="1"/>
          <p:nvPr/>
        </p:nvSpPr>
        <p:spPr>
          <a:xfrm>
            <a:off x="495223" y="1496806"/>
            <a:ext cx="7101541" cy="4465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cs-CZ" altLang="cs-CZ" dirty="0">
                <a:solidFill>
                  <a:schemeClr val="tx1">
                    <a:lumMod val="50000"/>
                  </a:schemeClr>
                </a:solidFill>
                <a:latin typeface="+mn-lt"/>
                <a:cs typeface="Times New Roman" pitchFamily="18" charset="0"/>
              </a:rPr>
              <a:t>Pracuje-li 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  <a:cs typeface="Times New Roman" pitchFamily="18" charset="0"/>
              </a:rPr>
              <a:t>smluvní partner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  <a:latin typeface="+mn-lt"/>
                <a:cs typeface="Times New Roman" pitchFamily="18" charset="0"/>
              </a:rPr>
              <a:t> s 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  <a:cs typeface="Times New Roman" pitchFamily="18" charset="0"/>
              </a:rPr>
              <a:t>nebezpečnými chemickými </a:t>
            </a:r>
            <a:r>
              <a:rPr lang="cs-CZ" altLang="cs-CZ" dirty="0">
                <a:solidFill>
                  <a:schemeClr val="tx1">
                    <a:lumMod val="50000"/>
                  </a:schemeClr>
                </a:solidFill>
                <a:latin typeface="+mn-lt"/>
                <a:cs typeface="Times New Roman" pitchFamily="18" charset="0"/>
              </a:rPr>
              <a:t> látkami nebo směsmi, musí mít vždy bezpečnostní list nebezpečné látky nebo směsi na pracovišti.</a:t>
            </a:r>
          </a:p>
          <a:p>
            <a:pPr marL="285750" indent="-285750">
              <a:lnSpc>
                <a:spcPct val="90000"/>
              </a:lnSpc>
              <a:buClr>
                <a:schemeClr val="bg2"/>
              </a:buClr>
              <a:buFont typeface="Wingdings" panose="05000000000000000000" pitchFamily="2" charset="2"/>
              <a:buChar char="§"/>
            </a:pPr>
            <a:endParaRPr lang="cs-CZ" altLang="cs-CZ" dirty="0">
              <a:solidFill>
                <a:schemeClr val="bg2"/>
              </a:solidFill>
              <a:latin typeface="+mn-lt"/>
              <a:cs typeface="Times New Roman" pitchFamily="18" charset="0"/>
            </a:endParaRPr>
          </a:p>
          <a:p>
            <a:pPr marL="285750" indent="-285750">
              <a:lnSpc>
                <a:spcPct val="90000"/>
              </a:lnSpc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cs-CZ" altLang="cs-CZ" dirty="0">
                <a:solidFill>
                  <a:schemeClr val="bg2"/>
                </a:solidFill>
                <a:latin typeface="+mn-lt"/>
                <a:cs typeface="Times New Roman" pitchFamily="18" charset="0"/>
              </a:rPr>
              <a:t>V případě skladování a manipulace  s nebezpečnými chemickými látkami nebo směsmi  musí informovat o přítomnosti této látky a požárních opatřeních koordinátora PO a HP (na EVD </a:t>
            </a:r>
            <a:r>
              <a:rPr lang="cs-CZ" altLang="cs-CZ" dirty="0">
                <a:solidFill>
                  <a:schemeClr val="bg2"/>
                </a:solidFill>
                <a:cs typeface="Times New Roman" pitchFamily="18" charset="0"/>
              </a:rPr>
              <a:t>příslušného zaměstnance)</a:t>
            </a:r>
            <a:r>
              <a:rPr lang="cs-CZ" altLang="cs-CZ" dirty="0">
                <a:solidFill>
                  <a:schemeClr val="bg2"/>
                </a:solidFill>
                <a:latin typeface="+mn-lt"/>
                <a:cs typeface="Times New Roman" pitchFamily="18" charset="0"/>
              </a:rPr>
              <a:t>.</a:t>
            </a:r>
          </a:p>
          <a:p>
            <a:pPr marL="285750" indent="-285750">
              <a:lnSpc>
                <a:spcPct val="90000"/>
              </a:lnSpc>
              <a:buClr>
                <a:schemeClr val="bg2"/>
              </a:buClr>
              <a:buFont typeface="Wingdings" panose="05000000000000000000" pitchFamily="2" charset="2"/>
              <a:buChar char="§"/>
            </a:pPr>
            <a:endParaRPr lang="cs-CZ" altLang="cs-CZ" dirty="0">
              <a:solidFill>
                <a:schemeClr val="bg2"/>
              </a:solidFill>
              <a:latin typeface="+mn-lt"/>
              <a:cs typeface="Times New Roman" pitchFamily="18" charset="0"/>
            </a:endParaRPr>
          </a:p>
          <a:p>
            <a:pPr marL="285750" indent="-285750">
              <a:lnSpc>
                <a:spcPct val="90000"/>
              </a:lnSpc>
              <a:buClr>
                <a:schemeClr val="bg2"/>
              </a:buClr>
              <a:buFont typeface="Wingdings" panose="05000000000000000000" pitchFamily="2" charset="2"/>
              <a:buChar char="§"/>
            </a:pPr>
            <a:endParaRPr lang="cs-CZ" altLang="cs-CZ" dirty="0">
              <a:solidFill>
                <a:schemeClr val="bg2"/>
              </a:solidFill>
              <a:latin typeface="+mn-lt"/>
              <a:cs typeface="Times New Roman" pitchFamily="18" charset="0"/>
            </a:endParaRPr>
          </a:p>
          <a:p>
            <a:pPr>
              <a:lnSpc>
                <a:spcPct val="90000"/>
              </a:lnSpc>
              <a:buClr>
                <a:schemeClr val="bg2"/>
              </a:buClr>
            </a:pPr>
            <a:endParaRPr lang="cs-CZ" dirty="0">
              <a:latin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bg2"/>
              </a:buClr>
            </a:pPr>
            <a:r>
              <a:rPr lang="cs-CZ" b="1" dirty="0"/>
              <a:t>Rozdělení  látek podle skupenství: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bg2"/>
              </a:buClr>
            </a:pPr>
            <a:endParaRPr lang="cs-CZ" b="1" dirty="0"/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bg2"/>
              </a:buClr>
            </a:pPr>
            <a:endParaRPr lang="cs-CZ" b="1" dirty="0"/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</a:pPr>
            <a:endParaRPr lang="cs-CZ" dirty="0">
              <a:latin typeface="+mn-lt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</a:pPr>
            <a:endParaRPr lang="cs-CZ" dirty="0">
              <a:latin typeface="+mn-lt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AEBA00CA-5367-4D2A-962E-56C7F354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299" y="1334235"/>
            <a:ext cx="3276536" cy="327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6373E9B-6E34-4FD7-A388-64FE5A3F7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D972C60D-2C4A-4FE8-9DD4-85419F41CBC9}"/>
              </a:ext>
            </a:extLst>
          </p:cNvPr>
          <p:cNvSpPr/>
          <p:nvPr/>
        </p:nvSpPr>
        <p:spPr>
          <a:xfrm>
            <a:off x="506627" y="5013176"/>
            <a:ext cx="1656135" cy="576064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PLYNNÉ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5B83297D-384D-4FB5-A81F-FB7C81656DA5}"/>
              </a:ext>
            </a:extLst>
          </p:cNvPr>
          <p:cNvSpPr/>
          <p:nvPr/>
        </p:nvSpPr>
        <p:spPr>
          <a:xfrm>
            <a:off x="2495600" y="5013176"/>
            <a:ext cx="1782646" cy="5760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KAPALNÉ</a:t>
            </a: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B6E2338D-7A18-4163-98CA-4D8B65828576}"/>
              </a:ext>
            </a:extLst>
          </p:cNvPr>
          <p:cNvSpPr/>
          <p:nvPr/>
        </p:nvSpPr>
        <p:spPr>
          <a:xfrm>
            <a:off x="4611084" y="5013175"/>
            <a:ext cx="1782646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TUHÉ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DB01B712-A94C-4D15-904D-33755AB9B296}"/>
              </a:ext>
            </a:extLst>
          </p:cNvPr>
          <p:cNvSpPr/>
          <p:nvPr/>
        </p:nvSpPr>
        <p:spPr>
          <a:xfrm>
            <a:off x="6726568" y="5013172"/>
            <a:ext cx="1782646" cy="576065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AEROSOLY</a:t>
            </a:r>
          </a:p>
        </p:txBody>
      </p:sp>
    </p:spTree>
    <p:extLst>
      <p:ext uri="{BB962C8B-B14F-4D97-AF65-F5344CB8AC3E}">
        <p14:creationId xmlns:p14="http://schemas.microsoft.com/office/powerpoint/2010/main" val="2248055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F1860E73-7655-478C-B490-D2C505827435}"/>
              </a:ext>
            </a:extLst>
          </p:cNvPr>
          <p:cNvSpPr txBox="1">
            <a:spLocks/>
          </p:cNvSpPr>
          <p:nvPr/>
        </p:nvSpPr>
        <p:spPr>
          <a:xfrm>
            <a:off x="506627" y="1544595"/>
            <a:ext cx="10603612" cy="42243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</a:pPr>
            <a:endParaRPr lang="cs-CZ" sz="16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03D056-E38A-4503-97D8-36569FFA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84" y="264111"/>
            <a:ext cx="10367320" cy="981531"/>
          </a:xfrm>
        </p:spPr>
        <p:txBody>
          <a:bodyPr vert="horz" lIns="0" tIns="0" rIns="0" bIns="0" rtlCol="0" anchor="t" anchorCtr="0">
            <a:normAutofit fontScale="90000"/>
          </a:bodyPr>
          <a:lstStyle/>
          <a:p>
            <a:r>
              <a:rPr lang="cs-CZ" sz="2700" dirty="0">
                <a:latin typeface="Futura CEZ Medium" pitchFamily="2" charset="0"/>
                <a:cs typeface="Arial" pitchFamily="34" charset="0"/>
              </a:rPr>
              <a:t>3. </a:t>
            </a:r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POŽÁRNÍ NEBEZPEČÍ LÁTEK</a:t>
            </a:r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HOŘLAVÉ PLYNY</a:t>
            </a:r>
            <a:br>
              <a:rPr lang="cs-CZ" sz="27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</a:br>
            <a:r>
              <a:rPr lang="cs-CZ" sz="27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  <a:t> </a:t>
            </a:r>
            <a:r>
              <a:rPr lang="cs-CZ" sz="24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8D27ABC-0924-4469-A4A5-40950AB37F14}"/>
              </a:ext>
            </a:extLst>
          </p:cNvPr>
          <p:cNvSpPr txBox="1"/>
          <p:nvPr/>
        </p:nvSpPr>
        <p:spPr>
          <a:xfrm>
            <a:off x="506627" y="1544595"/>
            <a:ext cx="10379677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F24F00"/>
              </a:buClr>
            </a:pPr>
            <a:r>
              <a:rPr lang="cs-CZ" sz="1600" b="1" dirty="0"/>
              <a:t>NEBEZPEČNÉ PLYNNÉ LÁTKY, KTERÉ SE NEJČASTĚJI  VYSKYTUJÍCÍ V ELEKTRÁRNÁCH:</a:t>
            </a:r>
          </a:p>
          <a:p>
            <a:pPr>
              <a:lnSpc>
                <a:spcPct val="90000"/>
              </a:lnSpc>
              <a:buClr>
                <a:srgbClr val="F24F00"/>
              </a:buClr>
            </a:pPr>
            <a:r>
              <a:rPr lang="cs-CZ" sz="1600" b="1" dirty="0">
                <a:solidFill>
                  <a:schemeClr val="accent1"/>
                </a:solidFill>
              </a:rPr>
              <a:t> </a:t>
            </a:r>
          </a:p>
          <a:p>
            <a:pPr>
              <a:lnSpc>
                <a:spcPct val="90000"/>
              </a:lnSpc>
              <a:buClr>
                <a:srgbClr val="F24F00"/>
              </a:buClr>
            </a:pPr>
            <a:endParaRPr lang="cs-CZ" sz="1600" b="1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Clr>
                <a:srgbClr val="F24F00"/>
              </a:buClr>
            </a:pPr>
            <a:endParaRPr lang="cs-CZ" sz="1600" b="1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Clr>
                <a:srgbClr val="F24F00"/>
              </a:buClr>
            </a:pPr>
            <a:r>
              <a:rPr lang="cs-CZ" sz="1600" b="1" dirty="0">
                <a:solidFill>
                  <a:schemeClr val="accent1"/>
                </a:solidFill>
              </a:rPr>
              <a:t> </a:t>
            </a:r>
          </a:p>
          <a:p>
            <a:pPr marL="2063750" lvl="0" indent="-180975">
              <a:tabLst>
                <a:tab pos="1519238" algn="l"/>
              </a:tabLst>
            </a:pPr>
            <a:endParaRPr lang="cs-CZ" sz="1600" dirty="0"/>
          </a:p>
          <a:p>
            <a:pPr marL="2063750" lvl="0" indent="-180975">
              <a:tabLst>
                <a:tab pos="1519238" algn="l"/>
              </a:tabLst>
            </a:pPr>
            <a:endParaRPr lang="cs-CZ" sz="1600" b="1" dirty="0"/>
          </a:p>
          <a:p>
            <a:pPr marL="2063750" lvl="0" indent="-180975">
              <a:tabLst>
                <a:tab pos="1519238" algn="l"/>
              </a:tabLst>
            </a:pPr>
            <a:endParaRPr lang="cs-CZ" sz="1600" b="1" dirty="0"/>
          </a:p>
          <a:p>
            <a:pPr marL="2063750" lvl="0" indent="-180975">
              <a:tabLst>
                <a:tab pos="1519238" algn="l"/>
              </a:tabLst>
            </a:pPr>
            <a:endParaRPr lang="cs-CZ" sz="1600" b="1" dirty="0"/>
          </a:p>
          <a:p>
            <a:pPr marL="2063750" lvl="0" indent="-180975">
              <a:tabLst>
                <a:tab pos="1519238" algn="l"/>
              </a:tabLst>
            </a:pPr>
            <a:endParaRPr lang="cs-CZ" sz="1600" b="1" dirty="0"/>
          </a:p>
          <a:p>
            <a:pPr marL="2063750" lvl="0" indent="-180975">
              <a:tabLst>
                <a:tab pos="1519238" algn="l"/>
              </a:tabLst>
            </a:pPr>
            <a:endParaRPr lang="cs-CZ" sz="1600" b="1" dirty="0"/>
          </a:p>
          <a:p>
            <a:pPr marL="2063750" lvl="0" indent="-180975">
              <a:tabLst>
                <a:tab pos="1519238" algn="l"/>
              </a:tabLst>
            </a:pPr>
            <a:endParaRPr lang="cs-CZ" sz="1600" b="1" dirty="0"/>
          </a:p>
          <a:p>
            <a:pPr marL="2063750" lvl="0" indent="-180975">
              <a:tabLst>
                <a:tab pos="1519238" algn="l"/>
              </a:tabLst>
            </a:pPr>
            <a:endParaRPr lang="cs-CZ" sz="1600" b="1" dirty="0"/>
          </a:p>
          <a:p>
            <a:pPr marL="2063750" lvl="0" indent="-180975">
              <a:tabLst>
                <a:tab pos="1519238" algn="l"/>
              </a:tabLst>
            </a:pPr>
            <a:endParaRPr lang="cs-CZ" sz="1600" b="1" dirty="0"/>
          </a:p>
          <a:p>
            <a:pPr marL="2063750" lvl="0" indent="-180975">
              <a:tabLst>
                <a:tab pos="1519238" algn="l"/>
              </a:tabLst>
            </a:pPr>
            <a:endParaRPr lang="cs-CZ" sz="1600" b="1" dirty="0"/>
          </a:p>
          <a:p>
            <a:pPr marL="2063750" lvl="0" indent="-180975">
              <a:tabLst>
                <a:tab pos="1519238" algn="l"/>
              </a:tabLst>
            </a:pPr>
            <a:endParaRPr lang="cs-CZ" sz="1600" b="1" dirty="0"/>
          </a:p>
          <a:p>
            <a:pPr marL="2063750" lvl="0" indent="-180975">
              <a:tabLst>
                <a:tab pos="1519238" algn="l"/>
              </a:tabLst>
            </a:pPr>
            <a:endParaRPr lang="cs-CZ" sz="1600" b="1" dirty="0"/>
          </a:p>
          <a:p>
            <a:pPr marL="2063750" lvl="0" indent="-180975">
              <a:tabLst>
                <a:tab pos="1519238" algn="l"/>
              </a:tabLst>
            </a:pPr>
            <a:endParaRPr lang="cs-CZ" sz="1600" b="1" dirty="0"/>
          </a:p>
          <a:p>
            <a:pPr>
              <a:lnSpc>
                <a:spcPct val="90000"/>
              </a:lnSpc>
              <a:buClr>
                <a:srgbClr val="F24F00"/>
              </a:buClr>
            </a:pPr>
            <a:endParaRPr lang="cs-CZ" b="1" dirty="0">
              <a:solidFill>
                <a:schemeClr val="accent6"/>
              </a:solidFill>
            </a:endParaRP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10C9D9DD-F2B7-4EE2-8D98-5E78A3BB4023}"/>
              </a:ext>
            </a:extLst>
          </p:cNvPr>
          <p:cNvSpPr/>
          <p:nvPr/>
        </p:nvSpPr>
        <p:spPr>
          <a:xfrm>
            <a:off x="518983" y="1977082"/>
            <a:ext cx="10367321" cy="18893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buClr>
                <a:srgbClr val="F24F00"/>
              </a:buClr>
            </a:pPr>
            <a:endParaRPr lang="cs-CZ" b="1" dirty="0">
              <a:solidFill>
                <a:schemeClr val="accent6"/>
              </a:solidFill>
            </a:endParaRPr>
          </a:p>
          <a:p>
            <a:pPr marL="2063750" lvl="0" indent="-180975">
              <a:tabLst>
                <a:tab pos="1519238" algn="l"/>
              </a:tabLst>
            </a:pPr>
            <a:r>
              <a:rPr lang="cs-CZ" sz="2000" b="1" dirty="0"/>
              <a:t>Hořlavé plyny</a:t>
            </a:r>
          </a:p>
          <a:p>
            <a:pPr marL="2063750" lvl="0" indent="-180975">
              <a:tabLst>
                <a:tab pos="1519238" algn="l"/>
              </a:tabLst>
            </a:pPr>
            <a:r>
              <a:rPr lang="cs-CZ" sz="2000" dirty="0"/>
              <a:t>    - zemní plyn (cca 98% metan) k zapalování hořáků,</a:t>
            </a:r>
          </a:p>
          <a:p>
            <a:pPr marL="2063750" lvl="0" indent="-180975">
              <a:tabLst>
                <a:tab pos="1519238" algn="l"/>
              </a:tabLst>
            </a:pPr>
            <a:r>
              <a:rPr lang="cs-CZ" sz="2000" dirty="0"/>
              <a:t>    - vodík (chlazení generátorů, výskyt v akumulátorovnách)</a:t>
            </a:r>
          </a:p>
          <a:p>
            <a:pPr marL="2063750" lvl="0" indent="-180975">
              <a:tabLst>
                <a:tab pos="1519238" algn="l"/>
              </a:tabLst>
            </a:pPr>
            <a:r>
              <a:rPr lang="cs-CZ" sz="2000" dirty="0"/>
              <a:t>    - acetylen pro autogenové soupravy</a:t>
            </a:r>
          </a:p>
          <a:p>
            <a:pPr marL="2063750" lvl="0" indent="-180975">
              <a:tabLst>
                <a:tab pos="1519238" algn="l"/>
              </a:tabLst>
            </a:pPr>
            <a:r>
              <a:rPr lang="cs-CZ" sz="2000" dirty="0"/>
              <a:t>    - propan-butan pro práci při nahřívání třeba lepenky pro hydroizolace</a:t>
            </a:r>
          </a:p>
          <a:p>
            <a:pPr algn="ctr"/>
            <a:endParaRPr lang="cs-CZ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66933CB-F037-47AD-A1D2-2737C46C0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20" y="2276028"/>
            <a:ext cx="1204754" cy="1149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2F5A37C9-84B8-4C56-B201-4900BA746255}"/>
              </a:ext>
            </a:extLst>
          </p:cNvPr>
          <p:cNvSpPr/>
          <p:nvPr/>
        </p:nvSpPr>
        <p:spPr>
          <a:xfrm>
            <a:off x="543458" y="4077473"/>
            <a:ext cx="10367321" cy="1666531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063750" lvl="0" indent="-180975">
              <a:tabLst>
                <a:tab pos="1519238" algn="l"/>
              </a:tabLst>
            </a:pPr>
            <a:r>
              <a:rPr lang="cs-CZ" sz="2000" b="1" dirty="0"/>
              <a:t>Oxidující plyny </a:t>
            </a:r>
          </a:p>
          <a:p>
            <a:pPr marL="2063750" indent="-180975">
              <a:tabLst>
                <a:tab pos="1519238" algn="l"/>
              </a:tabLst>
            </a:pPr>
            <a:r>
              <a:rPr lang="cs-CZ" sz="2000" dirty="0"/>
              <a:t>     - kyslík (součást autogenové soupravy) </a:t>
            </a:r>
          </a:p>
          <a:p>
            <a:pPr algn="ctr"/>
            <a:endParaRPr lang="cs-CZ" dirty="0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64CF9C62-D500-44CA-87A3-231E43AEA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20" y="4378336"/>
            <a:ext cx="1204754" cy="114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7180B00-E600-4B3B-A373-2C9BB09D9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66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EBD6746-797E-4995-A12D-1432AE177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2</a:t>
            </a:fld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FC3FF5-BE4A-4A89-B728-1987A4B60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4314"/>
            <a:ext cx="10298264" cy="1187450"/>
          </a:xfrm>
        </p:spPr>
        <p:txBody>
          <a:bodyPr>
            <a:normAutofit/>
          </a:bodyPr>
          <a:lstStyle/>
          <a:p>
            <a:pPr eaLnBrk="0" hangingPunc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cs-CZ" altLang="cs-CZ" sz="1600" b="1" i="0" dirty="0">
                <a:solidFill>
                  <a:schemeClr val="tx1"/>
                </a:solidFill>
              </a:rPr>
              <a:t>Ke školení:</a:t>
            </a:r>
          </a:p>
          <a:p>
            <a:pPr marL="285750" indent="-285750" eaLnBrk="0" hangingPunct="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cs-CZ" altLang="cs-CZ" sz="1600" i="0" dirty="0">
                <a:solidFill>
                  <a:srgbClr val="000000"/>
                </a:solidFill>
              </a:rPr>
              <a:t>Školitelem je </a:t>
            </a:r>
            <a:r>
              <a:rPr lang="cs-CZ" altLang="cs-CZ" sz="1600" i="0" dirty="0">
                <a:solidFill>
                  <a:schemeClr val="bg2"/>
                </a:solidFill>
              </a:rPr>
              <a:t>„</a:t>
            </a:r>
            <a:r>
              <a:rPr lang="cs-CZ" altLang="cs-CZ" sz="1600" dirty="0">
                <a:solidFill>
                  <a:schemeClr val="bg2"/>
                </a:solidFill>
              </a:rPr>
              <a:t>Koordinátor PO A HP“,</a:t>
            </a:r>
            <a:r>
              <a:rPr lang="cs-CZ" altLang="cs-CZ" sz="1600" i="0" dirty="0">
                <a:solidFill>
                  <a:schemeClr val="bg2"/>
                </a:solidFill>
              </a:rPr>
              <a:t> </a:t>
            </a:r>
            <a:r>
              <a:rPr lang="cs-CZ" altLang="cs-CZ" sz="1600" i="0" dirty="0">
                <a:solidFill>
                  <a:srgbClr val="000000"/>
                </a:solidFill>
              </a:rPr>
              <a:t>tzn</a:t>
            </a:r>
            <a:r>
              <a:rPr lang="cs-CZ" altLang="cs-CZ" sz="1600" i="0" dirty="0">
                <a:solidFill>
                  <a:schemeClr val="accent1"/>
                </a:solidFill>
              </a:rPr>
              <a:t>. </a:t>
            </a:r>
            <a:r>
              <a:rPr lang="cs-CZ" altLang="cs-CZ" sz="1600" i="0" dirty="0">
                <a:solidFill>
                  <a:schemeClr val="bg2"/>
                </a:solidFill>
              </a:rPr>
              <a:t>„</a:t>
            </a:r>
            <a:r>
              <a:rPr lang="cs-CZ" altLang="cs-CZ" sz="1600" dirty="0">
                <a:solidFill>
                  <a:schemeClr val="bg2"/>
                </a:solidFill>
              </a:rPr>
              <a:t>Příslušný zaměstnanec ČEZ“ </a:t>
            </a:r>
            <a:r>
              <a:rPr lang="cs-CZ" altLang="cs-CZ" sz="1600" dirty="0">
                <a:solidFill>
                  <a:srgbClr val="000000"/>
                </a:solidFill>
              </a:rPr>
              <a:t>pro oblast požární ochrany a havarijní připravenosti.</a:t>
            </a:r>
          </a:p>
          <a:p>
            <a:pPr marL="285750" indent="-285750" eaLnBrk="0" hangingPunct="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cs-CZ" altLang="cs-CZ" sz="1600" i="0" dirty="0">
                <a:solidFill>
                  <a:srgbClr val="000000"/>
                </a:solidFill>
              </a:rPr>
              <a:t>Očekává se znalost právních předpisů v oblasti </a:t>
            </a:r>
            <a:r>
              <a:rPr lang="cs-CZ" altLang="cs-CZ" sz="1600" dirty="0">
                <a:solidFill>
                  <a:srgbClr val="000000"/>
                </a:solidFill>
              </a:rPr>
              <a:t>požární ochrany.</a:t>
            </a:r>
            <a:endParaRPr lang="cs-CZ" sz="16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03D056-E38A-4503-97D8-36569FFA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1348"/>
            <a:ext cx="10298264" cy="849505"/>
          </a:xfrm>
        </p:spPr>
        <p:txBody>
          <a:bodyPr>
            <a:normAutofit fontScale="90000"/>
          </a:bodyPr>
          <a:lstStyle/>
          <a:p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POŽÁRNÍ OCHRANA A HAVARIJNÍ PŘIPRAVENOST - OBECNÁ ČÁST</a:t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ÚVODNÍ INFORMACE</a:t>
            </a:r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r>
              <a:rPr lang="cs-CZ" dirty="0">
                <a:latin typeface="Futura CEZ Medium" pitchFamily="2" charset="0"/>
              </a:rPr>
              <a:t>-----------------------------------------------------------------------------------------------------------------------------------------------------------------------------------------</a:t>
            </a:r>
            <a:br>
              <a:rPr lang="cs-CZ" dirty="0">
                <a:solidFill>
                  <a:schemeClr val="tx1"/>
                </a:solidFill>
                <a:latin typeface="Futura CEZ Medium" pitchFamily="2" charset="0"/>
              </a:rPr>
            </a:b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B35C14D-073C-4E4E-B0AC-38404A0C929F}"/>
              </a:ext>
            </a:extLst>
          </p:cNvPr>
          <p:cNvSpPr txBox="1"/>
          <p:nvPr/>
        </p:nvSpPr>
        <p:spPr>
          <a:xfrm>
            <a:off x="609600" y="2849178"/>
            <a:ext cx="4361793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cs-CZ" altLang="cs-CZ" sz="1600" b="1" i="0" dirty="0">
                <a:latin typeface="Arial CE" pitchFamily="34" charset="0"/>
              </a:rPr>
              <a:t>Proč provádíme školení?</a:t>
            </a:r>
          </a:p>
          <a:p>
            <a:pPr marL="285750" indent="-285750" eaLnBrk="0" hangingPunc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cs-CZ" altLang="cs-CZ" sz="1600" dirty="0">
                <a:solidFill>
                  <a:srgbClr val="000000"/>
                </a:solidFill>
              </a:rPr>
              <a:t>legislativní požadavek, </a:t>
            </a:r>
          </a:p>
          <a:p>
            <a:pPr marL="285750" indent="-285750" eaLnBrk="0" hangingPunc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cs-CZ" altLang="cs-CZ" sz="1600" dirty="0">
                <a:solidFill>
                  <a:srgbClr val="000000"/>
                </a:solidFill>
              </a:rPr>
              <a:t>prevence vzniku mimořádných událostí, </a:t>
            </a:r>
            <a:endParaRPr lang="cs-CZ" altLang="cs-CZ" sz="160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marL="285750" indent="-285750" eaLnBrk="0" hangingPunc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cs-CZ" altLang="cs-CZ" sz="1600" dirty="0">
                <a:solidFill>
                  <a:srgbClr val="000000"/>
                </a:solidFill>
                <a:sym typeface="Wingdings" panose="05000000000000000000" pitchFamily="2" charset="2"/>
              </a:rPr>
              <a:t>upozornění na opakující se nedostatky </a:t>
            </a:r>
          </a:p>
          <a:p>
            <a:pPr marL="261938" eaLnBrk="0" hangingPunct="0">
              <a:spcBef>
                <a:spcPts val="600"/>
              </a:spcBef>
              <a:buClr>
                <a:schemeClr val="bg2"/>
              </a:buClr>
            </a:pPr>
            <a:r>
              <a:rPr lang="cs-CZ" altLang="cs-CZ" sz="1600" dirty="0">
                <a:solidFill>
                  <a:srgbClr val="000000"/>
                </a:solidFill>
                <a:sym typeface="Wingdings" panose="05000000000000000000" pitchFamily="2" charset="2"/>
              </a:rPr>
              <a:t>v zajištění požární ochrany při požárně nebezpečných činnostech. </a:t>
            </a:r>
            <a:endParaRPr lang="cs-CZ" altLang="cs-CZ" sz="1600" dirty="0">
              <a:solidFill>
                <a:srgbClr val="000000"/>
              </a:solidFill>
            </a:endParaRPr>
          </a:p>
        </p:txBody>
      </p:sp>
      <p:graphicFrame>
        <p:nvGraphicFramePr>
          <p:cNvPr id="13" name="Graf 12">
            <a:extLst>
              <a:ext uri="{FF2B5EF4-FFF2-40B4-BE49-F238E27FC236}">
                <a16:creationId xmlns:a16="http://schemas.microsoft.com/office/drawing/2014/main" id="{A70C83C9-95E2-4D2C-8329-8D432A09E9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665198"/>
              </p:ext>
            </p:extLst>
          </p:nvPr>
        </p:nvGraphicFramePr>
        <p:xfrm>
          <a:off x="4871865" y="2671764"/>
          <a:ext cx="6408712" cy="3408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Obdélník 13">
            <a:extLst>
              <a:ext uri="{FF2B5EF4-FFF2-40B4-BE49-F238E27FC236}">
                <a16:creationId xmlns:a16="http://schemas.microsoft.com/office/drawing/2014/main" id="{EB8E23CD-4CB8-4821-9067-FDD8509DACB9}"/>
              </a:ext>
            </a:extLst>
          </p:cNvPr>
          <p:cNvSpPr/>
          <p:nvPr/>
        </p:nvSpPr>
        <p:spPr>
          <a:xfrm>
            <a:off x="609600" y="5286703"/>
            <a:ext cx="4262264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cs-CZ" altLang="cs-CZ" sz="1600" b="1" i="0" dirty="0">
                <a:latin typeface="Arial CE" pitchFamily="34" charset="0"/>
                <a:cs typeface="+mn-cs"/>
              </a:rPr>
              <a:t>Obsah školení: 95 minut</a:t>
            </a:r>
          </a:p>
          <a:p>
            <a:pPr marL="285750" indent="-285750" eaLnBrk="0" hangingPunc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altLang="cs-CZ" sz="1600" dirty="0">
                <a:solidFill>
                  <a:schemeClr val="bg2"/>
                </a:solidFill>
              </a:rPr>
              <a:t>Obecná část  - PO a HP </a:t>
            </a:r>
          </a:p>
          <a:p>
            <a:pPr marL="285750" indent="-285750" eaLnBrk="0" hangingPunc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altLang="cs-CZ" sz="1600" dirty="0">
                <a:solidFill>
                  <a:schemeClr val="bg2"/>
                </a:solidFill>
              </a:rPr>
              <a:t>Specifika lokality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940D153-2CD8-4BBD-8C34-C18A00961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02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F1860E73-7655-478C-B490-D2C505827435}"/>
              </a:ext>
            </a:extLst>
          </p:cNvPr>
          <p:cNvSpPr txBox="1">
            <a:spLocks/>
          </p:cNvSpPr>
          <p:nvPr/>
        </p:nvSpPr>
        <p:spPr>
          <a:xfrm>
            <a:off x="506627" y="1544595"/>
            <a:ext cx="10603612" cy="42243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</a:pPr>
            <a:endParaRPr lang="cs-CZ" sz="16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03D056-E38A-4503-97D8-36569FFA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84" y="264111"/>
            <a:ext cx="10367320" cy="981531"/>
          </a:xfrm>
        </p:spPr>
        <p:txBody>
          <a:bodyPr vert="horz" lIns="0" tIns="0" rIns="0" bIns="0" rtlCol="0" anchor="t" anchorCtr="0">
            <a:normAutofit fontScale="90000"/>
          </a:bodyPr>
          <a:lstStyle/>
          <a:p>
            <a:r>
              <a:rPr lang="cs-CZ" sz="2700" dirty="0">
                <a:latin typeface="Futura CEZ Medium" pitchFamily="2" charset="0"/>
                <a:cs typeface="Arial" pitchFamily="34" charset="0"/>
              </a:rPr>
              <a:t>3. </a:t>
            </a:r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POŽÁRNÍ NEBEZPEČÍ LÁTEK</a:t>
            </a:r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HOŘLAVÉ KAPALINY</a:t>
            </a:r>
            <a:br>
              <a:rPr lang="cs-CZ" sz="27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</a:br>
            <a:r>
              <a:rPr lang="cs-CZ" sz="27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  <a:t> </a:t>
            </a:r>
            <a:r>
              <a:rPr lang="cs-CZ" sz="24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8D27ABC-0924-4469-A4A5-40950AB37F14}"/>
              </a:ext>
            </a:extLst>
          </p:cNvPr>
          <p:cNvSpPr txBox="1"/>
          <p:nvPr/>
        </p:nvSpPr>
        <p:spPr>
          <a:xfrm>
            <a:off x="554711" y="1544595"/>
            <a:ext cx="10591256" cy="573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F24F00"/>
              </a:buClr>
            </a:pPr>
            <a:r>
              <a:rPr lang="cs-CZ" sz="1600" b="1" dirty="0"/>
              <a:t>NEBEZPEČNÉ KAPALNÉ LÁTKY, KTERÉ SE NEJČASTĚJI  VYSKYTUJÍCÍ V ELEKTRÁRNÁCH:  </a:t>
            </a:r>
          </a:p>
          <a:p>
            <a:pPr>
              <a:lnSpc>
                <a:spcPct val="90000"/>
              </a:lnSpc>
              <a:buClr>
                <a:srgbClr val="F24F00"/>
              </a:buClr>
            </a:pPr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2063750">
              <a:tabLst>
                <a:tab pos="2695575" algn="l"/>
                <a:tab pos="3228975" algn="l"/>
              </a:tabLst>
              <a:defRPr/>
            </a:pPr>
            <a:endParaRPr lang="cs-CZ" sz="1600" b="1" dirty="0">
              <a:solidFill>
                <a:schemeClr val="accent6"/>
              </a:solidFill>
            </a:endParaRPr>
          </a:p>
          <a:p>
            <a:pPr marL="2063750">
              <a:tabLst>
                <a:tab pos="2695575" algn="l"/>
                <a:tab pos="3228975" algn="l"/>
              </a:tabLst>
              <a:defRPr/>
            </a:pPr>
            <a:endParaRPr lang="cs-CZ" sz="1600" b="1" dirty="0">
              <a:solidFill>
                <a:schemeClr val="accent6"/>
              </a:solidFill>
            </a:endParaRPr>
          </a:p>
          <a:p>
            <a:pPr>
              <a:lnSpc>
                <a:spcPct val="90000"/>
              </a:lnSpc>
              <a:buClr>
                <a:srgbClr val="F24F00"/>
              </a:buClr>
            </a:pPr>
            <a:endParaRPr lang="cs-CZ" b="1" dirty="0">
              <a:solidFill>
                <a:schemeClr val="accent6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FBA23C15-95C5-4B32-98AD-DB97282BC236}"/>
              </a:ext>
            </a:extLst>
          </p:cNvPr>
          <p:cNvSpPr/>
          <p:nvPr/>
        </p:nvSpPr>
        <p:spPr>
          <a:xfrm>
            <a:off x="518984" y="2019299"/>
            <a:ext cx="10603612" cy="1409701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1433513" defTabSz="673100"/>
            <a:r>
              <a:rPr lang="cs-CZ" sz="1400" b="1" dirty="0"/>
              <a:t>Hořlavé kapaliny</a:t>
            </a:r>
          </a:p>
          <a:p>
            <a:pPr marL="1720850" indent="-285750">
              <a:buFont typeface="Wingdings" panose="05000000000000000000" pitchFamily="2" charset="2"/>
              <a:buChar char="§"/>
            </a:pPr>
            <a:r>
              <a:rPr lang="cs-CZ" sz="1400" dirty="0"/>
              <a:t>motorová nafta – pohonné hmoty pro buldozery hutnící skládky uhlí, pohon dieselagregát</a:t>
            </a:r>
          </a:p>
          <a:p>
            <a:pPr marL="1719263" indent="-285750">
              <a:buFont typeface="Wingdings" panose="05000000000000000000" pitchFamily="2" charset="2"/>
              <a:buChar char="§"/>
            </a:pPr>
            <a:r>
              <a:rPr lang="cs-CZ" sz="1400" dirty="0"/>
              <a:t>průmyslové oleje – pro chod technologií (transformátorový, převodový, turbínový, ložiskový, aj)</a:t>
            </a:r>
          </a:p>
          <a:p>
            <a:pPr marL="1719263" indent="-285750">
              <a:buFont typeface="Wingdings" panose="05000000000000000000" pitchFamily="2" charset="2"/>
              <a:buChar char="§"/>
            </a:pPr>
            <a:r>
              <a:rPr lang="cs-CZ" sz="1400" dirty="0"/>
              <a:t>benziny – jako pohonné hmoty do vozidel, jako odmašťovací činidla při údržbářských  pracích</a:t>
            </a:r>
          </a:p>
          <a:p>
            <a:pPr marL="1719263" indent="-285750">
              <a:buFont typeface="Wingdings" panose="05000000000000000000" pitchFamily="2" charset="2"/>
              <a:buChar char="§"/>
            </a:pPr>
            <a:r>
              <a:rPr lang="cs-CZ" sz="1400" dirty="0"/>
              <a:t>organické pryskyřice – pro lepení ochranné pogumované folie na ochranu ocelových  plášťů  absorbérů na odsíření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66933CB-F037-47AD-A1D2-2737C46C0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64" y="2249951"/>
            <a:ext cx="896965" cy="86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E88F9837-76BD-4C83-BED3-72F63CB4D044}"/>
              </a:ext>
            </a:extLst>
          </p:cNvPr>
          <p:cNvSpPr/>
          <p:nvPr/>
        </p:nvSpPr>
        <p:spPr>
          <a:xfrm>
            <a:off x="3215680" y="3594397"/>
            <a:ext cx="7882201" cy="15493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1433513" defTabSz="938213"/>
            <a:r>
              <a:rPr lang="cs-CZ" sz="1400" b="1" dirty="0"/>
              <a:t>Kapalné hořlavé látky se dále dělí podle bodu vzplanutí do čtyř tříd nebezpečnosti (I. – IV.)  ČSN 65 0201.</a:t>
            </a:r>
          </a:p>
          <a:p>
            <a:pPr marL="1792288">
              <a:defRPr/>
            </a:pPr>
            <a:r>
              <a:rPr lang="cs-CZ" sz="1400" b="1" dirty="0">
                <a:solidFill>
                  <a:srgbClr val="C00000"/>
                </a:solidFill>
              </a:rPr>
              <a:t>  I. Třída nebezpečnosti	-      do 21 °C</a:t>
            </a:r>
          </a:p>
          <a:p>
            <a:pPr marL="1792288">
              <a:tabLst>
                <a:tab pos="2695575" algn="l"/>
                <a:tab pos="3228975" algn="l"/>
              </a:tabLst>
              <a:defRPr/>
            </a:pPr>
            <a:r>
              <a:rPr lang="cs-CZ" sz="1400" b="1" dirty="0">
                <a:solidFill>
                  <a:srgbClr val="C00000"/>
                </a:solidFill>
              </a:rPr>
              <a:t> II. Třída nebezpečnosti	-      21 – 55 °C</a:t>
            </a:r>
          </a:p>
          <a:p>
            <a:pPr marL="1792288">
              <a:tabLst>
                <a:tab pos="2695575" algn="l"/>
                <a:tab pos="3228975" algn="l"/>
              </a:tabLst>
              <a:defRPr/>
            </a:pPr>
            <a:r>
              <a:rPr lang="cs-CZ" sz="1400" b="1" dirty="0">
                <a:solidFill>
                  <a:srgbClr val="C00000"/>
                </a:solidFill>
              </a:rPr>
              <a:t>III. Třída nebezpečnosti	-      55 – 100 °C</a:t>
            </a:r>
          </a:p>
          <a:p>
            <a:pPr marL="1792288">
              <a:tabLst>
                <a:tab pos="2695575" algn="l"/>
                <a:tab pos="3228975" algn="l"/>
              </a:tabLst>
              <a:defRPr/>
            </a:pPr>
            <a:r>
              <a:rPr lang="cs-CZ" sz="1400" b="1" dirty="0">
                <a:solidFill>
                  <a:srgbClr val="C00000"/>
                </a:solidFill>
              </a:rPr>
              <a:t>IV. Třída nebezpečnosti	-      více než 100 °C</a:t>
            </a:r>
          </a:p>
        </p:txBody>
      </p:sp>
      <p:pic>
        <p:nvPicPr>
          <p:cNvPr id="8" name="Picture 2" descr="C:\Users\miskovskjit\Pictures\BEZPEČNOSTNÍ TABULKY\tabulka 8.jpg">
            <a:extLst>
              <a:ext uri="{FF2B5EF4-FFF2-40B4-BE49-F238E27FC236}">
                <a16:creationId xmlns:a16="http://schemas.microsoft.com/office/drawing/2014/main" id="{A31FE2D4-BBA9-4C86-B6F8-26B7877EB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3714564"/>
            <a:ext cx="898893" cy="133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6F4C1592-9271-4267-BC58-C28D33A91B36}"/>
              </a:ext>
            </a:extLst>
          </p:cNvPr>
          <p:cNvSpPr/>
          <p:nvPr/>
        </p:nvSpPr>
        <p:spPr>
          <a:xfrm>
            <a:off x="518983" y="5327166"/>
            <a:ext cx="10591256" cy="9101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1792288"/>
            <a:endParaRPr lang="cs-CZ" sz="1400" b="1" dirty="0"/>
          </a:p>
          <a:p>
            <a:pPr marL="1433513"/>
            <a:r>
              <a:rPr lang="cs-CZ" sz="1400" b="1" dirty="0"/>
              <a:t>Oxidující kapaliny </a:t>
            </a:r>
          </a:p>
          <a:p>
            <a:pPr marL="1433513" defTabSz="896938"/>
            <a:r>
              <a:rPr lang="cs-CZ" sz="1400" dirty="0"/>
              <a:t> - kyselina dusičná – pro laboratorní práce </a:t>
            </a:r>
            <a:endParaRPr lang="cs-CZ" sz="1400" b="1" dirty="0">
              <a:solidFill>
                <a:schemeClr val="accent6"/>
              </a:solidFill>
            </a:endParaRPr>
          </a:p>
          <a:p>
            <a:pPr algn="ctr"/>
            <a:endParaRPr lang="cs-CZ" dirty="0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64CF9C62-D500-44CA-87A3-231E43AEA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64" y="5348552"/>
            <a:ext cx="896965" cy="88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24537E1-C174-41B8-9892-67C6D34EC0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54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F1860E73-7655-478C-B490-D2C505827435}"/>
              </a:ext>
            </a:extLst>
          </p:cNvPr>
          <p:cNvSpPr txBox="1">
            <a:spLocks/>
          </p:cNvSpPr>
          <p:nvPr/>
        </p:nvSpPr>
        <p:spPr>
          <a:xfrm>
            <a:off x="506627" y="1544595"/>
            <a:ext cx="10603612" cy="42243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</a:pPr>
            <a:endParaRPr lang="cs-CZ" sz="16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03D056-E38A-4503-97D8-36569FFA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84" y="264111"/>
            <a:ext cx="10367320" cy="981531"/>
          </a:xfrm>
        </p:spPr>
        <p:txBody>
          <a:bodyPr vert="horz" lIns="0" tIns="0" rIns="0" bIns="0" rtlCol="0" anchor="t" anchorCtr="0">
            <a:normAutofit fontScale="90000"/>
          </a:bodyPr>
          <a:lstStyle/>
          <a:p>
            <a:r>
              <a:rPr lang="cs-CZ" sz="2700" dirty="0">
                <a:latin typeface="Futura CEZ Medium" pitchFamily="2" charset="0"/>
                <a:cs typeface="Arial" pitchFamily="34" charset="0"/>
              </a:rPr>
              <a:t>3. </a:t>
            </a:r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POŽÁRNÍ NEBEZPEČÍ LÁTEK</a:t>
            </a:r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HOŘLAVÉ TUHÉ LÁTKY</a:t>
            </a:r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r>
              <a:rPr lang="cs-CZ" sz="27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  <a:t> </a:t>
            </a:r>
            <a:r>
              <a:rPr lang="cs-CZ" sz="24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8D27ABC-0924-4469-A4A5-40950AB37F14}"/>
              </a:ext>
            </a:extLst>
          </p:cNvPr>
          <p:cNvSpPr txBox="1"/>
          <p:nvPr/>
        </p:nvSpPr>
        <p:spPr>
          <a:xfrm>
            <a:off x="518983" y="1544595"/>
            <a:ext cx="10591256" cy="4475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F24F00"/>
              </a:buClr>
            </a:pPr>
            <a:r>
              <a:rPr lang="cs-CZ" sz="1600" b="1" dirty="0"/>
              <a:t>NEBEZPEČNÉ TUHÉ LÁTKY, KTERÉ SE NEJČASTĚJI  VYSKYTUJÍCÍ V ELEKTRÁRNÁCH:  </a:t>
            </a:r>
          </a:p>
          <a:p>
            <a:pPr marL="1433513">
              <a:lnSpc>
                <a:spcPct val="90000"/>
              </a:lnSpc>
              <a:buClr>
                <a:srgbClr val="F24F00"/>
              </a:buClr>
            </a:pPr>
            <a:endParaRPr lang="cs-CZ" sz="1600" b="1" dirty="0">
              <a:solidFill>
                <a:schemeClr val="accent6"/>
              </a:solidFill>
            </a:endParaRPr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FBA23C15-95C5-4B32-98AD-DB97282BC236}"/>
              </a:ext>
            </a:extLst>
          </p:cNvPr>
          <p:cNvSpPr/>
          <p:nvPr/>
        </p:nvSpPr>
        <p:spPr>
          <a:xfrm>
            <a:off x="473673" y="2249951"/>
            <a:ext cx="10591257" cy="190028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1346200">
              <a:lnSpc>
                <a:spcPct val="90000"/>
              </a:lnSpc>
            </a:pPr>
            <a:r>
              <a:rPr lang="cs-CZ" sz="1400" b="1" dirty="0"/>
              <a:t>Hořlavé tuhé látky</a:t>
            </a:r>
          </a:p>
          <a:p>
            <a:pPr marL="1631950" lvl="0" indent="-285750">
              <a:buFont typeface="Wingdings" panose="05000000000000000000" pitchFamily="2" charset="2"/>
              <a:buChar char="§"/>
            </a:pPr>
            <a:r>
              <a:rPr lang="cs-CZ" sz="1400" dirty="0"/>
              <a:t> uhelný prach – vyskytuje se v prostorách zauhlování  (hořlavá a výbušná látka)</a:t>
            </a:r>
          </a:p>
          <a:p>
            <a:pPr marL="1631950" lvl="0" indent="-285750">
              <a:buFont typeface="Wingdings" panose="05000000000000000000" pitchFamily="2" charset="2"/>
              <a:buChar char="§"/>
            </a:pPr>
            <a:r>
              <a:rPr lang="cs-CZ" sz="1400" dirty="0"/>
              <a:t> plasty – v celém prostoru elektráren jako součást technologického zařízení nebo vybavení prostorů a vozidel</a:t>
            </a:r>
          </a:p>
          <a:p>
            <a:pPr marL="1631950" lvl="0" indent="-285750">
              <a:buFont typeface="Wingdings" panose="05000000000000000000" pitchFamily="2" charset="2"/>
              <a:buChar char="§"/>
            </a:pPr>
            <a:r>
              <a:rPr lang="cs-CZ" sz="1400" dirty="0"/>
              <a:t> dřevo - lešenářské podlážky, pomocný materiál pro podložení technologií při údržbářských pracích </a:t>
            </a:r>
          </a:p>
          <a:p>
            <a:pPr marL="1631950" lvl="0" indent="-285750">
              <a:buFont typeface="Wingdings" panose="05000000000000000000" pitchFamily="2" charset="2"/>
              <a:buChar char="§"/>
            </a:pPr>
            <a:r>
              <a:rPr lang="cs-CZ" sz="1400" dirty="0"/>
              <a:t> papír – kancelářské prostory, velíny, apod. </a:t>
            </a:r>
          </a:p>
          <a:p>
            <a:pPr marL="1631950" lvl="0" indent="-285750">
              <a:buFont typeface="Wingdings" panose="05000000000000000000" pitchFamily="2" charset="2"/>
              <a:buChar char="§"/>
            </a:pPr>
            <a:r>
              <a:rPr lang="cs-CZ" sz="1400" dirty="0"/>
              <a:t> textil – jako materiál sloužící k odstraňování mastných úniků ze zařízení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66933CB-F037-47AD-A1D2-2737C46C0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63" y="2761606"/>
            <a:ext cx="896965" cy="86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E88F9837-76BD-4C83-BED3-72F63CB4D044}"/>
              </a:ext>
            </a:extLst>
          </p:cNvPr>
          <p:cNvSpPr/>
          <p:nvPr/>
        </p:nvSpPr>
        <p:spPr>
          <a:xfrm>
            <a:off x="506624" y="4707924"/>
            <a:ext cx="5004488" cy="1210961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85725" indent="1260475">
              <a:lnSpc>
                <a:spcPct val="90000"/>
              </a:lnSpc>
            </a:pPr>
            <a:r>
              <a:rPr lang="cs-CZ" sz="1400" b="1" dirty="0"/>
              <a:t>Oxidující tuhé látky </a:t>
            </a:r>
            <a:r>
              <a:rPr lang="cs-CZ" sz="1400" dirty="0"/>
              <a:t>(v laboratořích) </a:t>
            </a:r>
          </a:p>
          <a:p>
            <a:pPr marL="1704975" indent="-285750">
              <a:lnSpc>
                <a:spcPct val="90000"/>
              </a:lnSpc>
              <a:buFont typeface="Wingdings" panose="05000000000000000000" pitchFamily="2" charset="2"/>
              <a:buChar char="§"/>
              <a:tabLst>
                <a:tab pos="1346200" algn="l"/>
              </a:tabLst>
            </a:pPr>
            <a:r>
              <a:rPr lang="cs-CZ" sz="1400" dirty="0"/>
              <a:t>dichroman draselný,</a:t>
            </a:r>
          </a:p>
          <a:p>
            <a:pPr marL="1704975" indent="-285750">
              <a:lnSpc>
                <a:spcPct val="90000"/>
              </a:lnSpc>
              <a:buFont typeface="Wingdings" panose="05000000000000000000" pitchFamily="2" charset="2"/>
              <a:buChar char="§"/>
              <a:tabLst>
                <a:tab pos="1346200" algn="l"/>
              </a:tabLst>
            </a:pPr>
            <a:r>
              <a:rPr lang="cs-CZ" sz="1400" dirty="0"/>
              <a:t>dusičnan sodný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6F4C1592-9271-4267-BC58-C28D33A91B36}"/>
              </a:ext>
            </a:extLst>
          </p:cNvPr>
          <p:cNvSpPr/>
          <p:nvPr/>
        </p:nvSpPr>
        <p:spPr>
          <a:xfrm>
            <a:off x="6108357" y="4707924"/>
            <a:ext cx="5001882" cy="12109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792288"/>
            <a:endParaRPr lang="cs-CZ" sz="1400" b="1" dirty="0"/>
          </a:p>
          <a:p>
            <a:pPr marL="2693988" indent="-1260475">
              <a:lnSpc>
                <a:spcPct val="90000"/>
              </a:lnSpc>
            </a:pPr>
            <a:r>
              <a:rPr lang="cs-CZ" sz="1400" b="1" dirty="0"/>
              <a:t>Samozahřívající se látka nebo směs </a:t>
            </a:r>
          </a:p>
          <a:p>
            <a:pPr marL="1719263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sz="1400" dirty="0"/>
              <a:t> hnědé a černé uhlí, štěpka</a:t>
            </a:r>
          </a:p>
          <a:p>
            <a:pPr algn="ctr"/>
            <a:endParaRPr lang="cs-CZ" dirty="0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64CF9C62-D500-44CA-87A3-231E43AEA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63" y="4831284"/>
            <a:ext cx="896965" cy="88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2E1D5135-FD2B-40F0-8228-5468E8AF2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979" y="4879662"/>
            <a:ext cx="896965" cy="86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F6BFEA4F-7F3E-4128-9C7E-2292E4A1D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1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F1860E73-7655-478C-B490-D2C505827435}"/>
              </a:ext>
            </a:extLst>
          </p:cNvPr>
          <p:cNvSpPr txBox="1">
            <a:spLocks/>
          </p:cNvSpPr>
          <p:nvPr/>
        </p:nvSpPr>
        <p:spPr>
          <a:xfrm>
            <a:off x="506627" y="1544595"/>
            <a:ext cx="10603612" cy="42243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</a:pPr>
            <a:endParaRPr lang="cs-CZ" sz="16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03D056-E38A-4503-97D8-36569FFA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84" y="264111"/>
            <a:ext cx="10367320" cy="981531"/>
          </a:xfrm>
        </p:spPr>
        <p:txBody>
          <a:bodyPr vert="horz" lIns="0" tIns="0" rIns="0" bIns="0" rtlCol="0" anchor="t" anchorCtr="0">
            <a:normAutofit fontScale="90000"/>
          </a:bodyPr>
          <a:lstStyle/>
          <a:p>
            <a:r>
              <a:rPr lang="cs-CZ" sz="2700" dirty="0">
                <a:latin typeface="Futura CEZ Medium" pitchFamily="2" charset="0"/>
                <a:cs typeface="Arial" pitchFamily="34" charset="0"/>
              </a:rPr>
              <a:t>3. </a:t>
            </a:r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POŽÁRNÍ NEBEZPEČÍ LÁTEK</a:t>
            </a:r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SKLADOVÁNÍ A MANIPULACE HOŘLAVÝCH KAPALIN</a:t>
            </a:r>
            <a:br>
              <a:rPr lang="cs-CZ" sz="27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</a:br>
            <a:r>
              <a:rPr lang="cs-CZ" sz="27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  <a:t> </a:t>
            </a:r>
            <a:r>
              <a:rPr lang="cs-CZ" sz="24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8D27ABC-0924-4469-A4A5-40950AB37F14}"/>
              </a:ext>
            </a:extLst>
          </p:cNvPr>
          <p:cNvSpPr txBox="1"/>
          <p:nvPr/>
        </p:nvSpPr>
        <p:spPr>
          <a:xfrm>
            <a:off x="548822" y="1541256"/>
            <a:ext cx="10798305" cy="5266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2063750">
              <a:tabLst>
                <a:tab pos="2695575" algn="l"/>
                <a:tab pos="3228975" algn="l"/>
              </a:tabLst>
              <a:defRPr/>
            </a:pPr>
            <a:endParaRPr lang="cs-CZ" sz="1600" b="1" dirty="0">
              <a:solidFill>
                <a:schemeClr val="accent6"/>
              </a:solidFill>
            </a:endParaRPr>
          </a:p>
          <a:p>
            <a:pPr marL="2063750">
              <a:tabLst>
                <a:tab pos="2695575" algn="l"/>
                <a:tab pos="3228975" algn="l"/>
              </a:tabLst>
              <a:defRPr/>
            </a:pPr>
            <a:endParaRPr lang="cs-CZ" sz="1600" b="1" dirty="0">
              <a:solidFill>
                <a:schemeClr val="accent6"/>
              </a:solidFill>
            </a:endParaRPr>
          </a:p>
          <a:p>
            <a:pPr>
              <a:lnSpc>
                <a:spcPct val="90000"/>
              </a:lnSpc>
              <a:buClr>
                <a:srgbClr val="F24F00"/>
              </a:buClr>
            </a:pPr>
            <a:endParaRPr lang="cs-CZ" b="1" dirty="0">
              <a:solidFill>
                <a:schemeClr val="accent6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FBA23C15-95C5-4B32-98AD-DB97282BC236}"/>
              </a:ext>
            </a:extLst>
          </p:cNvPr>
          <p:cNvSpPr/>
          <p:nvPr/>
        </p:nvSpPr>
        <p:spPr>
          <a:xfrm>
            <a:off x="548822" y="1541256"/>
            <a:ext cx="5100806" cy="18338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1400" dirty="0"/>
              <a:t>Obal kapaliny musí být označen štítkem.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1400" dirty="0"/>
              <a:t>Údaje o obsahu a třídě nebezpečnosti HK na obalu musí být jasně čitelné a v českém jazyce a nesmazatelné.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1400" dirty="0"/>
              <a:t>Obal musí být těsně uzavřený.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6F4C1592-9271-4267-BC58-C28D33A91B36}"/>
              </a:ext>
            </a:extLst>
          </p:cNvPr>
          <p:cNvSpPr/>
          <p:nvPr/>
        </p:nvSpPr>
        <p:spPr>
          <a:xfrm>
            <a:off x="7002867" y="3375095"/>
            <a:ext cx="4245514" cy="286219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1400" i="0" dirty="0"/>
              <a:t>Hořlavé kapaliny se ukládají odděleně od ostatních látek nejlépe v kovových skříních se záchytnou vanou.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1400" i="0" dirty="0"/>
              <a:t>Hořlavou kapalinou vždy umisťovat do záchytné vany nebo jímky (i v případě přelévání).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1400" i="0" dirty="0"/>
              <a:t>Ukládat hořlavé kapaliny v samostatných skladech k tomu určených a označených bezpečnostním značením.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1400" b="1" i="0" dirty="0"/>
              <a:t>VŽDY MANIPULOVAT S LÁTKOU V SOULADU S BEZPEČNOSTNÍM  LISTEM.</a:t>
            </a:r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F6D6AEDB-972B-4696-AE69-76A995CF2F07}"/>
              </a:ext>
            </a:extLst>
          </p:cNvPr>
          <p:cNvGrpSpPr/>
          <p:nvPr/>
        </p:nvGrpSpPr>
        <p:grpSpPr>
          <a:xfrm>
            <a:off x="6667247" y="1355287"/>
            <a:ext cx="2994543" cy="1988622"/>
            <a:chOff x="5613254" y="1798129"/>
            <a:chExt cx="3023167" cy="2137299"/>
          </a:xfrm>
        </p:grpSpPr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2BC87D9F-F599-4E07-8978-304BB206BA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84" r="11860" b="16625"/>
            <a:stretch/>
          </p:blipFill>
          <p:spPr bwMode="auto">
            <a:xfrm>
              <a:off x="5613254" y="2111094"/>
              <a:ext cx="1684217" cy="1398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28D533EB-7979-4B2F-8E90-B301496A6C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1798129"/>
              <a:ext cx="1168821" cy="1103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5">
              <a:extLst>
                <a:ext uri="{FF2B5EF4-FFF2-40B4-BE49-F238E27FC236}">
                  <a16:creationId xmlns:a16="http://schemas.microsoft.com/office/drawing/2014/main" id="{55405CE5-086B-4D2A-A38D-F23FB0F094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2" t="11114" r="27441" b="8719"/>
            <a:stretch/>
          </p:blipFill>
          <p:spPr bwMode="auto">
            <a:xfrm>
              <a:off x="7535865" y="2810587"/>
              <a:ext cx="852291" cy="1124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85B51B7C-3D40-4859-B573-0E0E8D958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175" y="3968910"/>
            <a:ext cx="1593050" cy="212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Bezpečnostní skříň na chemikálie 30 min., 3 police + vana, š. 1164 mm, dveře červené">
            <a:hlinkClick r:id="rId6"/>
            <a:extLst>
              <a:ext uri="{FF2B5EF4-FFF2-40B4-BE49-F238E27FC236}">
                <a16:creationId xmlns:a16="http://schemas.microsoft.com/office/drawing/2014/main" id="{DEEF4565-6799-4378-9563-FDB98BDE7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2" r="14882"/>
          <a:stretch/>
        </p:blipFill>
        <p:spPr bwMode="auto">
          <a:xfrm>
            <a:off x="473673" y="3807881"/>
            <a:ext cx="1857360" cy="228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966253DB-DCE6-4947-A48F-1F84AF9EE4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44"/>
          <a:stretch/>
        </p:blipFill>
        <p:spPr>
          <a:xfrm>
            <a:off x="4266001" y="4413434"/>
            <a:ext cx="2533090" cy="1680517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71E72DF4-429E-4FE6-BCFC-8DE95A02F7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96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F1860E73-7655-478C-B490-D2C505827435}"/>
              </a:ext>
            </a:extLst>
          </p:cNvPr>
          <p:cNvSpPr txBox="1">
            <a:spLocks/>
          </p:cNvSpPr>
          <p:nvPr/>
        </p:nvSpPr>
        <p:spPr>
          <a:xfrm>
            <a:off x="549733" y="1544595"/>
            <a:ext cx="10786445" cy="42243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</a:pPr>
            <a:endParaRPr lang="cs-CZ" sz="16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03D056-E38A-4503-97D8-36569FFA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84" y="264111"/>
            <a:ext cx="10367320" cy="981531"/>
          </a:xfrm>
        </p:spPr>
        <p:txBody>
          <a:bodyPr vert="horz" lIns="0" tIns="0" rIns="0" bIns="0" rtlCol="0" anchor="t" anchorCtr="0">
            <a:normAutofit fontScale="90000"/>
          </a:bodyPr>
          <a:lstStyle/>
          <a:p>
            <a:r>
              <a:rPr lang="cs-CZ" sz="2700" dirty="0">
                <a:latin typeface="Futura CEZ Medium" pitchFamily="2" charset="0"/>
                <a:cs typeface="Arial" pitchFamily="34" charset="0"/>
              </a:rPr>
              <a:t>3. </a:t>
            </a:r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POŽÁRNÍ NEBEZPEČÍ LÁTEK</a:t>
            </a:r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SKLADOVÁNÍ A MANIPULACE HOŘLAVÝCH PEVNÝCH LÁTEK</a:t>
            </a:r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r>
              <a:rPr lang="cs-CZ" sz="27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  <a:t> </a:t>
            </a:r>
            <a:r>
              <a:rPr lang="cs-CZ" sz="24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8D27ABC-0924-4469-A4A5-40950AB37F14}"/>
              </a:ext>
            </a:extLst>
          </p:cNvPr>
          <p:cNvSpPr txBox="1"/>
          <p:nvPr/>
        </p:nvSpPr>
        <p:spPr>
          <a:xfrm>
            <a:off x="8249071" y="7657612"/>
            <a:ext cx="3105813" cy="5266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2063750">
              <a:tabLst>
                <a:tab pos="2695575" algn="l"/>
                <a:tab pos="3228975" algn="l"/>
              </a:tabLst>
              <a:defRPr/>
            </a:pPr>
            <a:endParaRPr lang="cs-CZ" sz="1600" b="1" dirty="0">
              <a:solidFill>
                <a:schemeClr val="accent6"/>
              </a:solidFill>
            </a:endParaRPr>
          </a:p>
          <a:p>
            <a:pPr marL="2063750">
              <a:tabLst>
                <a:tab pos="2695575" algn="l"/>
                <a:tab pos="3228975" algn="l"/>
              </a:tabLst>
              <a:defRPr/>
            </a:pPr>
            <a:endParaRPr lang="cs-CZ" sz="1600" b="1" dirty="0">
              <a:solidFill>
                <a:schemeClr val="accent6"/>
              </a:solidFill>
            </a:endParaRPr>
          </a:p>
          <a:p>
            <a:pPr>
              <a:lnSpc>
                <a:spcPct val="90000"/>
              </a:lnSpc>
              <a:buClr>
                <a:srgbClr val="F24F00"/>
              </a:buClr>
            </a:pPr>
            <a:endParaRPr lang="cs-CZ" b="1" dirty="0">
              <a:solidFill>
                <a:schemeClr val="accent6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FBA23C15-95C5-4B32-98AD-DB97282BC236}"/>
              </a:ext>
            </a:extLst>
          </p:cNvPr>
          <p:cNvSpPr/>
          <p:nvPr/>
        </p:nvSpPr>
        <p:spPr>
          <a:xfrm>
            <a:off x="4423719" y="1544595"/>
            <a:ext cx="6905924" cy="23539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1400" dirty="0"/>
              <a:t>Nebezpečné chemické látky a směsi skladujte vždy v originálních označených a uzavřených obalech.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1400" dirty="0"/>
              <a:t>Ukládejte materiál tak, aby únikové cesty a východy zůstaly vždy volné a průchodné.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1400" dirty="0"/>
              <a:t>Dodržujte pravidlo odděleného skladování kyselých a zásaditých látek.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1400" dirty="0"/>
              <a:t>Dodržujte pravidlo zacházení s nevyčištěnými  prázdnými obaly jako s plnými.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1400" dirty="0"/>
              <a:t>Dodržujte proluky mezi jednotlivými látkami.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6F4C1592-9271-4267-BC58-C28D33A91B36}"/>
              </a:ext>
            </a:extLst>
          </p:cNvPr>
          <p:cNvSpPr/>
          <p:nvPr/>
        </p:nvSpPr>
        <p:spPr>
          <a:xfrm>
            <a:off x="664070" y="4293096"/>
            <a:ext cx="6441065" cy="17748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180975" algn="l"/>
              </a:tabLst>
            </a:pPr>
            <a:r>
              <a:rPr lang="cs-CZ" sz="1400" i="0" dirty="0">
                <a:solidFill>
                  <a:srgbClr val="FF0000"/>
                </a:solidFill>
              </a:rPr>
              <a:t>Při skladování látek majících sklon k </a:t>
            </a:r>
            <a:r>
              <a:rPr lang="cs-CZ" sz="1400" b="1" i="0" dirty="0">
                <a:solidFill>
                  <a:srgbClr val="FF0000"/>
                </a:solidFill>
              </a:rPr>
              <a:t>samovznícení</a:t>
            </a:r>
            <a:r>
              <a:rPr lang="cs-CZ" sz="1400" i="0" dirty="0">
                <a:solidFill>
                  <a:srgbClr val="FF0000"/>
                </a:solidFill>
              </a:rPr>
              <a:t> se podle druhu a způsobu umístění sleduje, zda nedochází k procesu samovznícení!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180975" algn="l"/>
              </a:tabLst>
            </a:pPr>
            <a:r>
              <a:rPr lang="cs-CZ" sz="1400" i="0" dirty="0"/>
              <a:t>Zajistěte vhodné hasicí prostředky.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180975" algn="l"/>
              </a:tabLst>
            </a:pPr>
            <a:r>
              <a:rPr lang="cs-CZ" sz="1400" i="0" dirty="0"/>
              <a:t>Kontrolujte teplotu skladovaných látek.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180975" algn="l"/>
              </a:tabLst>
            </a:pPr>
            <a:r>
              <a:rPr lang="cs-CZ" sz="1400" i="0" dirty="0"/>
              <a:t>Nebezpečné chemické látky a směsi skladujte tak, aby nemohlo dojít k poškození životního prostředí (záchytné vany).</a:t>
            </a: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91F73DC4-718D-451D-98E0-A084522B6A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70" y="1544595"/>
            <a:ext cx="3138619" cy="235396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F18521C-41BE-4609-B15E-5A367C77E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832D4F0-E65A-437D-9475-895D30236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451" y="4139584"/>
            <a:ext cx="3130189" cy="234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726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F1860E73-7655-478C-B490-D2C505827435}"/>
              </a:ext>
            </a:extLst>
          </p:cNvPr>
          <p:cNvSpPr txBox="1">
            <a:spLocks/>
          </p:cNvSpPr>
          <p:nvPr/>
        </p:nvSpPr>
        <p:spPr>
          <a:xfrm>
            <a:off x="506627" y="1544595"/>
            <a:ext cx="10603612" cy="42243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</a:pPr>
            <a:endParaRPr lang="cs-CZ" sz="16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03D056-E38A-4503-97D8-36569FFA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84" y="264111"/>
            <a:ext cx="10367320" cy="981531"/>
          </a:xfrm>
        </p:spPr>
        <p:txBody>
          <a:bodyPr vert="horz" lIns="0" tIns="0" rIns="0" bIns="0" rtlCol="0" anchor="t" anchorCtr="0">
            <a:normAutofit fontScale="90000"/>
          </a:bodyPr>
          <a:lstStyle/>
          <a:p>
            <a:r>
              <a:rPr lang="cs-CZ" sz="2700" dirty="0">
                <a:latin typeface="Futura CEZ Medium" pitchFamily="2" charset="0"/>
                <a:cs typeface="Arial" pitchFamily="34" charset="0"/>
              </a:rPr>
              <a:t>3. </a:t>
            </a:r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POŽÁRNÍ NEBEZPEČÍ LÁTEK</a:t>
            </a:r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SKLADOVÁNÍ A MANIPULACE S PLYNY (TLAKOVÉ NÁDOBY)</a:t>
            </a:r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r>
              <a:rPr lang="cs-CZ" sz="24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8D27ABC-0924-4469-A4A5-40950AB37F14}"/>
              </a:ext>
            </a:extLst>
          </p:cNvPr>
          <p:cNvSpPr txBox="1"/>
          <p:nvPr/>
        </p:nvSpPr>
        <p:spPr>
          <a:xfrm>
            <a:off x="610974" y="1300132"/>
            <a:ext cx="10798305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1792288"/>
            <a:endParaRPr lang="cs-CZ" sz="1600" b="1" dirty="0"/>
          </a:p>
          <a:p>
            <a:pPr marL="2063750">
              <a:tabLst>
                <a:tab pos="2695575" algn="l"/>
                <a:tab pos="3228975" algn="l"/>
              </a:tabLst>
              <a:defRPr/>
            </a:pPr>
            <a:endParaRPr lang="cs-CZ" sz="1600" b="1" dirty="0">
              <a:solidFill>
                <a:schemeClr val="accent6"/>
              </a:solidFill>
            </a:endParaRPr>
          </a:p>
          <a:p>
            <a:pPr marL="2063750">
              <a:tabLst>
                <a:tab pos="2695575" algn="l"/>
                <a:tab pos="3228975" algn="l"/>
              </a:tabLst>
              <a:defRPr/>
            </a:pPr>
            <a:endParaRPr lang="cs-CZ" sz="1600" b="1" dirty="0">
              <a:solidFill>
                <a:schemeClr val="accent6"/>
              </a:solidFill>
            </a:endParaRPr>
          </a:p>
          <a:p>
            <a:pPr>
              <a:lnSpc>
                <a:spcPct val="90000"/>
              </a:lnSpc>
              <a:buClr>
                <a:srgbClr val="F24F00"/>
              </a:buClr>
            </a:pPr>
            <a:endParaRPr lang="cs-CZ" b="1" dirty="0">
              <a:solidFill>
                <a:schemeClr val="accent6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FBA23C15-95C5-4B32-98AD-DB97282BC236}"/>
              </a:ext>
            </a:extLst>
          </p:cNvPr>
          <p:cNvSpPr/>
          <p:nvPr/>
        </p:nvSpPr>
        <p:spPr>
          <a:xfrm>
            <a:off x="531338" y="1398166"/>
            <a:ext cx="6380661" cy="20863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  <a:defRPr/>
            </a:pPr>
            <a:r>
              <a:rPr lang="cs-CZ" sz="1400" b="1" dirty="0">
                <a:solidFill>
                  <a:schemeClr val="tx1"/>
                </a:solidFill>
              </a:rPr>
              <a:t>TLAKOVÉ NÁDOBY K PŘEPRAVĚ PLYNŮ</a:t>
            </a:r>
          </a:p>
          <a:p>
            <a:pPr>
              <a:defRPr/>
            </a:pPr>
            <a:r>
              <a:rPr lang="cs-CZ" sz="1400" dirty="0"/>
              <a:t>Tlakové nádoby na přepravu plynů – jsou uzavíratelné kovové nádoby nebo nádoby z jiných materiálů, na jejíchž vnitřní stěny po naplnění působí tlak plynu nebo par.</a:t>
            </a:r>
          </a:p>
          <a:p>
            <a:pPr>
              <a:defRPr/>
            </a:pPr>
            <a:r>
              <a:rPr lang="cs-CZ" sz="1400" dirty="0"/>
              <a:t>V lokalitách se pracuje s tlakovými nádobami s obsahem vodíku, acetylenu, kyslíku, propan butanu, amoniaku, argonu, corgonu, dusíku a s oxidem uhličitým.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6F4C1592-9271-4267-BC58-C28D33A91B36}"/>
              </a:ext>
            </a:extLst>
          </p:cNvPr>
          <p:cNvSpPr/>
          <p:nvPr/>
        </p:nvSpPr>
        <p:spPr>
          <a:xfrm>
            <a:off x="5843428" y="4200015"/>
            <a:ext cx="5484276" cy="20863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spcAft>
                <a:spcPts val="600"/>
              </a:spcAft>
              <a:defRPr/>
            </a:pPr>
            <a:r>
              <a:rPr lang="cs-CZ" sz="1400" b="1" i="0" dirty="0">
                <a:solidFill>
                  <a:schemeClr val="tx1"/>
                </a:solidFill>
              </a:rPr>
              <a:t>POKYNY PRO PRÁCI S TLAK. NÁDOBAMI: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rgbClr val="2D2D2D"/>
              </a:buClr>
              <a:buSzPct val="140000"/>
              <a:buFont typeface="Wingdings" panose="05000000000000000000" pitchFamily="2" charset="2"/>
              <a:buChar char="§"/>
              <a:defRPr/>
            </a:pPr>
            <a:r>
              <a:rPr lang="cs-CZ" sz="1400" b="1" i="0" dirty="0">
                <a:solidFill>
                  <a:schemeClr val="accent1"/>
                </a:solidFill>
                <a:latin typeface="Arial CE" charset="-18"/>
              </a:rPr>
              <a:t> </a:t>
            </a:r>
            <a:r>
              <a:rPr lang="cs-CZ" sz="1400" b="1" i="0" dirty="0">
                <a:solidFill>
                  <a:schemeClr val="bg2"/>
                </a:solidFill>
                <a:latin typeface="Arial CE" charset="-18"/>
              </a:rPr>
              <a:t>musí</a:t>
            </a:r>
            <a:r>
              <a:rPr lang="cs-CZ" sz="1400" b="1" i="0" dirty="0">
                <a:solidFill>
                  <a:schemeClr val="accent1"/>
                </a:solidFill>
                <a:latin typeface="Arial CE" charset="-18"/>
              </a:rPr>
              <a:t> </a:t>
            </a:r>
            <a:r>
              <a:rPr lang="cs-CZ" sz="1400" b="1" i="0" dirty="0">
                <a:latin typeface="Arial CE" charset="-18"/>
              </a:rPr>
              <a:t>být zajištěny proti pádu,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rgbClr val="2D2D2D"/>
              </a:buClr>
              <a:buSzPct val="140000"/>
              <a:buFont typeface="Wingdings" panose="05000000000000000000" pitchFamily="2" charset="2"/>
              <a:buChar char="§"/>
              <a:defRPr/>
            </a:pPr>
            <a:r>
              <a:rPr lang="cs-CZ" sz="1400" b="1" i="0" dirty="0">
                <a:solidFill>
                  <a:schemeClr val="bg2"/>
                </a:solidFill>
                <a:latin typeface="Arial CE" charset="-18"/>
              </a:rPr>
              <a:t> tzn. musí </a:t>
            </a:r>
            <a:r>
              <a:rPr lang="cs-CZ" sz="1400" b="1" i="0" dirty="0">
                <a:latin typeface="Arial CE" charset="-18"/>
              </a:rPr>
              <a:t>mít platnou tlakovou zkoušku,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rgbClr val="2D2D2D"/>
              </a:buClr>
              <a:buSzPct val="140000"/>
              <a:buFont typeface="Wingdings" panose="05000000000000000000" pitchFamily="2" charset="2"/>
              <a:buChar char="§"/>
              <a:defRPr/>
            </a:pPr>
            <a:r>
              <a:rPr lang="cs-CZ" sz="1400" b="1" i="0" dirty="0">
                <a:solidFill>
                  <a:schemeClr val="accent1"/>
                </a:solidFill>
                <a:latin typeface="Arial CE" charset="-18"/>
              </a:rPr>
              <a:t> </a:t>
            </a:r>
            <a:r>
              <a:rPr lang="cs-CZ" sz="1400" b="1" i="0" dirty="0">
                <a:solidFill>
                  <a:schemeClr val="bg2"/>
                </a:solidFill>
                <a:latin typeface="Arial CE" charset="-18"/>
              </a:rPr>
              <a:t>musí</a:t>
            </a:r>
            <a:r>
              <a:rPr lang="cs-CZ" sz="1400" b="1" i="0" dirty="0">
                <a:solidFill>
                  <a:schemeClr val="accent1"/>
                </a:solidFill>
                <a:latin typeface="Arial CE" charset="-18"/>
              </a:rPr>
              <a:t> </a:t>
            </a:r>
            <a:r>
              <a:rPr lang="cs-CZ" sz="1400" b="1" i="0" dirty="0">
                <a:latin typeface="Arial CE" charset="-18"/>
              </a:rPr>
              <a:t>být umístěny nejméně 3 m od topných těles,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rgbClr val="2D2D2D"/>
              </a:buClr>
              <a:buSzPct val="140000"/>
              <a:buFont typeface="Wingdings" panose="05000000000000000000" pitchFamily="2" charset="2"/>
              <a:buChar char="§"/>
              <a:defRPr/>
            </a:pPr>
            <a:r>
              <a:rPr lang="cs-CZ" sz="1400" b="1" i="0" dirty="0">
                <a:solidFill>
                  <a:schemeClr val="bg2"/>
                </a:solidFill>
                <a:latin typeface="Arial CE" charset="-18"/>
              </a:rPr>
              <a:t> vypouštět </a:t>
            </a:r>
            <a:r>
              <a:rPr lang="cs-CZ" sz="1400" b="1" i="0" dirty="0">
                <a:latin typeface="Arial CE" charset="-18"/>
              </a:rPr>
              <a:t>plyny z nádob se smí jen přes redukční ventil,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rgbClr val="2D2D2D"/>
              </a:buClr>
              <a:buSzPct val="140000"/>
              <a:buFont typeface="Wingdings" panose="05000000000000000000" pitchFamily="2" charset="2"/>
              <a:buChar char="§"/>
              <a:defRPr/>
            </a:pPr>
            <a:r>
              <a:rPr lang="cs-CZ" sz="1400" b="1" i="0" dirty="0">
                <a:latin typeface="Arial CE" charset="-18"/>
              </a:rPr>
              <a:t> v prázdných tlakových nádobách </a:t>
            </a:r>
            <a:r>
              <a:rPr lang="cs-CZ" sz="1400" b="1" i="0" dirty="0">
                <a:solidFill>
                  <a:schemeClr val="bg2"/>
                </a:solidFill>
                <a:latin typeface="Arial CE" charset="-18"/>
              </a:rPr>
              <a:t>musí</a:t>
            </a:r>
            <a:r>
              <a:rPr lang="cs-CZ" sz="1400" b="1" i="0" dirty="0">
                <a:latin typeface="Arial CE" charset="-18"/>
              </a:rPr>
              <a:t> zůstat zbytkový přetlak nejméně 0,5 baru.</a:t>
            </a:r>
          </a:p>
        </p:txBody>
      </p:sp>
      <p:pic>
        <p:nvPicPr>
          <p:cNvPr id="10" name="Picture 9" descr="C:\Users\miskovskjit\Pictures\PŘEPRAVA TLAKOVÝCH LAHVÍ\PC183845.JPG">
            <a:extLst>
              <a:ext uri="{FF2B5EF4-FFF2-40B4-BE49-F238E27FC236}">
                <a16:creationId xmlns:a16="http://schemas.microsoft.com/office/drawing/2014/main" id="{13418305-AF5D-4EA1-817F-EABC021FA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9"/>
          <a:stretch/>
        </p:blipFill>
        <p:spPr bwMode="auto">
          <a:xfrm>
            <a:off x="8465140" y="1342644"/>
            <a:ext cx="2752503" cy="2478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129">
            <a:extLst>
              <a:ext uri="{FF2B5EF4-FFF2-40B4-BE49-F238E27FC236}">
                <a16:creationId xmlns:a16="http://schemas.microsoft.com/office/drawing/2014/main" id="{086B5BE7-2C68-4E4E-A79A-D8D24F533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21" b="10310"/>
          <a:stretch>
            <a:fillRect/>
          </a:stretch>
        </p:blipFill>
        <p:spPr bwMode="auto">
          <a:xfrm>
            <a:off x="7211039" y="1349946"/>
            <a:ext cx="773112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128">
            <a:extLst>
              <a:ext uri="{FF2B5EF4-FFF2-40B4-BE49-F238E27FC236}">
                <a16:creationId xmlns:a16="http://schemas.microsoft.com/office/drawing/2014/main" id="{4AD45D65-D12D-44CB-8AAE-FF84E6EEF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4" b="7971"/>
          <a:stretch>
            <a:fillRect/>
          </a:stretch>
        </p:blipFill>
        <p:spPr bwMode="auto">
          <a:xfrm>
            <a:off x="7179751" y="2559809"/>
            <a:ext cx="773112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F67AF53-3D5D-42A8-A34A-DA92E3B62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84" y="3628254"/>
            <a:ext cx="2138539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27A3487F-2A4A-4420-A946-E0DBEDE92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897" y="3627317"/>
            <a:ext cx="2074721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33182303-91F2-449E-8DE2-74AE83934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140" y="3313577"/>
            <a:ext cx="56673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DCC86623-2640-4C1A-98EC-E66846019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838" y="3637045"/>
            <a:ext cx="56673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01827495-C3F4-4F48-A206-3517138CE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8" y="5741867"/>
            <a:ext cx="56673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1EDC3737-3B0D-4FFA-A746-A335A57A35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07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58CB85E5-FB19-4CFB-9B0F-E7FBC376720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912068" y="2163288"/>
            <a:ext cx="4708635" cy="292422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cs-CZ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POŽÁRNĚ NEBEZPEČNÉ ČINNOSTI</a:t>
            </a:r>
          </a:p>
          <a:p>
            <a:pPr>
              <a:lnSpc>
                <a:spcPct val="110000"/>
              </a:lnSpc>
            </a:pPr>
            <a:endParaRPr lang="cs-CZ" sz="2000" dirty="0">
              <a:cs typeface="Arial" pitchFamily="34" charset="0"/>
            </a:endParaRPr>
          </a:p>
          <a:p>
            <a:pPr marL="542925" indent="-285750">
              <a:lnSpc>
                <a:spcPct val="13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cs-CZ" sz="2000" dirty="0">
                <a:cs typeface="Arial" pitchFamily="34" charset="0"/>
              </a:rPr>
              <a:t>TEPELNÉ, ELEKTRICKÉ SPOTŘEBIČE </a:t>
            </a:r>
          </a:p>
          <a:p>
            <a:pPr marL="542925" indent="-285750">
              <a:lnSpc>
                <a:spcPct val="13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cs-CZ" sz="2000" dirty="0">
                <a:cs typeface="Arial" pitchFamily="34" charset="0"/>
              </a:rPr>
              <a:t>OTEVŘENÝ OHEŇ / KOUŘENÍ</a:t>
            </a:r>
          </a:p>
          <a:p>
            <a:pPr marL="542925" indent="-285750">
              <a:lnSpc>
                <a:spcPct val="13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cs-CZ" sz="2000" dirty="0">
                <a:cs typeface="Arial" pitchFamily="34" charset="0"/>
              </a:rPr>
              <a:t>ELEKTRICKÉ NÁŘADÍ A ZAŘÍZENÍ</a:t>
            </a:r>
          </a:p>
          <a:p>
            <a:pPr marL="542925" indent="-285750">
              <a:lnSpc>
                <a:spcPct val="13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cs-CZ" sz="2000" dirty="0">
                <a:cs typeface="Arial" pitchFamily="34" charset="0"/>
              </a:rPr>
              <a:t>ČINNOSTI S NEBEZPEČÍM VZNIKU POŽÁRU (VÝBUCHU)</a:t>
            </a:r>
          </a:p>
          <a:p>
            <a:pPr marL="542925" indent="-285750">
              <a:lnSpc>
                <a:spcPct val="13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cs-CZ" sz="2000" dirty="0">
                <a:cs typeface="Arial" pitchFamily="34" charset="0"/>
              </a:rPr>
              <a:t>ČINNOSTI S NEBEZPEČÍM VÝBUCHU</a:t>
            </a:r>
          </a:p>
          <a:p>
            <a:pPr marL="447675" indent="-28575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</a:pPr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43647CE-E056-4966-AC41-96A96486B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296863"/>
            <a:ext cx="10538264" cy="1031769"/>
          </a:xfrm>
        </p:spPr>
        <p:txBody>
          <a:bodyPr anchor="t">
            <a:noAutofit/>
          </a:bodyPr>
          <a:lstStyle/>
          <a:p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endParaRPr lang="cs-CZ" sz="2400" dirty="0"/>
          </a:p>
        </p:txBody>
      </p:sp>
      <p:pic>
        <p:nvPicPr>
          <p:cNvPr id="6" name="Picture 36" descr="C:\Users\miskovskjit\Pictures\plamen.png">
            <a:extLst>
              <a:ext uri="{FF2B5EF4-FFF2-40B4-BE49-F238E27FC236}">
                <a16:creationId xmlns:a16="http://schemas.microsoft.com/office/drawing/2014/main" id="{853E67DD-464A-4333-906D-A7DE726BF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297" y="2163288"/>
            <a:ext cx="3263462" cy="292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4F32F61-6E41-4BCD-9582-E8F57290EB47}"/>
              </a:ext>
            </a:extLst>
          </p:cNvPr>
          <p:cNvSpPr txBox="1"/>
          <p:nvPr/>
        </p:nvSpPr>
        <p:spPr>
          <a:xfrm rot="10800000" flipH="1" flipV="1">
            <a:off x="2929759" y="4136936"/>
            <a:ext cx="612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i="0" dirty="0"/>
              <a:t>4.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7F85450-07A4-4296-AE2C-127E88646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15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F1860E73-7655-478C-B490-D2C505827435}"/>
              </a:ext>
            </a:extLst>
          </p:cNvPr>
          <p:cNvSpPr txBox="1">
            <a:spLocks/>
          </p:cNvSpPr>
          <p:nvPr/>
        </p:nvSpPr>
        <p:spPr>
          <a:xfrm>
            <a:off x="506627" y="1544595"/>
            <a:ext cx="10603612" cy="42243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</a:pPr>
            <a:endParaRPr lang="cs-CZ" sz="16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03D056-E38A-4503-97D8-36569FFA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627" y="358346"/>
            <a:ext cx="10367320" cy="926758"/>
          </a:xfrm>
        </p:spPr>
        <p:txBody>
          <a:bodyPr vert="horz" lIns="0" tIns="0" rIns="0" bIns="0" rtlCol="0" anchor="t" anchorCtr="0">
            <a:normAutofit fontScale="90000"/>
          </a:bodyPr>
          <a:lstStyle/>
          <a:p>
            <a:r>
              <a:rPr lang="cs-CZ" sz="2700" dirty="0">
                <a:latin typeface="Futura CEZ Medium" pitchFamily="2" charset="0"/>
                <a:cs typeface="Arial" pitchFamily="34" charset="0"/>
              </a:rPr>
              <a:t>4. </a:t>
            </a:r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POŽÁRNĚ</a:t>
            </a:r>
            <a:r>
              <a:rPr lang="cs-CZ" sz="2400" dirty="0">
                <a:solidFill>
                  <a:schemeClr val="tx1">
                    <a:lumMod val="50000"/>
                  </a:schemeClr>
                </a:solidFill>
                <a:latin typeface="Futura CEZ Medium" pitchFamily="2" charset="0"/>
                <a:cs typeface="Arial" pitchFamily="34" charset="0"/>
              </a:rPr>
              <a:t> NEBEZPEČNÉ ČINNOSTI </a:t>
            </a:r>
            <a:br>
              <a:rPr lang="cs-CZ" sz="2400" dirty="0">
                <a:solidFill>
                  <a:schemeClr val="tx1">
                    <a:lumMod val="50000"/>
                  </a:schemeClr>
                </a:solidFill>
                <a:latin typeface="Futura CEZ Medium" pitchFamily="2" charset="0"/>
                <a:cs typeface="Arial" pitchFamily="34" charset="0"/>
              </a:rPr>
            </a:br>
            <a:r>
              <a:rPr lang="cs-CZ" sz="2400" dirty="0">
                <a:solidFill>
                  <a:schemeClr val="tx1">
                    <a:lumMod val="50000"/>
                  </a:schemeClr>
                </a:solidFill>
                <a:latin typeface="Futura CEZ Medium" pitchFamily="2" charset="0"/>
                <a:cs typeface="Arial" pitchFamily="34" charset="0"/>
              </a:rPr>
              <a:t>TEPELNÉ A ELEKTRICKÉ SPOTŘEBIČE </a:t>
            </a:r>
            <a:br>
              <a:rPr lang="cs-CZ" sz="2800" dirty="0">
                <a:solidFill>
                  <a:schemeClr val="tx1"/>
                </a:solidFill>
                <a:cs typeface="Arial" pitchFamily="34" charset="0"/>
              </a:rPr>
            </a:br>
            <a:r>
              <a:rPr lang="cs-CZ" sz="24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8E2C4B7-D806-4225-ACE2-DAF8F2840A81}"/>
              </a:ext>
            </a:extLst>
          </p:cNvPr>
          <p:cNvSpPr txBox="1"/>
          <p:nvPr/>
        </p:nvSpPr>
        <p:spPr>
          <a:xfrm>
            <a:off x="506627" y="1544595"/>
            <a:ext cx="10181967" cy="252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Clr>
                <a:schemeClr val="accent2"/>
              </a:buClr>
              <a:buNone/>
            </a:pPr>
            <a:r>
              <a:rPr lang="cs-CZ" sz="1600" b="1" dirty="0">
                <a:solidFill>
                  <a:schemeClr val="bg2"/>
                </a:solidFill>
              </a:rPr>
              <a:t>TEPELNÉ SPOTŘEBIČE - </a:t>
            </a:r>
            <a:r>
              <a:rPr lang="cs-CZ" sz="1600" dirty="0"/>
              <a:t>Jsou elektrická zařízení, která využívají přeměny elektrické energie na energii tepelnou</a:t>
            </a:r>
            <a:r>
              <a:rPr lang="cs-CZ" sz="1600" i="1" dirty="0"/>
              <a:t>.</a:t>
            </a:r>
          </a:p>
          <a:p>
            <a:pPr marL="285750" lvl="1" indent="-285750">
              <a:buClr>
                <a:schemeClr val="accent2"/>
              </a:buClr>
              <a:buNone/>
            </a:pPr>
            <a:endParaRPr lang="cs-CZ" sz="1600" dirty="0"/>
          </a:p>
          <a:p>
            <a:pPr marL="285750" lvl="1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Při používání tepelných spotřebičů vyzařující sálavé teplo je třeba dbát na jejich </a:t>
            </a:r>
            <a:r>
              <a:rPr lang="cs-CZ" sz="1600" b="1" dirty="0"/>
              <a:t>dostatečnou odstupovou vzdálenost </a:t>
            </a:r>
            <a:r>
              <a:rPr lang="cs-CZ" sz="1600" dirty="0"/>
              <a:t>od hořlavých materiálů, především pak při používání sálavých přímotopů, kde tato vzdálenost činí </a:t>
            </a:r>
            <a:r>
              <a:rPr lang="cs-CZ" sz="1600" b="1" dirty="0"/>
              <a:t>50 cm ve směru sálání </a:t>
            </a:r>
            <a:r>
              <a:rPr lang="cs-CZ" sz="1600" dirty="0"/>
              <a:t> a </a:t>
            </a:r>
            <a:r>
              <a:rPr lang="cs-CZ" sz="1600" b="1" dirty="0"/>
              <a:t>10 cm v ostatních směrech.</a:t>
            </a:r>
          </a:p>
          <a:p>
            <a:pPr marL="285750" lvl="1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cs-CZ" sz="1600" b="1" dirty="0"/>
          </a:p>
          <a:p>
            <a:pPr marL="285750" lvl="1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U nových spotřebičů je tato vzdálenost uvedena v návodu k obsluze daného spotřebiče.</a:t>
            </a:r>
          </a:p>
          <a:p>
            <a:pPr marL="285750" lvl="1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Pro starší spotřebiče najdeme odstupovou vzdálenost ve vyhl. 23/2008 Sb.</a:t>
            </a:r>
          </a:p>
          <a:p>
            <a:pPr>
              <a:lnSpc>
                <a:spcPct val="90000"/>
              </a:lnSpc>
              <a:buClr>
                <a:schemeClr val="accent1"/>
              </a:buClr>
            </a:pPr>
            <a:endParaRPr lang="cs-CZ" sz="1600" dirty="0">
              <a:latin typeface="+mn-lt"/>
            </a:endParaRPr>
          </a:p>
        </p:txBody>
      </p:sp>
      <p:pic>
        <p:nvPicPr>
          <p:cNvPr id="8" name="Picture 8" descr="C:\Users\miskovskjit\Pictures\vařič.jpg">
            <a:extLst>
              <a:ext uri="{FF2B5EF4-FFF2-40B4-BE49-F238E27FC236}">
                <a16:creationId xmlns:a16="http://schemas.microsoft.com/office/drawing/2014/main" id="{FD186E16-6F85-4094-A54F-9DDE19951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018" y="3846590"/>
            <a:ext cx="2527139" cy="138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:\Users\miskovskjit\Pictures\elektrický přímotop.jpg">
            <a:extLst>
              <a:ext uri="{FF2B5EF4-FFF2-40B4-BE49-F238E27FC236}">
                <a16:creationId xmlns:a16="http://schemas.microsoft.com/office/drawing/2014/main" id="{08BC05E7-F0A5-4AB8-93DB-2C773FC6A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455" y="3541699"/>
            <a:ext cx="2527139" cy="204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15723A76-AC62-4421-9591-029AEB3EB612}"/>
              </a:ext>
            </a:extLst>
          </p:cNvPr>
          <p:cNvSpPr/>
          <p:nvPr/>
        </p:nvSpPr>
        <p:spPr bwMode="auto">
          <a:xfrm>
            <a:off x="1371600" y="5474044"/>
            <a:ext cx="3089189" cy="3792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ctr" defTabSz="652463" eaLnBrk="0" hangingPunct="0">
              <a:spcBef>
                <a:spcPct val="50000"/>
              </a:spcBef>
              <a:buClr>
                <a:schemeClr val="accent2"/>
              </a:buClr>
            </a:pPr>
            <a:r>
              <a:rPr lang="cs-CZ" b="1" dirty="0">
                <a:solidFill>
                  <a:srgbClr val="000000"/>
                </a:solidFill>
                <a:latin typeface="Arial"/>
              </a:rPr>
              <a:t>Dvouplotýnkový vařič </a:t>
            </a:r>
            <a:endParaRPr lang="cs-CZ" dirty="0">
              <a:latin typeface="Arial" pitchFamily="34" charset="0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EC1FA4F1-0A22-4572-89A2-9F73D800203A}"/>
              </a:ext>
            </a:extLst>
          </p:cNvPr>
          <p:cNvSpPr/>
          <p:nvPr/>
        </p:nvSpPr>
        <p:spPr bwMode="auto">
          <a:xfrm>
            <a:off x="8328248" y="5474044"/>
            <a:ext cx="2545699" cy="44473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b="1" dirty="0">
                <a:solidFill>
                  <a:srgbClr val="000000"/>
                </a:solidFill>
                <a:latin typeface="Arial"/>
              </a:rPr>
              <a:t>Elektrický přímotop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28E58A50-51EF-420A-A0B6-0262B6998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8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68E2C4B7-D806-4225-ACE2-DAF8F2840A81}"/>
              </a:ext>
            </a:extLst>
          </p:cNvPr>
          <p:cNvSpPr txBox="1"/>
          <p:nvPr/>
        </p:nvSpPr>
        <p:spPr>
          <a:xfrm>
            <a:off x="371474" y="1442301"/>
            <a:ext cx="6012558" cy="4578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cs-CZ" sz="1900" b="1" dirty="0">
                <a:solidFill>
                  <a:schemeClr val="bg2"/>
                </a:solidFill>
              </a:rPr>
              <a:t>ZÁKAZ POUŽITÍ OTEVŘENÉHO OHNĚ </a:t>
            </a:r>
          </a:p>
          <a:p>
            <a:pPr>
              <a:lnSpc>
                <a:spcPct val="90000"/>
              </a:lnSpc>
            </a:pPr>
            <a:r>
              <a:rPr lang="cs-CZ" sz="1900" dirty="0"/>
              <a:t>Ve všech prostorách ČEZ, a. s. platí zákaz výskytu</a:t>
            </a:r>
          </a:p>
          <a:p>
            <a:pPr>
              <a:lnSpc>
                <a:spcPct val="90000"/>
              </a:lnSpc>
            </a:pPr>
            <a:r>
              <a:rPr lang="cs-CZ" sz="1900" dirty="0"/>
              <a:t> a použití otevřeného ohně.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endParaRPr lang="cs-CZ" sz="1900" dirty="0"/>
          </a:p>
          <a:p>
            <a:pPr>
              <a:lnSpc>
                <a:spcPct val="90000"/>
              </a:lnSpc>
              <a:spcBef>
                <a:spcPts val="800"/>
              </a:spcBef>
            </a:pPr>
            <a:endParaRPr lang="cs-CZ" sz="1900" dirty="0"/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cs-CZ" sz="1900" b="1" dirty="0">
                <a:solidFill>
                  <a:schemeClr val="bg2"/>
                </a:solidFill>
              </a:rPr>
              <a:t>ZÁKAZ KOUŘENÍ </a:t>
            </a:r>
          </a:p>
          <a:p>
            <a:pPr marL="0" indent="0">
              <a:lnSpc>
                <a:spcPct val="90000"/>
              </a:lnSpc>
              <a:buClr>
                <a:srgbClr val="FF6600"/>
              </a:buClr>
            </a:pPr>
            <a:r>
              <a:rPr lang="cs-CZ" sz="1900" dirty="0"/>
              <a:t>V celém areálu ČEZ, a. s. platí zákaz kouření </a:t>
            </a:r>
          </a:p>
          <a:p>
            <a:pPr marL="0" indent="0">
              <a:lnSpc>
                <a:spcPct val="90000"/>
              </a:lnSpc>
              <a:buClr>
                <a:srgbClr val="FF6600"/>
              </a:buClr>
            </a:pPr>
            <a:r>
              <a:rPr lang="cs-CZ" sz="1900" u="sng" dirty="0"/>
              <a:t>kromě vyhrazených míst</a:t>
            </a:r>
            <a:r>
              <a:rPr lang="cs-CZ" sz="1900" dirty="0"/>
              <a:t> viditelně označených</a:t>
            </a:r>
          </a:p>
          <a:p>
            <a:pPr marL="0" indent="0">
              <a:lnSpc>
                <a:spcPct val="90000"/>
              </a:lnSpc>
              <a:buClr>
                <a:srgbClr val="FF6600"/>
              </a:buClr>
            </a:pPr>
            <a:r>
              <a:rPr lang="cs-CZ" sz="1900" dirty="0"/>
              <a:t>tabulkou „Prostor vyhrazený pro kouření“ </a:t>
            </a:r>
          </a:p>
          <a:p>
            <a:pPr marL="0" indent="0">
              <a:lnSpc>
                <a:spcPct val="90000"/>
              </a:lnSpc>
              <a:buClr>
                <a:srgbClr val="FF6600"/>
              </a:buClr>
            </a:pPr>
            <a:r>
              <a:rPr lang="cs-CZ" sz="1900" dirty="0"/>
              <a:t>a vybavených nehořlavým popelníkem (viz obrázek).  </a:t>
            </a:r>
          </a:p>
          <a:p>
            <a:pPr marL="0" indent="0">
              <a:lnSpc>
                <a:spcPct val="90000"/>
              </a:lnSpc>
              <a:spcBef>
                <a:spcPts val="800"/>
              </a:spcBef>
              <a:buClr>
                <a:srgbClr val="FF6600"/>
              </a:buClr>
            </a:pPr>
            <a:endParaRPr lang="cs-CZ" sz="1900" dirty="0">
              <a:solidFill>
                <a:srgbClr val="2D2D2D"/>
              </a:solidFill>
            </a:endParaRPr>
          </a:p>
          <a:p>
            <a:pPr>
              <a:lnSpc>
                <a:spcPct val="90000"/>
              </a:lnSpc>
              <a:buClr>
                <a:srgbClr val="FF6600"/>
              </a:buClr>
              <a:buFont typeface="Wingdings" pitchFamily="2" charset="2"/>
              <a:buNone/>
            </a:pPr>
            <a:r>
              <a:rPr lang="cs-CZ" sz="1900" dirty="0">
                <a:solidFill>
                  <a:srgbClr val="2D2D2D"/>
                </a:solidFill>
              </a:rPr>
              <a:t>(</a:t>
            </a:r>
            <a:r>
              <a:rPr lang="cs-CZ" sz="1900" b="1" dirty="0">
                <a:solidFill>
                  <a:srgbClr val="2D2D2D"/>
                </a:solidFill>
              </a:rPr>
              <a:t>Žádný</a:t>
            </a:r>
            <a:r>
              <a:rPr lang="cs-CZ" sz="1900" dirty="0">
                <a:solidFill>
                  <a:srgbClr val="2D2D2D"/>
                </a:solidFill>
              </a:rPr>
              <a:t> smluvní partner </a:t>
            </a:r>
            <a:r>
              <a:rPr lang="cs-CZ" sz="1900" b="1" dirty="0">
                <a:solidFill>
                  <a:srgbClr val="2D2D2D"/>
                </a:solidFill>
              </a:rPr>
              <a:t>nesmí</a:t>
            </a:r>
            <a:r>
              <a:rPr lang="cs-CZ" sz="1900" dirty="0">
                <a:solidFill>
                  <a:srgbClr val="2D2D2D"/>
                </a:solidFill>
              </a:rPr>
              <a:t> zřizovat nová </a:t>
            </a:r>
          </a:p>
          <a:p>
            <a:pPr>
              <a:lnSpc>
                <a:spcPct val="90000"/>
              </a:lnSpc>
              <a:buClr>
                <a:srgbClr val="FF6600"/>
              </a:buClr>
              <a:buFont typeface="Wingdings" pitchFamily="2" charset="2"/>
              <a:buNone/>
            </a:pPr>
            <a:r>
              <a:rPr lang="cs-CZ" sz="1900" dirty="0">
                <a:solidFill>
                  <a:srgbClr val="2D2D2D"/>
                </a:solidFill>
              </a:rPr>
              <a:t>místa pro kouření bez souhlasu lokality.)</a:t>
            </a:r>
            <a:r>
              <a:rPr lang="cs-CZ" sz="1900" b="1" dirty="0">
                <a:solidFill>
                  <a:srgbClr val="2D2D2D"/>
                </a:solidFill>
              </a:rPr>
              <a:t> 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endParaRPr lang="cs-CZ" sz="1900" dirty="0"/>
          </a:p>
          <a:p>
            <a: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</a:pPr>
            <a:endParaRPr lang="cs-CZ" sz="13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03D056-E38A-4503-97D8-36569FFA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296862"/>
            <a:ext cx="10465402" cy="938813"/>
          </a:xfrm>
        </p:spPr>
        <p:txBody>
          <a:bodyPr vert="horz" lIns="0" tIns="0" rIns="0" bIns="0" rtlCol="0" anchor="t" anchorCtr="0">
            <a:normAutofit fontScale="90000"/>
          </a:bodyPr>
          <a:lstStyle/>
          <a:p>
            <a:r>
              <a:rPr lang="cs-CZ" sz="2400" dirty="0">
                <a:latin typeface="Futura CEZ Medium" pitchFamily="2" charset="0"/>
                <a:cs typeface="Arial" pitchFamily="34" charset="0"/>
              </a:rPr>
              <a:t>4. </a:t>
            </a:r>
            <a:r>
              <a:rPr lang="cs-CZ" sz="2400" dirty="0">
                <a:solidFill>
                  <a:schemeClr val="tx1">
                    <a:lumMod val="50000"/>
                  </a:schemeClr>
                </a:solidFill>
                <a:latin typeface="Futura CEZ Medium" pitchFamily="2" charset="0"/>
                <a:cs typeface="Arial" pitchFamily="34" charset="0"/>
              </a:rPr>
              <a:t>POŽÁRNĚ NEBEZPEČNÉ ČINNOSTI </a:t>
            </a:r>
            <a:br>
              <a:rPr lang="cs-CZ" sz="2400" dirty="0">
                <a:solidFill>
                  <a:schemeClr val="tx1">
                    <a:lumMod val="50000"/>
                  </a:schemeClr>
                </a:solidFill>
                <a:latin typeface="Futura CEZ Medium" pitchFamily="2" charset="0"/>
                <a:cs typeface="Arial" pitchFamily="34" charset="0"/>
              </a:rPr>
            </a:br>
            <a:r>
              <a:rPr lang="cs-CZ" sz="2400" dirty="0">
                <a:solidFill>
                  <a:schemeClr val="tx1">
                    <a:lumMod val="50000"/>
                  </a:schemeClr>
                </a:solidFill>
                <a:latin typeface="Futura CEZ Medium" pitchFamily="2" charset="0"/>
                <a:cs typeface="Arial" pitchFamily="34" charset="0"/>
              </a:rPr>
              <a:t>OTEVŘENÝ OHEŇ / KOUŘENÍ</a:t>
            </a:r>
            <a:br>
              <a:rPr lang="cs-CZ" sz="2400" dirty="0">
                <a:solidFill>
                  <a:schemeClr val="tx1"/>
                </a:solidFill>
                <a:cs typeface="Arial" pitchFamily="34" charset="0"/>
              </a:rPr>
            </a:br>
            <a:r>
              <a:rPr lang="cs-CZ" sz="20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------------------------------------------------------------------------------------------------------------------------------------------------------------------------------------------------------------------------------------------</a:t>
            </a:r>
            <a:endParaRPr lang="cs-CZ" sz="2000" kern="1200" cap="all" baseline="0" dirty="0">
              <a:latin typeface="+mj-lt"/>
              <a:ea typeface="+mj-ea"/>
              <a:cs typeface="+mj-cs"/>
            </a:endParaRPr>
          </a:p>
        </p:txBody>
      </p:sp>
      <p:pic>
        <p:nvPicPr>
          <p:cNvPr id="14" name="Obrázek 13" descr="Obsah obrázku text, klipart&#10;&#10;Popis byl vytvořen automaticky">
            <a:extLst>
              <a:ext uri="{FF2B5EF4-FFF2-40B4-BE49-F238E27FC236}">
                <a16:creationId xmlns:a16="http://schemas.microsoft.com/office/drawing/2014/main" id="{0BBBAA0E-1E35-4D44-8089-F760E29D3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78021"/>
            <a:ext cx="1042947" cy="1042947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3B94681C-64AB-41A9-AB95-5274D898D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170" y="2907527"/>
            <a:ext cx="1042946" cy="104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Prostor vyhrazený pro kouření">
            <a:extLst>
              <a:ext uri="{FF2B5EF4-FFF2-40B4-BE49-F238E27FC236}">
                <a16:creationId xmlns:a16="http://schemas.microsoft.com/office/drawing/2014/main" id="{96DE9E5E-3125-410C-AE1D-70A3118F6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299" y="4235415"/>
            <a:ext cx="1003893" cy="14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C386322-48F2-4381-9EE0-97A7DDB92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  <p:pic>
        <p:nvPicPr>
          <p:cNvPr id="5" name="Obrázek 4" descr="Obsah obrázku text, budova, venku, území&#10;&#10;Popis byl vytvořen automaticky">
            <a:extLst>
              <a:ext uri="{FF2B5EF4-FFF2-40B4-BE49-F238E27FC236}">
                <a16:creationId xmlns:a16="http://schemas.microsoft.com/office/drawing/2014/main" id="{BBCEED82-5C6F-4ECE-B35E-86CE009007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181" y="1306310"/>
            <a:ext cx="3286735" cy="437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42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miskovskjit\Pictures\BEZPEČNOSTNÍ TABULKY\elektrické zařízení.gif">
            <a:extLst>
              <a:ext uri="{FF2B5EF4-FFF2-40B4-BE49-F238E27FC236}">
                <a16:creationId xmlns:a16="http://schemas.microsoft.com/office/drawing/2014/main" id="{76C8AE45-0BE6-407F-B1E7-A67BCF1AF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54008" y="1455293"/>
            <a:ext cx="1159299" cy="164673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F1860E73-7655-478C-B490-D2C505827435}"/>
              </a:ext>
            </a:extLst>
          </p:cNvPr>
          <p:cNvSpPr txBox="1">
            <a:spLocks/>
          </p:cNvSpPr>
          <p:nvPr/>
        </p:nvSpPr>
        <p:spPr>
          <a:xfrm>
            <a:off x="545083" y="1578025"/>
            <a:ext cx="10201243" cy="4781996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800"/>
              </a:spcBef>
              <a:defRPr/>
            </a:pPr>
            <a:r>
              <a:rPr lang="cs-CZ" sz="1800" b="1" u="sng" dirty="0">
                <a:solidFill>
                  <a:schemeClr val="bg2"/>
                </a:solidFill>
              </a:rPr>
              <a:t>Elektrické nářadí a zařízení  lze provozovat pouze při dodržování </a:t>
            </a:r>
          </a:p>
          <a:p>
            <a:pPr>
              <a:lnSpc>
                <a:spcPct val="90000"/>
              </a:lnSpc>
              <a:spcBef>
                <a:spcPts val="800"/>
              </a:spcBef>
              <a:defRPr/>
            </a:pPr>
            <a:r>
              <a:rPr lang="cs-CZ" sz="1800" b="1" u="sng" dirty="0">
                <a:solidFill>
                  <a:schemeClr val="bg2"/>
                </a:solidFill>
              </a:rPr>
              <a:t>bezpečnostních a požárních předpisů.</a:t>
            </a:r>
          </a:p>
          <a:p>
            <a:pPr>
              <a:lnSpc>
                <a:spcPct val="90000"/>
              </a:lnSpc>
              <a:spcBef>
                <a:spcPts val="800"/>
              </a:spcBef>
              <a:defRPr/>
            </a:pPr>
            <a:endParaRPr lang="cs-CZ" sz="1400" b="1" u="sng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spcBef>
                <a:spcPts val="800"/>
              </a:spcBef>
              <a:defRPr/>
            </a:pPr>
            <a:r>
              <a:rPr lang="cs-CZ" sz="1400" b="1" dirty="0"/>
              <a:t>Základní možné příčiny požárů a výbuchů od elektrické energie jsou:</a:t>
            </a:r>
          </a:p>
          <a:p>
            <a:pPr marL="358775" indent="-358775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40000"/>
              <a:buFont typeface="Wingdings" pitchFamily="2" charset="2"/>
              <a:buChar char="§"/>
              <a:defRPr/>
            </a:pPr>
            <a:r>
              <a:rPr lang="cs-CZ" sz="1400" dirty="0"/>
              <a:t>vznik elektrického zkratu,                                                                                </a:t>
            </a:r>
            <a:endParaRPr lang="cs-CZ" sz="1400" b="1" i="1" dirty="0"/>
          </a:p>
          <a:p>
            <a:pPr marL="358775" indent="-358775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40000"/>
              <a:buFont typeface="Wingdings" pitchFamily="2" charset="2"/>
              <a:buChar char="§"/>
              <a:defRPr/>
            </a:pPr>
            <a:r>
              <a:rPr lang="cs-CZ" sz="1400" dirty="0"/>
              <a:t>vznik přechodového odporu,                                                                             </a:t>
            </a:r>
            <a:endParaRPr lang="cs-CZ" sz="1400" b="1" i="1" dirty="0"/>
          </a:p>
          <a:p>
            <a:pPr marL="358775" indent="-358775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40000"/>
              <a:buFont typeface="Wingdings" pitchFamily="2" charset="2"/>
              <a:buChar char="§"/>
              <a:defRPr/>
            </a:pPr>
            <a:r>
              <a:rPr lang="cs-CZ" sz="1400" dirty="0"/>
              <a:t>působením svodových proudů v izolaci,</a:t>
            </a:r>
          </a:p>
          <a:p>
            <a:pPr marL="358775" indent="-358775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40000"/>
              <a:buFont typeface="Wingdings" pitchFamily="2" charset="2"/>
              <a:buChar char="§"/>
              <a:defRPr/>
            </a:pPr>
            <a:r>
              <a:rPr lang="cs-CZ" sz="1400" dirty="0"/>
              <a:t>přetížení elektrické sítě,</a:t>
            </a:r>
          </a:p>
          <a:p>
            <a:pPr marL="358775" indent="-358775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40000"/>
              <a:buFont typeface="Wingdings" pitchFamily="2" charset="2"/>
              <a:buChar char="§"/>
              <a:defRPr/>
            </a:pPr>
            <a:r>
              <a:rPr lang="cs-CZ" sz="1400" dirty="0"/>
              <a:t>technické závady elektrických spotřebičů,</a:t>
            </a:r>
          </a:p>
          <a:p>
            <a:pPr marL="358775" indent="-358775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40000"/>
              <a:buFont typeface="Wingdings" pitchFamily="2" charset="2"/>
              <a:buChar char="§"/>
              <a:defRPr/>
            </a:pPr>
            <a:r>
              <a:rPr lang="cs-CZ" sz="1400" dirty="0"/>
              <a:t>vznik jiskry nebo elektrického oblouku,</a:t>
            </a:r>
          </a:p>
          <a:p>
            <a:pPr marL="358775" indent="-358775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40000"/>
              <a:buFont typeface="Wingdings" pitchFamily="2" charset="2"/>
              <a:buChar char="§"/>
              <a:defRPr/>
            </a:pPr>
            <a:r>
              <a:rPr lang="cs-CZ" sz="1400" dirty="0"/>
              <a:t>neodborná instalace elektrického zařízení,</a:t>
            </a:r>
          </a:p>
          <a:p>
            <a:pPr marL="358775" indent="-358775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40000"/>
              <a:buFont typeface="Wingdings" pitchFamily="2" charset="2"/>
              <a:buChar char="§"/>
              <a:defRPr/>
            </a:pPr>
            <a:r>
              <a:rPr lang="cs-CZ" sz="1400" dirty="0"/>
              <a:t>usazení vrstvy hořlavého prachu na elektrickém zařízení,</a:t>
            </a:r>
          </a:p>
          <a:p>
            <a:pPr marL="358775" indent="-358775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40000"/>
              <a:buFont typeface="Wingdings" pitchFamily="2" charset="2"/>
              <a:buChar char="§"/>
              <a:defRPr/>
            </a:pPr>
            <a:r>
              <a:rPr lang="cs-CZ" sz="1400" dirty="0"/>
              <a:t>nedostatečná izolace a krytí ve vztahu k vlivům prostředí,</a:t>
            </a:r>
          </a:p>
          <a:p>
            <a:pPr marL="358775" indent="-358775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40000"/>
              <a:buFont typeface="Wingdings" pitchFamily="2" charset="2"/>
              <a:buChar char="§"/>
              <a:defRPr/>
            </a:pPr>
            <a:r>
              <a:rPr lang="cs-CZ" sz="1400" dirty="0"/>
              <a:t>závady způsobené poškozením nebo stárnutím,</a:t>
            </a:r>
          </a:p>
          <a:p>
            <a:pPr marL="358775" indent="-358775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40000"/>
              <a:buFont typeface="Wingdings" pitchFamily="2" charset="2"/>
              <a:buChar char="§"/>
              <a:defRPr/>
            </a:pPr>
            <a:r>
              <a:rPr lang="cs-CZ" sz="1400" dirty="0"/>
              <a:t>iniciace výbušné směsi elektrickým zařízením,</a:t>
            </a:r>
            <a:endParaRPr lang="cs-CZ" sz="1400" b="1" i="1" dirty="0"/>
          </a:p>
          <a:p>
            <a:pPr marL="358775" indent="-358775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40000"/>
              <a:buFont typeface="Wingdings" pitchFamily="2" charset="2"/>
              <a:buChar char="§"/>
              <a:defRPr/>
            </a:pPr>
            <a:r>
              <a:rPr lang="cs-CZ" sz="1400" dirty="0"/>
              <a:t>iniciace od výbojů statické elektřiny,                                                                  </a:t>
            </a:r>
            <a:endParaRPr lang="cs-CZ" sz="1400" b="1" i="1" dirty="0"/>
          </a:p>
          <a:p>
            <a:pPr marL="358775" indent="-358775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40000"/>
              <a:buFont typeface="Wingdings" pitchFamily="2" charset="2"/>
              <a:buChar char="§"/>
              <a:defRPr/>
            </a:pPr>
            <a:r>
              <a:rPr lang="cs-CZ" sz="1400" dirty="0"/>
              <a:t>iniciace od výbojů atmosférické elektřiny.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03D056-E38A-4503-97D8-36569FFA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338328"/>
            <a:ext cx="10201243" cy="934418"/>
          </a:xfrm>
        </p:spPr>
        <p:txBody>
          <a:bodyPr vert="horz" lIns="0" tIns="0" rIns="0" bIns="0" rtlCol="0" anchor="t" anchorCtr="0">
            <a:normAutofit fontScale="90000"/>
          </a:bodyPr>
          <a:lstStyle/>
          <a:p>
            <a:r>
              <a:rPr lang="cs-CZ" sz="2400" dirty="0">
                <a:latin typeface="Futura CEZ Medium" pitchFamily="2" charset="0"/>
                <a:cs typeface="Arial" pitchFamily="34" charset="0"/>
              </a:rPr>
              <a:t>4. </a:t>
            </a:r>
            <a:r>
              <a:rPr lang="cs-CZ" sz="2400" dirty="0">
                <a:solidFill>
                  <a:schemeClr val="tx1">
                    <a:lumMod val="50000"/>
                  </a:schemeClr>
                </a:solidFill>
                <a:latin typeface="Futura CEZ Medium" pitchFamily="2" charset="0"/>
                <a:cs typeface="Arial" pitchFamily="34" charset="0"/>
              </a:rPr>
              <a:t>POŽÁRNĚ NEBEZPEČNÉ ČINNOSTI </a:t>
            </a:r>
            <a:br>
              <a:rPr lang="cs-CZ" sz="2400" dirty="0">
                <a:solidFill>
                  <a:schemeClr val="tx1">
                    <a:lumMod val="50000"/>
                  </a:schemeClr>
                </a:solidFill>
                <a:latin typeface="Futura CEZ Medium" pitchFamily="2" charset="0"/>
                <a:cs typeface="Arial" pitchFamily="34" charset="0"/>
              </a:rPr>
            </a:br>
            <a:r>
              <a:rPr lang="cs-CZ" sz="2400" dirty="0">
                <a:solidFill>
                  <a:schemeClr val="tx1">
                    <a:lumMod val="50000"/>
                  </a:schemeClr>
                </a:solidFill>
                <a:latin typeface="Futura CEZ Medium" pitchFamily="2" charset="0"/>
                <a:cs typeface="Arial" pitchFamily="34" charset="0"/>
              </a:rPr>
              <a:t>ELEKTRICKÉ NÁŘADÍ A ZAŘÍZENÍ</a:t>
            </a:r>
            <a:br>
              <a:rPr lang="cs-CZ" sz="2700" dirty="0">
                <a:solidFill>
                  <a:schemeClr val="tx1"/>
                </a:solidFill>
                <a:cs typeface="Arial" pitchFamily="34" charset="0"/>
              </a:rPr>
            </a:br>
            <a:r>
              <a:rPr lang="cs-CZ" sz="20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-------------------------------------------------------------------------------------------------------------------------------------------------------------------------------------------------------------------------------------</a:t>
            </a:r>
            <a:endParaRPr lang="cs-CZ" sz="2000" kern="1200" cap="all" baseline="0" dirty="0">
              <a:latin typeface="+mj-lt"/>
              <a:ea typeface="+mj-ea"/>
              <a:cs typeface="+mj-cs"/>
            </a:endParaRPr>
          </a:p>
        </p:txBody>
      </p:sp>
      <p:pic>
        <p:nvPicPr>
          <p:cNvPr id="8" name="Picture 5" descr="C:\Users\miskovskjit\Pictures\bruska.jpg">
            <a:extLst>
              <a:ext uri="{FF2B5EF4-FFF2-40B4-BE49-F238E27FC236}">
                <a16:creationId xmlns:a16="http://schemas.microsoft.com/office/drawing/2014/main" id="{10B16E49-6954-4844-B1BE-EE38279DA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685" y="3969023"/>
            <a:ext cx="1808057" cy="112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C:\Users\miskovskjit\Pictures\elektrické pily.jpg">
            <a:extLst>
              <a:ext uri="{FF2B5EF4-FFF2-40B4-BE49-F238E27FC236}">
                <a16:creationId xmlns:a16="http://schemas.microsoft.com/office/drawing/2014/main" id="{4A1ADAB4-DC5A-4E49-9B7A-F73943411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95" y="4126769"/>
            <a:ext cx="25304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94ED7A44-3949-4129-80E4-50FD969456C6}"/>
              </a:ext>
            </a:extLst>
          </p:cNvPr>
          <p:cNvSpPr/>
          <p:nvPr/>
        </p:nvSpPr>
        <p:spPr bwMode="auto">
          <a:xfrm>
            <a:off x="5612685" y="5241072"/>
            <a:ext cx="5100621" cy="45949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ctr" defTabSz="652463" eaLnBrk="0" hangingPunct="0">
              <a:spcBef>
                <a:spcPct val="50000"/>
              </a:spcBef>
              <a:buClr>
                <a:schemeClr val="accent2"/>
              </a:buClr>
            </a:pPr>
            <a:r>
              <a:rPr lang="cs-CZ" b="1" dirty="0">
                <a:latin typeface="Arial" pitchFamily="34" charset="0"/>
              </a:rPr>
              <a:t>Elektrické nářadí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52E55DE-2B02-480A-B375-3F7362F65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136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724131F5-4E08-4137-8D92-F24C331CFB5F}"/>
              </a:ext>
            </a:extLst>
          </p:cNvPr>
          <p:cNvSpPr txBox="1"/>
          <p:nvPr/>
        </p:nvSpPr>
        <p:spPr>
          <a:xfrm>
            <a:off x="5760720" y="1471962"/>
            <a:ext cx="5093178" cy="45996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800"/>
              </a:spcBef>
              <a:defRPr/>
            </a:pPr>
            <a:r>
              <a:rPr lang="cs-CZ" sz="1600" dirty="0"/>
              <a:t>Problematiku řeší </a:t>
            </a:r>
            <a:r>
              <a:rPr lang="cs-CZ" sz="1600" b="1" cap="all" dirty="0">
                <a:solidFill>
                  <a:schemeClr val="bg2"/>
                </a:solidFill>
              </a:rPr>
              <a:t>M</a:t>
            </a:r>
            <a:r>
              <a:rPr lang="cs-CZ" sz="1600" b="1" dirty="0">
                <a:solidFill>
                  <a:schemeClr val="bg2"/>
                </a:solidFill>
              </a:rPr>
              <a:t>etodika SKČ_ME_0209 </a:t>
            </a:r>
            <a:r>
              <a:rPr lang="cs-CZ" sz="1600" dirty="0">
                <a:solidFill>
                  <a:schemeClr val="bg2"/>
                </a:solidFill>
              </a:rPr>
              <a:t>– </a:t>
            </a:r>
            <a:r>
              <a:rPr lang="cs-CZ" sz="1600" dirty="0"/>
              <a:t>Bezpečnost při práci na elektrických a strojně technologických zařízeních a při provádění požárně nebezpečných činností.</a:t>
            </a:r>
          </a:p>
          <a:p>
            <a:pPr>
              <a:spcBef>
                <a:spcPts val="800"/>
              </a:spcBef>
              <a:defRPr/>
            </a:pPr>
            <a:endParaRPr lang="cs-CZ" sz="1600" b="1" dirty="0"/>
          </a:p>
          <a:p>
            <a:pPr>
              <a:spcBef>
                <a:spcPts val="800"/>
              </a:spcBef>
              <a:defRPr/>
            </a:pPr>
            <a:r>
              <a:rPr lang="cs-CZ" sz="1600" b="1" dirty="0">
                <a:solidFill>
                  <a:schemeClr val="bg2"/>
                </a:solidFill>
              </a:rPr>
              <a:t>Seznam požárně nebezpečných činností:</a:t>
            </a:r>
          </a:p>
          <a:p>
            <a:pPr marL="342900" indent="-342900">
              <a:spcBef>
                <a:spcPts val="800"/>
              </a:spcBef>
              <a:buClr>
                <a:schemeClr val="bg2"/>
              </a:buClr>
              <a:buFont typeface="Wingdings" pitchFamily="2" charset="2"/>
              <a:buChar char="§"/>
              <a:defRPr/>
            </a:pPr>
            <a:r>
              <a:rPr lang="cs-CZ" sz="1600" dirty="0"/>
              <a:t>svařování (s využitím hořlavých plynů, elektrickým obloukem, apod.),</a:t>
            </a:r>
          </a:p>
          <a:p>
            <a:pPr marL="342900" indent="-342900">
              <a:spcBef>
                <a:spcPts val="800"/>
              </a:spcBef>
              <a:buClr>
                <a:schemeClr val="bg2"/>
              </a:buClr>
              <a:buFont typeface="Wingdings" pitchFamily="2" charset="2"/>
              <a:buChar char="§"/>
              <a:defRPr/>
            </a:pPr>
            <a:r>
              <a:rPr lang="cs-CZ" sz="1600" dirty="0"/>
              <a:t>používání plynových hořáků,</a:t>
            </a:r>
          </a:p>
          <a:p>
            <a:pPr marL="342900" indent="-342900">
              <a:spcBef>
                <a:spcPts val="800"/>
              </a:spcBef>
              <a:buClr>
                <a:schemeClr val="bg2"/>
              </a:buClr>
              <a:buFont typeface="Wingdings" pitchFamily="2" charset="2"/>
              <a:buChar char="§"/>
              <a:defRPr/>
            </a:pPr>
            <a:r>
              <a:rPr lang="cs-CZ" sz="1600" dirty="0"/>
              <a:t>používání benzínových pájecích lamp,</a:t>
            </a:r>
          </a:p>
          <a:p>
            <a:pPr marL="342900" indent="-342900">
              <a:spcBef>
                <a:spcPts val="800"/>
              </a:spcBef>
              <a:buClr>
                <a:schemeClr val="bg2"/>
              </a:buClr>
              <a:buFont typeface="Wingdings" pitchFamily="2" charset="2"/>
              <a:buChar char="§"/>
              <a:defRPr/>
            </a:pPr>
            <a:r>
              <a:rPr lang="cs-CZ" sz="1600" dirty="0"/>
              <a:t>používání elektrických pájedel,</a:t>
            </a:r>
          </a:p>
          <a:p>
            <a:pPr marL="342900" indent="-342900">
              <a:spcBef>
                <a:spcPts val="800"/>
              </a:spcBef>
              <a:buClr>
                <a:schemeClr val="bg2"/>
              </a:buClr>
              <a:buFont typeface="Wingdings" pitchFamily="2" charset="2"/>
              <a:buChar char="§"/>
              <a:defRPr/>
            </a:pPr>
            <a:r>
              <a:rPr lang="cs-CZ" sz="1600" dirty="0"/>
              <a:t>používání ručních brusek,</a:t>
            </a:r>
          </a:p>
          <a:p>
            <a:pPr marL="342900" indent="-342900">
              <a:spcBef>
                <a:spcPts val="800"/>
              </a:spcBef>
              <a:buClr>
                <a:schemeClr val="bg2"/>
              </a:buClr>
              <a:buFont typeface="Wingdings" pitchFamily="2" charset="2"/>
              <a:buChar char="§"/>
              <a:defRPr/>
            </a:pPr>
            <a:r>
              <a:rPr lang="cs-CZ" sz="1600" dirty="0"/>
              <a:t>používání, manipulace a skladování hořlavých a hoření podporujících kapalin, plynů a pevných látek.</a:t>
            </a:r>
          </a:p>
        </p:txBody>
      </p:sp>
      <p:pic>
        <p:nvPicPr>
          <p:cNvPr id="14" name="Picture 2" descr="C:\Users\miskovskjit\Pictures\POŽÁRY + NEHODY + evakuace + školení\svařování 3.jpg">
            <a:extLst>
              <a:ext uri="{FF2B5EF4-FFF2-40B4-BE49-F238E27FC236}">
                <a16:creationId xmlns:a16="http://schemas.microsoft.com/office/drawing/2014/main" id="{34FBAFCA-8648-46DF-9634-E20E22CBC2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 r="18103" b="-1"/>
          <a:stretch/>
        </p:blipFill>
        <p:spPr bwMode="auto">
          <a:xfrm>
            <a:off x="371474" y="1471960"/>
            <a:ext cx="4897438" cy="434534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E203D056-E38A-4503-97D8-36569FFA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296863"/>
            <a:ext cx="10482424" cy="919289"/>
          </a:xfrm>
        </p:spPr>
        <p:txBody>
          <a:bodyPr vert="horz" lIns="0" tIns="0" rIns="0" bIns="0" rtlCol="0" anchor="t" anchorCtr="0">
            <a:normAutofit fontScale="90000"/>
          </a:bodyPr>
          <a:lstStyle/>
          <a:p>
            <a:r>
              <a:rPr lang="cs-CZ" sz="2400" dirty="0">
                <a:latin typeface="Futura CEZ Medium" pitchFamily="2" charset="0"/>
                <a:cs typeface="Arial" pitchFamily="34" charset="0"/>
              </a:rPr>
              <a:t>4. </a:t>
            </a:r>
            <a:r>
              <a:rPr lang="cs-CZ" sz="2400" dirty="0">
                <a:solidFill>
                  <a:schemeClr val="tx1">
                    <a:lumMod val="50000"/>
                  </a:schemeClr>
                </a:solidFill>
                <a:latin typeface="Futura CEZ Medium" pitchFamily="2" charset="0"/>
                <a:cs typeface="Arial" pitchFamily="34" charset="0"/>
              </a:rPr>
              <a:t>POŽÁRNĚ NEBEZPEČNÉ ČINNOSTI </a:t>
            </a:r>
            <a:br>
              <a:rPr lang="cs-CZ" sz="2400" dirty="0">
                <a:solidFill>
                  <a:schemeClr val="tx1">
                    <a:lumMod val="50000"/>
                  </a:schemeClr>
                </a:solidFill>
                <a:latin typeface="Futura CEZ Medium" pitchFamily="2" charset="0"/>
                <a:cs typeface="Arial" pitchFamily="34" charset="0"/>
              </a:rPr>
            </a:br>
            <a:r>
              <a:rPr lang="cs-CZ" sz="2400" dirty="0">
                <a:solidFill>
                  <a:schemeClr val="tx1">
                    <a:lumMod val="50000"/>
                  </a:schemeClr>
                </a:solidFill>
                <a:latin typeface="Futura CEZ Medium" pitchFamily="2" charset="0"/>
                <a:cs typeface="Arial" pitchFamily="34" charset="0"/>
              </a:rPr>
              <a:t>PRÁCE S NEBEZPEČÍ VZNIKU POŽÁRU (VÝBUCHU)</a:t>
            </a:r>
            <a:br>
              <a:rPr lang="cs-CZ" sz="2400" dirty="0">
                <a:solidFill>
                  <a:schemeClr val="tx1">
                    <a:lumMod val="50000"/>
                  </a:schemeClr>
                </a:solidFill>
                <a:latin typeface="Futura CEZ Medium" pitchFamily="2" charset="0"/>
                <a:cs typeface="Arial" pitchFamily="34" charset="0"/>
              </a:rPr>
            </a:br>
            <a:r>
              <a:rPr lang="cs-CZ" sz="20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------------------------------------------------------------------------------------------------------------------------------------------------------------------------------------------------------------------------------------------</a:t>
            </a:r>
            <a:endParaRPr lang="cs-CZ" sz="2000" kern="1200" cap="all" baseline="0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3D0B7E8-6CE5-4B2A-BED9-3E6CFFD09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08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EBD6746-797E-4995-A12D-1432AE177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3</a:t>
            </a:fld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FC3FF5-BE4A-4A89-B728-1987A4B60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3832" y="1484314"/>
            <a:ext cx="6552728" cy="4464966"/>
          </a:xfrm>
        </p:spPr>
        <p:txBody>
          <a:bodyPr>
            <a:normAutofit/>
          </a:bodyPr>
          <a:lstStyle/>
          <a:p>
            <a:pPr marL="901700" indent="-901700" eaLnBrk="0" hangingPunc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cs-CZ" altLang="cs-CZ" sz="1600" b="1" i="0" dirty="0">
                <a:solidFill>
                  <a:srgbClr val="2D2D2D"/>
                </a:solidFill>
              </a:rPr>
              <a:t>Požár:	Elektrárna Prunéřov 1 - </a:t>
            </a:r>
            <a:r>
              <a:rPr lang="cs-CZ" altLang="cs-CZ" sz="1600" b="1" dirty="0">
                <a:solidFill>
                  <a:srgbClr val="2D2D2D"/>
                </a:solidFill>
              </a:rPr>
              <a:t>Strojovna -3,5 m, blok 13 (demolice) </a:t>
            </a:r>
          </a:p>
          <a:p>
            <a:pPr marL="901700" indent="-901700" eaLnBrk="0" hangingPunc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</a:pPr>
            <a:endParaRPr lang="cs-CZ" altLang="cs-CZ" sz="1600" b="1" dirty="0">
              <a:solidFill>
                <a:srgbClr val="2D2D2D"/>
              </a:solidFill>
            </a:endParaRPr>
          </a:p>
          <a:p>
            <a:pPr marL="85725" indent="-85725" eaLnBrk="0" hangingPunc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cs-CZ" altLang="cs-CZ" sz="1600" dirty="0">
                <a:solidFill>
                  <a:srgbClr val="2D2D2D"/>
                </a:solidFill>
              </a:rPr>
              <a:t>             	 </a:t>
            </a:r>
            <a:r>
              <a:rPr lang="cs-CZ" altLang="cs-CZ" sz="1600" i="0" dirty="0">
                <a:solidFill>
                  <a:srgbClr val="2D2D2D"/>
                </a:solidFill>
              </a:rPr>
              <a:t>rok  2022</a:t>
            </a:r>
          </a:p>
          <a:p>
            <a:pPr marL="85725" indent="-85725" eaLnBrk="0" hangingPunc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</a:pPr>
            <a:endParaRPr lang="cs-CZ" altLang="cs-CZ" sz="1600" i="0" dirty="0">
              <a:solidFill>
                <a:srgbClr val="2D2D2D"/>
              </a:solidFill>
            </a:endParaRPr>
          </a:p>
          <a:p>
            <a:pPr marL="989013" indent="-989013" eaLnBrk="0" hangingPunc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cs-CZ" altLang="cs-CZ" sz="1600" b="1" dirty="0">
                <a:solidFill>
                  <a:srgbClr val="2D2D2D"/>
                </a:solidFill>
              </a:rPr>
              <a:t>Příčina:    </a:t>
            </a:r>
            <a:r>
              <a:rPr lang="cs-CZ" altLang="cs-CZ" sz="1600" u="sng" dirty="0">
                <a:solidFill>
                  <a:srgbClr val="2D2D2D"/>
                </a:solidFill>
              </a:rPr>
              <a:t>požárně nebezpečné činnosti </a:t>
            </a:r>
            <a:r>
              <a:rPr lang="cs-CZ" altLang="cs-CZ" sz="1600" dirty="0">
                <a:solidFill>
                  <a:srgbClr val="2D2D2D"/>
                </a:solidFill>
              </a:rPr>
              <a:t>- </a:t>
            </a:r>
            <a:r>
              <a:rPr lang="cs-CZ" sz="1600" dirty="0">
                <a:solidFill>
                  <a:srgbClr val="2D2D2D"/>
                </a:solidFill>
                <a:effectLst/>
                <a:ea typeface="Times New Roman" panose="02020603050405020304" pitchFamily="18" charset="0"/>
              </a:rPr>
              <a:t>řezání potrubí na 0 m strojovny, nezajištění podlahových prostupů, porušení pracovních postupů uvedených v S/V příkazu při zajištění místa pálení</a:t>
            </a:r>
            <a:r>
              <a:rPr lang="cs-CZ" sz="1600" dirty="0">
                <a:solidFill>
                  <a:srgbClr val="2D2D2D"/>
                </a:solidFill>
                <a:ea typeface="Times New Roman" panose="02020603050405020304" pitchFamily="18" charset="0"/>
              </a:rPr>
              <a:t>.</a:t>
            </a:r>
            <a:endParaRPr lang="cs-CZ" sz="1600" dirty="0">
              <a:solidFill>
                <a:srgbClr val="2D2D2D"/>
              </a:solidFill>
              <a:effectLst/>
              <a:ea typeface="Times New Roman" panose="02020603050405020304" pitchFamily="18" charset="0"/>
            </a:endParaRPr>
          </a:p>
          <a:p>
            <a:pPr marL="989013" indent="-989013" eaLnBrk="0" hangingPunc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</a:pPr>
            <a:endParaRPr lang="cs-CZ" altLang="cs-CZ" sz="1600" dirty="0">
              <a:solidFill>
                <a:srgbClr val="2D2D2D"/>
              </a:solidFill>
            </a:endParaRPr>
          </a:p>
          <a:p>
            <a:pPr eaLnBrk="0" hangingPunc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cs-CZ" altLang="cs-CZ" sz="1600" b="1" dirty="0">
                <a:solidFill>
                  <a:srgbClr val="2D2D2D"/>
                </a:solidFill>
              </a:rPr>
              <a:t>Porušen:  </a:t>
            </a:r>
            <a:r>
              <a:rPr lang="cs-CZ" altLang="cs-CZ" sz="1600" dirty="0">
                <a:solidFill>
                  <a:srgbClr val="2D2D2D"/>
                </a:solidFill>
              </a:rPr>
              <a:t>Zákon č. 133/1985 Sb., vyhláška 87/2000 Sb., </a:t>
            </a:r>
          </a:p>
          <a:p>
            <a:pPr eaLnBrk="0" hangingPunc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cs-CZ" sz="1600" dirty="0">
                <a:solidFill>
                  <a:srgbClr val="2D2D2D"/>
                </a:solidFill>
                <a:effectLst/>
                <a:ea typeface="Times New Roman" panose="02020603050405020304" pitchFamily="18" charset="0"/>
              </a:rPr>
              <a:t>	  ČEZ_SD_0039 – Pravidla chování v ČEZ, a. s.,OZE a KE.</a:t>
            </a:r>
          </a:p>
          <a:p>
            <a:pPr eaLnBrk="0" hangingPunc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</a:pPr>
            <a:endParaRPr lang="cs-CZ" altLang="cs-CZ" sz="1600" b="1" i="0" dirty="0">
              <a:solidFill>
                <a:schemeClr val="tx1"/>
              </a:solidFill>
            </a:endParaRPr>
          </a:p>
          <a:p>
            <a:pPr eaLnBrk="0" hangingPunc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</a:pPr>
            <a:endParaRPr lang="cs-CZ" altLang="cs-CZ" sz="1600" b="1" i="0" dirty="0">
              <a:solidFill>
                <a:schemeClr val="tx1"/>
              </a:solidFill>
            </a:endParaRPr>
          </a:p>
          <a:p>
            <a:pPr eaLnBrk="0" hangingPunct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</a:pPr>
            <a:endParaRPr lang="cs-CZ" altLang="cs-CZ" sz="1600" b="1" i="0" dirty="0">
              <a:solidFill>
                <a:schemeClr val="tx1"/>
              </a:solidFill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03D056-E38A-4503-97D8-36569FFA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726" y="315310"/>
            <a:ext cx="10298264" cy="849505"/>
          </a:xfrm>
        </p:spPr>
        <p:txBody>
          <a:bodyPr>
            <a:normAutofit fontScale="90000"/>
          </a:bodyPr>
          <a:lstStyle/>
          <a:p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POŽÁRNÍ OCHRANA A HAVARIJNÍ PŘIPRAVENOST - OBECNÁ ČÁST</a:t>
            </a:r>
            <a:br>
              <a:rPr lang="en-GB" sz="2400" dirty="0">
                <a:solidFill>
                  <a:schemeClr val="tx1"/>
                </a:solidFill>
                <a:latin typeface="Futura CEZ Medium" pitchFamily="2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ÚVODNÍ INFORMACE </a:t>
            </a:r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r>
              <a:rPr lang="cs-CZ" dirty="0">
                <a:latin typeface="Futura CEZ Medium" pitchFamily="2" charset="0"/>
              </a:rPr>
              <a:t>-------------------------------------------------------------------------------------------------------------------------------------------------------------------------------------------------------------------------------------------------------------</a:t>
            </a:r>
            <a:br>
              <a:rPr lang="cs-CZ" dirty="0">
                <a:solidFill>
                  <a:schemeClr val="tx1"/>
                </a:solidFill>
                <a:latin typeface="Futura CEZ Medium" pitchFamily="2" charset="0"/>
              </a:rPr>
            </a:b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940D153-2CD8-4BBD-8C34-C18A00961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  <p:pic>
        <p:nvPicPr>
          <p:cNvPr id="16" name="Obrázek 15" descr="Obsah obrázku oheň, objekt v exteriéru&#10;&#10;Popis byl vytvořen automaticky">
            <a:extLst>
              <a:ext uri="{FF2B5EF4-FFF2-40B4-BE49-F238E27FC236}">
                <a16:creationId xmlns:a16="http://schemas.microsoft.com/office/drawing/2014/main" id="{29F47FA5-368A-48E5-9A7A-D2B7DD429B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619873"/>
            <a:ext cx="3470075" cy="260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68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724131F5-4E08-4137-8D92-F24C331CFB5F}"/>
              </a:ext>
            </a:extLst>
          </p:cNvPr>
          <p:cNvSpPr txBox="1"/>
          <p:nvPr/>
        </p:nvSpPr>
        <p:spPr>
          <a:xfrm>
            <a:off x="357387" y="1371600"/>
            <a:ext cx="3814102" cy="50472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</a:pPr>
            <a:endParaRPr lang="cs-CZ" sz="1400" b="1" dirty="0">
              <a:latin typeface="Arial CE" panose="020B0604020202020204" pitchFamily="34" charset="0"/>
              <a:cs typeface="Arial CE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800"/>
              </a:spcBef>
            </a:pPr>
            <a:endParaRPr lang="cs-CZ" sz="1400" b="1" dirty="0">
              <a:latin typeface="Arial CE" panose="020B0604020202020204" pitchFamily="34" charset="0"/>
              <a:cs typeface="Arial CE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800"/>
              </a:spcBef>
            </a:pPr>
            <a:endParaRPr lang="cs-CZ" sz="1400" b="1" dirty="0">
              <a:latin typeface="Arial CE" panose="020B0604020202020204" pitchFamily="34" charset="0"/>
              <a:cs typeface="Arial CE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800"/>
              </a:spcBef>
            </a:pPr>
            <a:endParaRPr lang="cs-CZ" sz="1400" b="1" dirty="0">
              <a:latin typeface="Arial CE" panose="020B0604020202020204" pitchFamily="34" charset="0"/>
              <a:cs typeface="Arial CE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800"/>
              </a:spcBef>
            </a:pPr>
            <a:endParaRPr lang="cs-CZ" sz="1400" b="1" dirty="0">
              <a:latin typeface="Arial CE" panose="020B0604020202020204" pitchFamily="34" charset="0"/>
              <a:cs typeface="Arial CE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800"/>
              </a:spcBef>
            </a:pPr>
            <a:endParaRPr lang="cs-CZ" sz="1400" b="1" dirty="0">
              <a:latin typeface="Arial CE" panose="020B0604020202020204" pitchFamily="34" charset="0"/>
              <a:cs typeface="Arial CE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800"/>
              </a:spcBef>
            </a:pPr>
            <a:endParaRPr lang="cs-CZ" sz="1400" b="1" dirty="0">
              <a:latin typeface="Arial CE" panose="020B0604020202020204" pitchFamily="34" charset="0"/>
              <a:cs typeface="Arial CE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800"/>
              </a:spcBef>
            </a:pPr>
            <a:endParaRPr lang="cs-CZ" sz="1400" b="1" dirty="0">
              <a:latin typeface="Arial CE" panose="020B0604020202020204" pitchFamily="34" charset="0"/>
              <a:cs typeface="Arial CE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800"/>
              </a:spcBef>
            </a:pPr>
            <a:endParaRPr lang="cs-CZ" sz="1400" b="1" dirty="0">
              <a:latin typeface="Arial CE" panose="020B0604020202020204" pitchFamily="34" charset="0"/>
              <a:cs typeface="Arial CE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800"/>
              </a:spcBef>
            </a:pPr>
            <a:endParaRPr lang="cs-CZ" sz="1400" b="1" dirty="0">
              <a:latin typeface="Arial CE" panose="020B0604020202020204" pitchFamily="34" charset="0"/>
              <a:cs typeface="Arial CE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800"/>
              </a:spcBef>
            </a:pPr>
            <a:endParaRPr lang="cs-CZ" sz="1400" b="1" dirty="0">
              <a:latin typeface="Arial CE" panose="020B0604020202020204" pitchFamily="34" charset="0"/>
              <a:cs typeface="Arial CE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800"/>
              </a:spcBef>
            </a:pPr>
            <a:endParaRPr lang="cs-CZ" sz="1400" b="1" dirty="0">
              <a:latin typeface="Arial CE" panose="020B0604020202020204" pitchFamily="34" charset="0"/>
              <a:cs typeface="Arial CE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800"/>
              </a:spcBef>
            </a:pPr>
            <a:endParaRPr lang="cs-CZ" sz="1400" b="1" dirty="0">
              <a:latin typeface="Arial CE" panose="020B0604020202020204" pitchFamily="34" charset="0"/>
              <a:cs typeface="Arial CE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800"/>
              </a:spcBef>
            </a:pPr>
            <a:endParaRPr lang="cs-CZ" sz="1400" b="1" dirty="0">
              <a:latin typeface="Arial CE" panose="020B0604020202020204" pitchFamily="34" charset="0"/>
              <a:cs typeface="Arial CE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800"/>
              </a:spcBef>
            </a:pPr>
            <a:endParaRPr lang="cs-CZ" sz="1400" b="1" dirty="0">
              <a:latin typeface="Arial CE" panose="020B0604020202020204" pitchFamily="34" charset="0"/>
              <a:cs typeface="Arial CE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800"/>
              </a:spcBef>
            </a:pPr>
            <a:endParaRPr lang="cs-CZ" sz="1400" b="1" u="sng" dirty="0">
              <a:latin typeface="Arial CE" panose="020B0604020202020204" pitchFamily="34" charset="0"/>
              <a:cs typeface="Arial CE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800"/>
              </a:spcBef>
            </a:pPr>
            <a:endParaRPr lang="cs-CZ" sz="1400" dirty="0">
              <a:latin typeface="Arial CE" panose="020B0604020202020204" pitchFamily="34" charset="0"/>
              <a:cs typeface="Arial CE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800"/>
              </a:spcBef>
            </a:pPr>
            <a:endParaRPr lang="cs-CZ" sz="1400" b="1" dirty="0">
              <a:latin typeface="Arial CE" panose="020B0604020202020204" pitchFamily="34" charset="0"/>
              <a:cs typeface="Arial CE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800"/>
              </a:spcBef>
            </a:pPr>
            <a:endParaRPr lang="cs-CZ" sz="1100" b="1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03D056-E38A-4503-97D8-36569FFA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296863"/>
            <a:ext cx="10579024" cy="864425"/>
          </a:xfrm>
        </p:spPr>
        <p:txBody>
          <a:bodyPr vert="horz" lIns="0" tIns="0" rIns="0" bIns="0" rtlCol="0" anchor="t" anchorCtr="0">
            <a:normAutofit fontScale="90000"/>
          </a:bodyPr>
          <a:lstStyle/>
          <a:p>
            <a:r>
              <a:rPr lang="cs-CZ" sz="2400" dirty="0">
                <a:latin typeface="Futura CEZ Medium" pitchFamily="2" charset="0"/>
                <a:cs typeface="Arial" pitchFamily="34" charset="0"/>
              </a:rPr>
              <a:t>4. POŽÁRNĚ NEBEZPEČNÉ ČINNOSTI </a:t>
            </a:r>
            <a:br>
              <a:rPr lang="cs-CZ" sz="2400" dirty="0">
                <a:latin typeface="Futura CEZ Medium" pitchFamily="2" charset="0"/>
                <a:cs typeface="Arial" pitchFamily="34" charset="0"/>
              </a:rPr>
            </a:br>
            <a:r>
              <a:rPr lang="cs-CZ" sz="2400" dirty="0">
                <a:latin typeface="Futura CEZ Medium" pitchFamily="2" charset="0"/>
                <a:cs typeface="Arial" pitchFamily="34" charset="0"/>
              </a:rPr>
              <a:t>POVINNOSTI PŘED ZAHÁJENÍM ČINNOSTI S NEBEZPEČÍM VZNIKU POŽÁRU (VÝBUCHU) </a:t>
            </a:r>
            <a:br>
              <a:rPr lang="cs-CZ" sz="2700" dirty="0">
                <a:latin typeface="Futura CEZ Medium" pitchFamily="2" charset="0"/>
                <a:cs typeface="Arial" pitchFamily="34" charset="0"/>
              </a:rPr>
            </a:br>
            <a:r>
              <a:rPr lang="cs-CZ" sz="27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888AB7F-8878-4EC8-8059-111762C70263}"/>
              </a:ext>
            </a:extLst>
          </p:cNvPr>
          <p:cNvSpPr txBox="1"/>
          <p:nvPr/>
        </p:nvSpPr>
        <p:spPr>
          <a:xfrm>
            <a:off x="7372440" y="1371601"/>
            <a:ext cx="3814101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400" dirty="0">
              <a:latin typeface="Arial CE" charset="-18"/>
              <a:cs typeface="Arial CE" charset="-18"/>
            </a:endParaRPr>
          </a:p>
          <a:p>
            <a:endParaRPr lang="cs-CZ" sz="1400" dirty="0">
              <a:latin typeface="Arial CE" charset="-18"/>
              <a:cs typeface="Arial CE" charset="-18"/>
            </a:endParaRPr>
          </a:p>
          <a:p>
            <a:endParaRPr lang="cs-CZ" sz="1400" dirty="0">
              <a:latin typeface="Arial CE" charset="-18"/>
              <a:cs typeface="Arial CE" charset="-18"/>
            </a:endParaRPr>
          </a:p>
          <a:p>
            <a:endParaRPr lang="cs-CZ" sz="1400" dirty="0">
              <a:latin typeface="Arial CE" charset="-18"/>
              <a:cs typeface="Arial CE" charset="-18"/>
            </a:endParaRPr>
          </a:p>
          <a:p>
            <a:endParaRPr lang="cs-CZ" sz="1400" dirty="0">
              <a:latin typeface="Arial CE" charset="-18"/>
              <a:cs typeface="Arial CE" charset="-18"/>
            </a:endParaRPr>
          </a:p>
          <a:p>
            <a:endParaRPr lang="cs-CZ" sz="1400" dirty="0">
              <a:latin typeface="Arial CE" charset="-18"/>
              <a:cs typeface="Arial CE" charset="-18"/>
            </a:endParaRPr>
          </a:p>
          <a:p>
            <a:endParaRPr lang="cs-CZ" sz="1400" dirty="0">
              <a:latin typeface="Arial CE" charset="-18"/>
              <a:cs typeface="Arial CE" charset="-18"/>
            </a:endParaRPr>
          </a:p>
          <a:p>
            <a:endParaRPr lang="cs-CZ" sz="1400" dirty="0">
              <a:latin typeface="Arial CE" charset="-18"/>
              <a:cs typeface="Arial CE" charset="-18"/>
            </a:endParaRPr>
          </a:p>
          <a:p>
            <a:endParaRPr lang="cs-CZ" sz="1400" dirty="0">
              <a:latin typeface="Arial CE" charset="-18"/>
              <a:cs typeface="Arial CE" charset="-18"/>
            </a:endParaRPr>
          </a:p>
          <a:p>
            <a:endParaRPr lang="cs-CZ" sz="1400" dirty="0">
              <a:latin typeface="Arial CE" charset="-18"/>
              <a:cs typeface="Arial CE" charset="-18"/>
            </a:endParaRPr>
          </a:p>
          <a:p>
            <a:endParaRPr lang="cs-CZ" sz="1400" dirty="0">
              <a:latin typeface="Arial CE" charset="-18"/>
              <a:cs typeface="Arial CE" charset="-18"/>
            </a:endParaRPr>
          </a:p>
          <a:p>
            <a:endParaRPr lang="cs-CZ" sz="1400" dirty="0">
              <a:latin typeface="Arial CE" charset="-18"/>
              <a:cs typeface="Arial CE" charset="-18"/>
            </a:endParaRPr>
          </a:p>
          <a:p>
            <a:endParaRPr lang="cs-CZ" sz="1400" b="1" dirty="0">
              <a:solidFill>
                <a:schemeClr val="bg2"/>
              </a:solidFill>
              <a:latin typeface="Arial CE" charset="-18"/>
              <a:cs typeface="Arial CE" charset="-18"/>
            </a:endParaRPr>
          </a:p>
          <a:p>
            <a:endParaRPr lang="cs-CZ" sz="1400" b="1" dirty="0">
              <a:solidFill>
                <a:schemeClr val="bg2"/>
              </a:solidFill>
              <a:latin typeface="Arial CE" charset="-18"/>
              <a:cs typeface="Arial CE" charset="-18"/>
            </a:endParaRPr>
          </a:p>
          <a:p>
            <a:endParaRPr lang="cs-CZ" sz="1400" b="1" dirty="0">
              <a:solidFill>
                <a:schemeClr val="bg2"/>
              </a:solidFill>
              <a:latin typeface="Arial CE" charset="-18"/>
              <a:cs typeface="Arial CE" charset="-18"/>
            </a:endParaRPr>
          </a:p>
          <a:p>
            <a:endParaRPr lang="cs-CZ" sz="1400" b="1" dirty="0">
              <a:solidFill>
                <a:schemeClr val="bg2"/>
              </a:solidFill>
              <a:latin typeface="Arial CE" charset="-18"/>
              <a:cs typeface="Arial CE" charset="-18"/>
            </a:endParaRPr>
          </a:p>
          <a:p>
            <a:endParaRPr lang="cs-CZ" sz="1400" dirty="0">
              <a:latin typeface="Arial CE" charset="-18"/>
              <a:cs typeface="Arial CE" charset="-18"/>
            </a:endParaRPr>
          </a:p>
          <a:p>
            <a:endParaRPr lang="cs-CZ" sz="1400" b="1" i="0" u="sng" dirty="0">
              <a:solidFill>
                <a:schemeClr val="bg2"/>
              </a:solidFill>
              <a:latin typeface="+mn-lt"/>
            </a:endParaRPr>
          </a:p>
          <a:p>
            <a:endParaRPr lang="cs-CZ" sz="1400" b="1" u="sng" dirty="0">
              <a:solidFill>
                <a:schemeClr val="bg2"/>
              </a:solidFill>
            </a:endParaRPr>
          </a:p>
          <a:p>
            <a:r>
              <a:rPr lang="cs-CZ" sz="1400" b="1" i="1" u="sng" dirty="0">
                <a:solidFill>
                  <a:srgbClr val="C00000"/>
                </a:solidFill>
                <a:latin typeface="+mn-lt"/>
              </a:rPr>
              <a:t>Smluvní partner je povinen nahlásit zahájení, přerušení a ukončení prací,</a:t>
            </a:r>
          </a:p>
          <a:p>
            <a:r>
              <a:rPr lang="cs-CZ" sz="1400" b="1" i="1" u="sng" dirty="0">
                <a:solidFill>
                  <a:srgbClr val="C00000"/>
                </a:solidFill>
                <a:latin typeface="+mn-lt"/>
              </a:rPr>
              <a:t>u nichž hrozí riziko vzniku požáru nebo výbuchu !!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4AC7C9E-1CDC-4859-A6AC-50B0EDDFA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493CB5B9-41D7-48B7-85A0-40C61C5CF128}"/>
              </a:ext>
            </a:extLst>
          </p:cNvPr>
          <p:cNvSpPr/>
          <p:nvPr/>
        </p:nvSpPr>
        <p:spPr>
          <a:xfrm>
            <a:off x="479376" y="3314019"/>
            <a:ext cx="3598110" cy="761542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latin typeface="Arial CE" panose="020B0604020202020204" pitchFamily="34" charset="0"/>
                <a:cs typeface="Arial CE" panose="020B0604020202020204" pitchFamily="34" charset="0"/>
              </a:rPr>
              <a:t>oprávněná osoba ČEZ vystavuje příkaz S/V</a:t>
            </a:r>
            <a:endParaRPr lang="cs-CZ" sz="1600" b="1" u="sng" dirty="0"/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504E6A03-93CD-4490-BBF8-95D819D35C67}"/>
              </a:ext>
            </a:extLst>
          </p:cNvPr>
          <p:cNvSpPr/>
          <p:nvPr/>
        </p:nvSpPr>
        <p:spPr>
          <a:xfrm>
            <a:off x="479375" y="2199153"/>
            <a:ext cx="3598111" cy="8447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u="sng" dirty="0"/>
              <a:t>kde je zvýšená míra požárního nebezpečí - vyžadující zvláštní požárně bezpečnostní opatření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C3CAFB19-637D-4507-A37B-257628551996}"/>
              </a:ext>
            </a:extLst>
          </p:cNvPr>
          <p:cNvSpPr/>
          <p:nvPr/>
        </p:nvSpPr>
        <p:spPr>
          <a:xfrm>
            <a:off x="7365316" y="2313417"/>
            <a:ext cx="3814100" cy="6172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nevyžadující zvláštní požárně bezpečnostní opatření</a:t>
            </a: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8F37C161-C1C2-46DC-AE53-1DBB483897F0}"/>
              </a:ext>
            </a:extLst>
          </p:cNvPr>
          <p:cNvSpPr/>
          <p:nvPr/>
        </p:nvSpPr>
        <p:spPr>
          <a:xfrm>
            <a:off x="1919536" y="1225861"/>
            <a:ext cx="8136904" cy="7840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cs-CZ" sz="1600" b="1" dirty="0">
                <a:latin typeface="Arial CE" panose="020B0604020202020204" pitchFamily="34" charset="0"/>
                <a:cs typeface="Arial CE" panose="020B0604020202020204" pitchFamily="34" charset="0"/>
              </a:rPr>
              <a:t>Oprávněná osoba ČEZ přímo na místě, </a:t>
            </a:r>
            <a:r>
              <a:rPr lang="cs-CZ" sz="1600" dirty="0">
                <a:latin typeface="Arial CE" panose="020B0604020202020204" pitchFamily="34" charset="0"/>
                <a:cs typeface="Arial CE" panose="020B0604020202020204" pitchFamily="34" charset="0"/>
              </a:rPr>
              <a:t>v souladu s vnitřní dokumentací PO lokality a na základě individuálního posouzení podmínek na svářečském pracovišti </a:t>
            </a:r>
            <a:r>
              <a:rPr lang="cs-CZ" sz="1600" b="1" dirty="0">
                <a:latin typeface="Arial CE" panose="020B0604020202020204" pitchFamily="34" charset="0"/>
                <a:cs typeface="Arial CE" panose="020B0604020202020204" pitchFamily="34" charset="0"/>
              </a:rPr>
              <a:t>rozhodne</a:t>
            </a:r>
            <a:r>
              <a:rPr lang="cs-CZ" sz="1600" dirty="0">
                <a:latin typeface="Arial CE" panose="020B0604020202020204" pitchFamily="34" charset="0"/>
                <a:cs typeface="Arial CE" panose="020B0604020202020204" pitchFamily="34" charset="0"/>
              </a:rPr>
              <a:t>, zda se jedná o práce: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506A5631-9E33-4AAC-82D8-3CD312203180}"/>
              </a:ext>
            </a:extLst>
          </p:cNvPr>
          <p:cNvCxnSpPr/>
          <p:nvPr/>
        </p:nvCxnSpPr>
        <p:spPr>
          <a:xfrm flipH="1">
            <a:off x="3935760" y="1988840"/>
            <a:ext cx="1512168" cy="21031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DACCE854-EB0F-4CA4-92F5-AE1F86F61DB8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5987988" y="2009911"/>
            <a:ext cx="1620179" cy="21031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A600DD96-0724-4617-B1F3-40D3FE569597}"/>
              </a:ext>
            </a:extLst>
          </p:cNvPr>
          <p:cNvSpPr/>
          <p:nvPr/>
        </p:nvSpPr>
        <p:spPr>
          <a:xfrm>
            <a:off x="7365315" y="3255233"/>
            <a:ext cx="3814101" cy="617240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/>
              <a:t>příkaz S/V se nevystavuje</a:t>
            </a:r>
          </a:p>
        </p:txBody>
      </p: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0AB4E24F-4962-49B0-B30D-CE904580271F}"/>
              </a:ext>
            </a:extLst>
          </p:cNvPr>
          <p:cNvSpPr/>
          <p:nvPr/>
        </p:nvSpPr>
        <p:spPr>
          <a:xfrm>
            <a:off x="7379563" y="4163122"/>
            <a:ext cx="3814101" cy="994070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chemeClr val="tx1"/>
                </a:solidFill>
                <a:latin typeface="Arial CE" charset="-18"/>
                <a:cs typeface="Arial CE" charset="-18"/>
              </a:rPr>
              <a:t>při</a:t>
            </a:r>
            <a:r>
              <a:rPr lang="cs-CZ" sz="1600" dirty="0">
                <a:latin typeface="Arial CE" charset="-18"/>
                <a:cs typeface="Arial CE" charset="-18"/>
              </a:rPr>
              <a:t> provádění požárně nebezpečných prací </a:t>
            </a:r>
            <a:r>
              <a:rPr lang="cs-CZ" sz="1600" b="1" dirty="0">
                <a:solidFill>
                  <a:schemeClr val="bg2"/>
                </a:solidFill>
                <a:latin typeface="Arial CE" charset="-18"/>
                <a:cs typeface="Arial CE" charset="-18"/>
              </a:rPr>
              <a:t>musí dodavatel splnit</a:t>
            </a:r>
            <a:r>
              <a:rPr lang="cs-CZ" sz="1600" dirty="0">
                <a:latin typeface="Arial CE" charset="-18"/>
                <a:cs typeface="Arial CE" charset="-18"/>
              </a:rPr>
              <a:t> </a:t>
            </a:r>
            <a:r>
              <a:rPr lang="cs-CZ" sz="1600" b="1" dirty="0">
                <a:solidFill>
                  <a:schemeClr val="bg2"/>
                </a:solidFill>
                <a:latin typeface="Arial CE" charset="-18"/>
                <a:cs typeface="Arial CE" charset="-18"/>
              </a:rPr>
              <a:t>základní povinnosti </a:t>
            </a:r>
            <a:r>
              <a:rPr lang="cs-CZ" sz="1600" dirty="0">
                <a:latin typeface="Arial CE" charset="-18"/>
                <a:cs typeface="Arial CE" charset="-18"/>
              </a:rPr>
              <a:t>dané §3, odst. 4, 5, 7, 8, 9, a §4 vyhlášky č. 87/2000 Sb</a:t>
            </a:r>
            <a:r>
              <a:rPr lang="cs-CZ" dirty="0">
                <a:latin typeface="Arial CE" charset="-18"/>
                <a:cs typeface="Arial CE" charset="-18"/>
              </a:rPr>
              <a:t>.</a:t>
            </a:r>
          </a:p>
        </p:txBody>
      </p:sp>
      <p:sp>
        <p:nvSpPr>
          <p:cNvPr id="25" name="Obdélník: se zakulacenými rohy 24">
            <a:extLst>
              <a:ext uri="{FF2B5EF4-FFF2-40B4-BE49-F238E27FC236}">
                <a16:creationId xmlns:a16="http://schemas.microsoft.com/office/drawing/2014/main" id="{C7B0A544-7A11-44AB-88B4-9A0E012DA01A}"/>
              </a:ext>
            </a:extLst>
          </p:cNvPr>
          <p:cNvSpPr/>
          <p:nvPr/>
        </p:nvSpPr>
        <p:spPr>
          <a:xfrm>
            <a:off x="479375" y="4345685"/>
            <a:ext cx="3598110" cy="1215320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chemeClr val="tx1"/>
                </a:solidFill>
                <a:latin typeface="Arial CE" charset="-18"/>
                <a:cs typeface="Arial CE" charset="-18"/>
              </a:rPr>
              <a:t>při</a:t>
            </a:r>
            <a:r>
              <a:rPr lang="cs-CZ" sz="1600" dirty="0">
                <a:latin typeface="Arial CE" charset="-18"/>
                <a:cs typeface="Arial CE" charset="-18"/>
              </a:rPr>
              <a:t> provádění požárně nebezpečných prací </a:t>
            </a:r>
            <a:r>
              <a:rPr lang="cs-CZ" sz="1600" b="1" dirty="0">
                <a:solidFill>
                  <a:schemeClr val="bg2"/>
                </a:solidFill>
                <a:latin typeface="Arial CE" charset="-18"/>
                <a:cs typeface="Arial CE" charset="-18"/>
              </a:rPr>
              <a:t>musí dodavatel splnit zvláštní požárně bezpečnostní opatření stanovená v příkaze S/V</a:t>
            </a:r>
            <a:endParaRPr lang="cs-CZ" sz="1600" dirty="0"/>
          </a:p>
        </p:txBody>
      </p:sp>
      <p:sp>
        <p:nvSpPr>
          <p:cNvPr id="28" name="Obdélník: se zakulacenými rohy 27">
            <a:extLst>
              <a:ext uri="{FF2B5EF4-FFF2-40B4-BE49-F238E27FC236}">
                <a16:creationId xmlns:a16="http://schemas.microsoft.com/office/drawing/2014/main" id="{13E92E5E-3467-4939-8D0A-6F328C5770AB}"/>
              </a:ext>
            </a:extLst>
          </p:cNvPr>
          <p:cNvSpPr/>
          <p:nvPr/>
        </p:nvSpPr>
        <p:spPr>
          <a:xfrm>
            <a:off x="479375" y="5903545"/>
            <a:ext cx="3640247" cy="5152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b="1" u="sng" dirty="0">
                <a:solidFill>
                  <a:schemeClr val="tx1"/>
                </a:solidFill>
              </a:rPr>
              <a:t>Příkaz S/V se vystavuje pouze na 3 kalendářní dny po sobě jdoucí.</a:t>
            </a:r>
          </a:p>
        </p:txBody>
      </p:sp>
      <p:sp>
        <p:nvSpPr>
          <p:cNvPr id="29" name="Šipka: dolů 28">
            <a:extLst>
              <a:ext uri="{FF2B5EF4-FFF2-40B4-BE49-F238E27FC236}">
                <a16:creationId xmlns:a16="http://schemas.microsoft.com/office/drawing/2014/main" id="{5E04798A-BFFA-4EFF-9951-506510E82CCD}"/>
              </a:ext>
            </a:extLst>
          </p:cNvPr>
          <p:cNvSpPr/>
          <p:nvPr/>
        </p:nvSpPr>
        <p:spPr>
          <a:xfrm>
            <a:off x="2135559" y="3082176"/>
            <a:ext cx="178285" cy="29147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0" name="Šipka: dolů 29">
            <a:extLst>
              <a:ext uri="{FF2B5EF4-FFF2-40B4-BE49-F238E27FC236}">
                <a16:creationId xmlns:a16="http://schemas.microsoft.com/office/drawing/2014/main" id="{9B2CD593-7722-4E74-BD20-769711E6FEBD}"/>
              </a:ext>
            </a:extLst>
          </p:cNvPr>
          <p:cNvSpPr/>
          <p:nvPr/>
        </p:nvSpPr>
        <p:spPr>
          <a:xfrm>
            <a:off x="2135559" y="4017384"/>
            <a:ext cx="178285" cy="29147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1" name="Šipka: dolů 30">
            <a:extLst>
              <a:ext uri="{FF2B5EF4-FFF2-40B4-BE49-F238E27FC236}">
                <a16:creationId xmlns:a16="http://schemas.microsoft.com/office/drawing/2014/main" id="{DD40DFA5-B1D9-4440-9227-4709EF5E68B6}"/>
              </a:ext>
            </a:extLst>
          </p:cNvPr>
          <p:cNvSpPr/>
          <p:nvPr/>
        </p:nvSpPr>
        <p:spPr>
          <a:xfrm>
            <a:off x="2135559" y="5573489"/>
            <a:ext cx="178285" cy="29147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2" name="Šipka: dolů 31">
            <a:extLst>
              <a:ext uri="{FF2B5EF4-FFF2-40B4-BE49-F238E27FC236}">
                <a16:creationId xmlns:a16="http://schemas.microsoft.com/office/drawing/2014/main" id="{4C222DFD-9B81-4EF7-8721-0D0C11B4BF2E}"/>
              </a:ext>
            </a:extLst>
          </p:cNvPr>
          <p:cNvSpPr/>
          <p:nvPr/>
        </p:nvSpPr>
        <p:spPr>
          <a:xfrm>
            <a:off x="9097754" y="2942685"/>
            <a:ext cx="178285" cy="29147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3" name="Šipka: dolů 32">
            <a:extLst>
              <a:ext uri="{FF2B5EF4-FFF2-40B4-BE49-F238E27FC236}">
                <a16:creationId xmlns:a16="http://schemas.microsoft.com/office/drawing/2014/main" id="{A303E7B6-E273-43F4-B3E0-0EBE17C3BE76}"/>
              </a:ext>
            </a:extLst>
          </p:cNvPr>
          <p:cNvSpPr/>
          <p:nvPr/>
        </p:nvSpPr>
        <p:spPr>
          <a:xfrm>
            <a:off x="9097754" y="3937046"/>
            <a:ext cx="178285" cy="29147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96DFF151-52B5-5A94-0AB5-90FFE48B1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705" y="2295220"/>
            <a:ext cx="2926547" cy="412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95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1C40205-A5F0-4C04-8AA8-1F420B739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31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38EF1FE-A105-4ED9-8392-052381EF3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296864"/>
            <a:ext cx="10537318" cy="937576"/>
          </a:xfrm>
        </p:spPr>
        <p:txBody>
          <a:bodyPr>
            <a:noAutofit/>
          </a:bodyPr>
          <a:lstStyle/>
          <a:p>
            <a:r>
              <a:rPr lang="cs-CZ" sz="2400" dirty="0">
                <a:latin typeface="Futura CEZ Medium" pitchFamily="2" charset="0"/>
                <a:cs typeface="Arial" pitchFamily="34" charset="0"/>
              </a:rPr>
              <a:t>4. </a:t>
            </a:r>
            <a:r>
              <a:rPr lang="cs-CZ" sz="2200" dirty="0">
                <a:solidFill>
                  <a:schemeClr val="tx1">
                    <a:lumMod val="50000"/>
                  </a:schemeClr>
                </a:solidFill>
                <a:latin typeface="Futura CEZ Medium" pitchFamily="2" charset="0"/>
                <a:cs typeface="Arial" pitchFamily="34" charset="0"/>
              </a:rPr>
              <a:t>POŽÁRNĚ NEBEZPEČNÉ ČINNOSTI </a:t>
            </a:r>
            <a:br>
              <a:rPr lang="cs-CZ" sz="2200" dirty="0">
                <a:solidFill>
                  <a:schemeClr val="tx1">
                    <a:lumMod val="50000"/>
                  </a:schemeClr>
                </a:solidFill>
                <a:latin typeface="Futura CEZ Medium" pitchFamily="2" charset="0"/>
                <a:cs typeface="Arial" pitchFamily="34" charset="0"/>
              </a:rPr>
            </a:br>
            <a:r>
              <a:rPr lang="cs-CZ" sz="2200" dirty="0">
                <a:solidFill>
                  <a:schemeClr val="tx1">
                    <a:lumMod val="50000"/>
                  </a:schemeClr>
                </a:solidFill>
                <a:latin typeface="Futura CEZ Medium" pitchFamily="2" charset="0"/>
                <a:cs typeface="Arial" pitchFamily="34" charset="0"/>
              </a:rPr>
              <a:t>     HODNOCENÍ PODMÍNEK POŽÁRNÍHO NEBEZPEČÍ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EC67A10-20CE-434B-9EA4-24737E716FFB}"/>
              </a:ext>
            </a:extLst>
          </p:cNvPr>
          <p:cNvSpPr txBox="1">
            <a:spLocks noChangeArrowheads="1"/>
          </p:cNvSpPr>
          <p:nvPr/>
        </p:nvSpPr>
        <p:spPr>
          <a:xfrm>
            <a:off x="2207568" y="3496259"/>
            <a:ext cx="9247076" cy="282545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24F00"/>
              </a:buClr>
            </a:pPr>
            <a:endParaRPr lang="cs-CZ" sz="1400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3221A9B-B332-4D5E-AA2C-26EFAD662B4D}"/>
              </a:ext>
            </a:extLst>
          </p:cNvPr>
          <p:cNvSpPr txBox="1">
            <a:spLocks noChangeArrowheads="1"/>
          </p:cNvSpPr>
          <p:nvPr/>
        </p:nvSpPr>
        <p:spPr>
          <a:xfrm>
            <a:off x="543704" y="1412875"/>
            <a:ext cx="10910940" cy="8240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hangingPunct="0">
              <a:spcBef>
                <a:spcPts val="1200"/>
              </a:spcBef>
              <a:spcAft>
                <a:spcPts val="600"/>
              </a:spcAft>
              <a:buSzPts val="1100"/>
              <a:tabLst>
                <a:tab pos="457200" algn="l"/>
              </a:tabLst>
            </a:pPr>
            <a:r>
              <a:rPr lang="cs-CZ" sz="1600" b="1" i="1" u="sng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pracovištích,  </a:t>
            </a:r>
            <a:r>
              <a:rPr lang="cs-CZ" sz="1600" b="1" i="1" u="sng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kde byla individuálním posouzením zjištěna zvýšená míra požárního nebezpečí a na předem určených pracovištích dokumentací PO lokality</a:t>
            </a:r>
            <a:r>
              <a:rPr lang="cs-CZ" sz="1600" b="1" i="1" u="sng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musí být při svařování vystaven písemný „S/V“ příkaz.</a:t>
            </a:r>
            <a:endParaRPr lang="cs-CZ" sz="1600" b="1" i="1" u="sng" dirty="0">
              <a:solidFill>
                <a:srgbClr val="C00000"/>
              </a:solidFill>
              <a:effectLst/>
              <a:latin typeface="MS Sans Serif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7" lvl="1" indent="0">
              <a:buNone/>
            </a:pPr>
            <a:r>
              <a:rPr lang="cs-CZ" sz="1600" b="1" dirty="0"/>
              <a:t>Příkaz S/V musí být vystaven zejména na těchto pracovištích stanovených dokumentací PO lokality:</a:t>
            </a:r>
          </a:p>
          <a:p>
            <a:pPr marL="1587" lvl="1" indent="0">
              <a:buNone/>
            </a:pPr>
            <a:endParaRPr lang="cs-CZ" sz="1600" b="1" dirty="0"/>
          </a:p>
        </p:txBody>
      </p:sp>
      <p:sp>
        <p:nvSpPr>
          <p:cNvPr id="14" name="Text Box 18">
            <a:extLst>
              <a:ext uri="{FF2B5EF4-FFF2-40B4-BE49-F238E27FC236}">
                <a16:creationId xmlns:a16="http://schemas.microsoft.com/office/drawing/2014/main" id="{CDA547CF-EB0B-401A-91AB-777F75581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04" y="2636912"/>
            <a:ext cx="4894690" cy="3062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 marL="144463" indent="-142875" defTabSz="8953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953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953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953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953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0850" indent="-285750" algn="l" eaLnBrk="1" hangingPunct="1">
              <a:lnSpc>
                <a:spcPct val="11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§"/>
            </a:pPr>
            <a:endParaRPr lang="cs-CZ" sz="1400" b="1" i="0" dirty="0"/>
          </a:p>
          <a:p>
            <a:pPr marL="450850" indent="-285750" algn="l" eaLnBrk="1" hangingPunct="1">
              <a:lnSpc>
                <a:spcPct val="11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§"/>
            </a:pPr>
            <a:r>
              <a:rPr lang="cs-CZ" sz="1400" b="1" i="0" dirty="0"/>
              <a:t>zauhlování</a:t>
            </a:r>
            <a:r>
              <a:rPr lang="cs-CZ" sz="1400" i="0" dirty="0"/>
              <a:t> (všechny prostory),</a:t>
            </a:r>
          </a:p>
          <a:p>
            <a:pPr marL="450850" indent="-285750" algn="l" eaLnBrk="1" hangingPunct="1">
              <a:lnSpc>
                <a:spcPct val="11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§"/>
            </a:pPr>
            <a:r>
              <a:rPr lang="cs-CZ" sz="1400" b="1" i="0" dirty="0"/>
              <a:t>kotelna, plynová kotelna, regulační stanice ZP,</a:t>
            </a:r>
          </a:p>
          <a:p>
            <a:pPr marL="450850" indent="-285750" algn="l" eaLnBrk="1" hangingPunct="1">
              <a:lnSpc>
                <a:spcPct val="11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§"/>
            </a:pPr>
            <a:r>
              <a:rPr lang="cs-CZ" sz="1400" b="1" i="0" dirty="0"/>
              <a:t>strojovna</a:t>
            </a:r>
            <a:r>
              <a:rPr lang="cs-CZ" sz="1400" i="0" dirty="0"/>
              <a:t> – olejové, vodíkové hospodářství, COH,</a:t>
            </a:r>
          </a:p>
          <a:p>
            <a:pPr marL="450850" indent="-285750" algn="l" eaLnBrk="1" hangingPunct="1">
              <a:lnSpc>
                <a:spcPct val="11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§"/>
            </a:pPr>
            <a:r>
              <a:rPr lang="cs-CZ" sz="1400" b="1" i="0" dirty="0"/>
              <a:t>kobky transformátorů</a:t>
            </a:r>
            <a:r>
              <a:rPr lang="cs-CZ" sz="1400" i="0" dirty="0"/>
              <a:t>, </a:t>
            </a:r>
          </a:p>
          <a:p>
            <a:pPr marL="450850" indent="-285750" algn="l" eaLnBrk="1" hangingPunct="1">
              <a:lnSpc>
                <a:spcPct val="11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§"/>
            </a:pPr>
            <a:r>
              <a:rPr lang="cs-CZ" sz="1400" b="1" i="0" dirty="0"/>
              <a:t>absorbér odsíření </a:t>
            </a:r>
            <a:r>
              <a:rPr lang="cs-CZ" sz="1400" i="0" dirty="0"/>
              <a:t>(během odstávky),</a:t>
            </a:r>
          </a:p>
          <a:p>
            <a:pPr marL="450850" indent="-285750" algn="l" eaLnBrk="1" hangingPunct="1">
              <a:lnSpc>
                <a:spcPct val="11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§"/>
            </a:pPr>
            <a:r>
              <a:rPr lang="cs-CZ" sz="1400" b="1" i="0" dirty="0"/>
              <a:t>rozvodny, kabelové kanály, prostory a šachty, </a:t>
            </a:r>
          </a:p>
          <a:p>
            <a:pPr marL="450850" indent="-285750" algn="l" eaLnBrk="1" hangingPunct="1">
              <a:lnSpc>
                <a:spcPct val="11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§"/>
            </a:pPr>
            <a:r>
              <a:rPr lang="cs-CZ" sz="1400" b="1" i="0" dirty="0"/>
              <a:t>akumulátorovny,  vývody generátorů a transformátory,</a:t>
            </a:r>
          </a:p>
          <a:p>
            <a:pPr marL="450850" indent="-285750" algn="l" eaLnBrk="1" hangingPunct="1">
              <a:lnSpc>
                <a:spcPct val="11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§"/>
            </a:pPr>
            <a:r>
              <a:rPr lang="cs-CZ" sz="1400" b="1" i="0" dirty="0"/>
              <a:t>sklad  hořlavých kapalin,</a:t>
            </a:r>
          </a:p>
          <a:p>
            <a:pPr marL="450850" indent="-285750" algn="l" eaLnBrk="1" hangingPunct="1">
              <a:lnSpc>
                <a:spcPct val="11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§"/>
            </a:pPr>
            <a:r>
              <a:rPr lang="cs-CZ" sz="1400" b="1" i="0" dirty="0"/>
              <a:t>sklad technických plynů,</a:t>
            </a:r>
          </a:p>
          <a:p>
            <a:pPr marL="450850" indent="-285750" algn="l" eaLnBrk="1" hangingPunct="1">
              <a:lnSpc>
                <a:spcPct val="11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§"/>
            </a:pPr>
            <a:r>
              <a:rPr lang="cs-CZ" sz="1400" b="1" i="0" dirty="0"/>
              <a:t>sklad  nebezpečného odpadu,</a:t>
            </a:r>
          </a:p>
          <a:p>
            <a:pPr marL="450850" indent="-285750" algn="l" eaLnBrk="1" hangingPunct="1">
              <a:lnSpc>
                <a:spcPct val="11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§"/>
            </a:pPr>
            <a:endParaRPr lang="cs-CZ" sz="1400" b="1" i="0" dirty="0"/>
          </a:p>
        </p:txBody>
      </p:sp>
      <p:sp>
        <p:nvSpPr>
          <p:cNvPr id="17" name="Text Box 20">
            <a:extLst>
              <a:ext uri="{FF2B5EF4-FFF2-40B4-BE49-F238E27FC236}">
                <a16:creationId xmlns:a16="http://schemas.microsoft.com/office/drawing/2014/main" id="{2958D1FA-8776-418D-AA48-8DC9C52A7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636912"/>
            <a:ext cx="5112568" cy="3062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 marL="144463" indent="-142875" defTabSz="8953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953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953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953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953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0850" indent="-285750" algn="l" eaLnBrk="1" hangingPunct="1">
              <a:lnSpc>
                <a:spcPct val="11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§"/>
            </a:pPr>
            <a:endParaRPr lang="cs-CZ" sz="1400" b="1" i="0" dirty="0"/>
          </a:p>
          <a:p>
            <a:pPr marL="450850" indent="-285750" algn="l" eaLnBrk="1" hangingPunct="1">
              <a:lnSpc>
                <a:spcPct val="11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§"/>
            </a:pPr>
            <a:r>
              <a:rPr lang="cs-CZ" sz="1400" b="1" i="0" dirty="0"/>
              <a:t>archivy a spisovny,</a:t>
            </a:r>
          </a:p>
          <a:p>
            <a:pPr marL="450850" indent="-285750" algn="l" eaLnBrk="1" hangingPunct="1">
              <a:lnSpc>
                <a:spcPct val="11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§"/>
            </a:pPr>
            <a:r>
              <a:rPr lang="cs-CZ" sz="1400" b="1" i="0" dirty="0"/>
              <a:t>čerpací stanice nafty </a:t>
            </a:r>
            <a:r>
              <a:rPr lang="cs-CZ" sz="1400" i="0" dirty="0"/>
              <a:t>a její okolí, </a:t>
            </a:r>
          </a:p>
          <a:p>
            <a:pPr marL="450850" indent="-285750" algn="l" eaLnBrk="1" hangingPunct="1">
              <a:lnSpc>
                <a:spcPct val="11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§"/>
            </a:pPr>
            <a:r>
              <a:rPr lang="cs-CZ" sz="1400" b="1" i="0" dirty="0"/>
              <a:t>okolí nádrží </a:t>
            </a:r>
            <a:r>
              <a:rPr lang="cs-CZ" sz="1400" i="0" dirty="0"/>
              <a:t>a rozvodů turbo a transformátorového oleje,</a:t>
            </a:r>
          </a:p>
          <a:p>
            <a:pPr marL="450850" indent="-285750" algn="l" eaLnBrk="1" hangingPunct="1">
              <a:lnSpc>
                <a:spcPct val="11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§"/>
            </a:pPr>
            <a:r>
              <a:rPr lang="cs-CZ" sz="1400" b="1" i="0" dirty="0"/>
              <a:t>montážní jáma </a:t>
            </a:r>
            <a:r>
              <a:rPr lang="cs-CZ" sz="1400" i="0" dirty="0"/>
              <a:t>v remíze lokomotiv,</a:t>
            </a:r>
          </a:p>
          <a:p>
            <a:pPr marL="450850" indent="-285750" algn="l" eaLnBrk="1" hangingPunct="1">
              <a:lnSpc>
                <a:spcPct val="11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§"/>
            </a:pPr>
            <a:r>
              <a:rPr lang="cs-CZ" sz="1400" b="1" i="0" dirty="0"/>
              <a:t>budovy, prostory a zařízení z hoř. </a:t>
            </a:r>
            <a:r>
              <a:rPr lang="cs-CZ" sz="1400" b="1" dirty="0"/>
              <a:t>h</a:t>
            </a:r>
            <a:r>
              <a:rPr lang="cs-CZ" sz="1400" b="1" i="0" dirty="0"/>
              <a:t>mot.</a:t>
            </a:r>
          </a:p>
          <a:p>
            <a:pPr marL="450850" indent="-285750" algn="l" eaLnBrk="1" hangingPunct="1">
              <a:lnSpc>
                <a:spcPct val="11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§"/>
            </a:pPr>
            <a:r>
              <a:rPr lang="cs-CZ" sz="1400" b="1" i="0" dirty="0"/>
              <a:t>v prostorách, kde nelze vyloučit vznik požáru </a:t>
            </a:r>
            <a:r>
              <a:rPr lang="cs-CZ" sz="1400" i="0" dirty="0"/>
              <a:t>skrytými cestami do sousedních požárních úseků,</a:t>
            </a:r>
          </a:p>
          <a:p>
            <a:pPr marL="450850" indent="-285750" algn="l" eaLnBrk="1" hangingPunct="1">
              <a:lnSpc>
                <a:spcPct val="11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§"/>
            </a:pPr>
            <a:r>
              <a:rPr lang="cs-CZ" sz="1400" b="1" i="0" dirty="0"/>
              <a:t>v prostorách, kde nelze vyloučit přítomnost nebo vznik výbušné koncentrace</a:t>
            </a:r>
            <a:r>
              <a:rPr lang="cs-CZ" sz="1400" i="0" dirty="0"/>
              <a:t> (např. natěračské práce s těkavými látkami),</a:t>
            </a:r>
          </a:p>
          <a:p>
            <a:pPr marL="450850" indent="-285750" algn="l" eaLnBrk="1" hangingPunct="1">
              <a:lnSpc>
                <a:spcPct val="11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§"/>
            </a:pPr>
            <a:endParaRPr lang="cs-CZ" sz="1400" b="1" i="0" dirty="0"/>
          </a:p>
          <a:p>
            <a:pPr marL="450850" indent="-285750" algn="l" eaLnBrk="1" hangingPunct="1">
              <a:lnSpc>
                <a:spcPct val="11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§"/>
            </a:pPr>
            <a:endParaRPr lang="cs-CZ" sz="1400" b="1" i="0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A8E51426-9FC0-4FCB-93D7-3D6DC55C3EB7}"/>
              </a:ext>
            </a:extLst>
          </p:cNvPr>
          <p:cNvSpPr/>
          <p:nvPr/>
        </p:nvSpPr>
        <p:spPr>
          <a:xfrm>
            <a:off x="369600" y="5897501"/>
            <a:ext cx="8264422" cy="3872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587" lvl="1" algn="l" defTabSz="895350" eaLnBrk="1" hangingPunct="1">
              <a:lnSpc>
                <a:spcPts val="2300"/>
              </a:lnSpc>
              <a:spcBef>
                <a:spcPts val="1200"/>
              </a:spcBef>
              <a:buClr>
                <a:srgbClr val="F24F00"/>
              </a:buClr>
              <a:buSzPct val="120000"/>
            </a:pPr>
            <a:r>
              <a:rPr lang="cs-CZ" sz="1400" b="1" i="0" dirty="0">
                <a:latin typeface="Arial CE" panose="020B0604020202020204" pitchFamily="34" charset="0"/>
                <a:cs typeface="Arial CE" panose="020B0604020202020204" pitchFamily="34" charset="0"/>
              </a:rPr>
              <a:t>Na předaném pracovišti  za požární ochranu zodpovídá po dobu činnosti zhotovitel prací </a:t>
            </a:r>
            <a:r>
              <a:rPr lang="cs-CZ" sz="2400" b="1" i="0" dirty="0">
                <a:latin typeface="Arial CE" panose="020B0604020202020204" pitchFamily="34" charset="0"/>
                <a:cs typeface="Arial CE" panose="020B0604020202020204" pitchFamily="34" charset="0"/>
              </a:rPr>
              <a:t>!!!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1193F93A-67EA-47D7-8747-51B4651CC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030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16200000">
            <a:off x="-2267790" y="2626927"/>
            <a:ext cx="6026984" cy="102623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400" dirty="0">
                <a:latin typeface="Futura CEZ Medium" pitchFamily="2" charset="0"/>
                <a:cs typeface="Arial" pitchFamily="34" charset="0"/>
              </a:rPr>
              <a:t>4</a:t>
            </a:r>
            <a:r>
              <a:rPr lang="cs-CZ" sz="2700" dirty="0">
                <a:latin typeface="Futura CEZ Medium" pitchFamily="2" charset="0"/>
                <a:cs typeface="Arial" pitchFamily="34" charset="0"/>
              </a:rPr>
              <a:t>. POŽÁRNĚ NEBEZPEČNÉ ČINNOSTI </a:t>
            </a:r>
            <a:br>
              <a:rPr lang="cs-CZ" sz="2700" dirty="0">
                <a:solidFill>
                  <a:schemeClr val="accent2"/>
                </a:solidFill>
                <a:latin typeface="Futura CEZ Medium" pitchFamily="2" charset="0"/>
                <a:cs typeface="Arial" pitchFamily="34" charset="0"/>
              </a:rPr>
            </a:br>
            <a:r>
              <a:rPr lang="cs-CZ" sz="2700" cap="all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  <a:t>příkaz S/V</a:t>
            </a:r>
            <a:br>
              <a:rPr lang="cs-CZ" sz="2700" cap="all" dirty="0">
                <a:solidFill>
                  <a:schemeClr val="tx1"/>
                </a:solidFill>
                <a:highlight>
                  <a:srgbClr val="FFFF00"/>
                </a:highlight>
                <a:latin typeface="Futura CEZ Medium" pitchFamily="2" charset="0"/>
                <a:cs typeface="Arial" pitchFamily="34" charset="0"/>
              </a:rPr>
            </a:br>
            <a:r>
              <a:rPr lang="cs-CZ" sz="27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</a:t>
            </a:r>
            <a:endParaRPr lang="cs-CZ" sz="2700" dirty="0"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 bwMode="auto">
          <a:xfrm>
            <a:off x="2004060" y="1263287"/>
            <a:ext cx="359502" cy="15240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ctr" defTabSz="652463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</a:pPr>
            <a:endParaRPr lang="cs-CZ" sz="1400" i="1" dirty="0">
              <a:latin typeface="Arial" pitchFamily="34" charset="0"/>
            </a:endParaRPr>
          </a:p>
        </p:txBody>
      </p:sp>
      <p:sp>
        <p:nvSpPr>
          <p:cNvPr id="16" name="Obdélník 15"/>
          <p:cNvSpPr/>
          <p:nvPr/>
        </p:nvSpPr>
        <p:spPr bwMode="auto">
          <a:xfrm rot="5400000">
            <a:off x="6040207" y="1301516"/>
            <a:ext cx="292428" cy="18084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ctr" defTabSz="652463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</a:pPr>
            <a:endParaRPr lang="cs-CZ" sz="1400" i="1" dirty="0">
              <a:latin typeface="Arial" pitchFamily="34" charset="0"/>
            </a:endParaRPr>
          </a:p>
        </p:txBody>
      </p:sp>
      <p:sp>
        <p:nvSpPr>
          <p:cNvPr id="38" name="Obdélník 37"/>
          <p:cNvSpPr/>
          <p:nvPr/>
        </p:nvSpPr>
        <p:spPr bwMode="auto">
          <a:xfrm>
            <a:off x="6696074" y="434210"/>
            <a:ext cx="3810001" cy="71791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r>
              <a:rPr lang="cs-CZ" sz="1300" dirty="0"/>
              <a:t>I. Základní údaje o činnosti – místo práce, název opravovaného zařízení, použitá technologie, </a:t>
            </a:r>
          </a:p>
          <a:p>
            <a:r>
              <a:rPr lang="cs-CZ" sz="1300" dirty="0"/>
              <a:t>platnost příkazu</a:t>
            </a:r>
          </a:p>
        </p:txBody>
      </p:sp>
      <p:sp>
        <p:nvSpPr>
          <p:cNvPr id="39" name="Ovál 38"/>
          <p:cNvSpPr/>
          <p:nvPr/>
        </p:nvSpPr>
        <p:spPr bwMode="auto">
          <a:xfrm>
            <a:off x="6248269" y="679270"/>
            <a:ext cx="257043" cy="22779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ctr" defTabSz="652463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</a:pPr>
            <a:r>
              <a:rPr lang="cs-CZ" sz="1400" dirty="0">
                <a:latin typeface="Arial" pitchFamily="34" charset="0"/>
              </a:rPr>
              <a:t>Z</a:t>
            </a:r>
          </a:p>
        </p:txBody>
      </p:sp>
      <p:sp>
        <p:nvSpPr>
          <p:cNvPr id="41" name="Obdélník 40"/>
          <p:cNvSpPr/>
          <p:nvPr/>
        </p:nvSpPr>
        <p:spPr bwMode="auto">
          <a:xfrm>
            <a:off x="6696073" y="1243669"/>
            <a:ext cx="3810001" cy="4191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defTabSz="652463" eaLnBrk="0" fontAlgn="base" hangingPunct="0">
              <a:spcAft>
                <a:spcPct val="0"/>
              </a:spcAft>
              <a:buClr>
                <a:schemeClr val="accent2"/>
              </a:buClr>
            </a:pPr>
            <a:r>
              <a:rPr lang="cs-CZ" sz="1300" dirty="0">
                <a:solidFill>
                  <a:schemeClr val="tx1"/>
                </a:solidFill>
                <a:latin typeface="Arial" pitchFamily="34" charset="0"/>
              </a:rPr>
              <a:t>II. Jméno svářeče, číslo jeho osvědčení a podpis  </a:t>
            </a:r>
          </a:p>
        </p:txBody>
      </p:sp>
      <p:sp>
        <p:nvSpPr>
          <p:cNvPr id="46" name="Obdélník 45"/>
          <p:cNvSpPr/>
          <p:nvPr/>
        </p:nvSpPr>
        <p:spPr bwMode="auto">
          <a:xfrm>
            <a:off x="6695548" y="1838326"/>
            <a:ext cx="3810527" cy="40957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defTabSz="652463" eaLnBrk="0" hangingPunct="0">
              <a:buClr>
                <a:schemeClr val="accent2"/>
              </a:buClr>
            </a:pPr>
            <a:r>
              <a:rPr lang="cs-CZ" sz="1300" dirty="0">
                <a:solidFill>
                  <a:schemeClr val="tx1"/>
                </a:solidFill>
                <a:latin typeface="Arial" pitchFamily="34" charset="0"/>
              </a:rPr>
              <a:t>III. Stanovená požárně bezpečnostní opatření </a:t>
            </a:r>
          </a:p>
        </p:txBody>
      </p:sp>
      <p:sp>
        <p:nvSpPr>
          <p:cNvPr id="48" name="Ovál 47"/>
          <p:cNvSpPr/>
          <p:nvPr/>
        </p:nvSpPr>
        <p:spPr bwMode="auto">
          <a:xfrm>
            <a:off x="6248269" y="1929214"/>
            <a:ext cx="257043" cy="22779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ctr" defTabSz="652463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</a:pPr>
            <a:r>
              <a:rPr lang="cs-CZ" sz="1400" dirty="0">
                <a:latin typeface="Arial" pitchFamily="34" charset="0"/>
              </a:rPr>
              <a:t>Z</a:t>
            </a:r>
          </a:p>
        </p:txBody>
      </p:sp>
      <p:sp>
        <p:nvSpPr>
          <p:cNvPr id="49" name="Obdélník 48"/>
          <p:cNvSpPr/>
          <p:nvPr/>
        </p:nvSpPr>
        <p:spPr bwMode="auto">
          <a:xfrm>
            <a:off x="6686021" y="3140044"/>
            <a:ext cx="3810000" cy="35011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defTabSz="652463" eaLnBrk="0" hangingPunct="0">
              <a:spcBef>
                <a:spcPct val="50000"/>
              </a:spcBef>
              <a:buClr>
                <a:schemeClr val="accent2"/>
              </a:buClr>
            </a:pPr>
            <a:r>
              <a:rPr lang="cs-CZ" sz="1300" dirty="0">
                <a:solidFill>
                  <a:schemeClr val="tx1"/>
                </a:solidFill>
                <a:latin typeface="Arial" pitchFamily="34" charset="0"/>
              </a:rPr>
              <a:t>Osoba, která stanovila opatření</a:t>
            </a:r>
            <a:endParaRPr lang="cs-CZ" sz="1300" dirty="0">
              <a:latin typeface="Arial" pitchFamily="34" charset="0"/>
            </a:endParaRPr>
          </a:p>
        </p:txBody>
      </p:sp>
      <p:sp>
        <p:nvSpPr>
          <p:cNvPr id="50" name="Ovál 49"/>
          <p:cNvSpPr/>
          <p:nvPr/>
        </p:nvSpPr>
        <p:spPr bwMode="auto">
          <a:xfrm>
            <a:off x="6248269" y="3201205"/>
            <a:ext cx="257043" cy="22779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ctr" defTabSz="652463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</a:pPr>
            <a:r>
              <a:rPr lang="cs-CZ" sz="1400" dirty="0">
                <a:latin typeface="Arial" pitchFamily="34" charset="0"/>
              </a:rPr>
              <a:t>Z</a:t>
            </a:r>
          </a:p>
        </p:txBody>
      </p:sp>
      <p:sp>
        <p:nvSpPr>
          <p:cNvPr id="51" name="Obdélník 50"/>
          <p:cNvSpPr/>
          <p:nvPr/>
        </p:nvSpPr>
        <p:spPr bwMode="auto">
          <a:xfrm>
            <a:off x="6696076" y="3618693"/>
            <a:ext cx="3809999" cy="32821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defTabSz="652463" eaLnBrk="0" hangingPunct="0">
              <a:buClr>
                <a:schemeClr val="accent2"/>
              </a:buClr>
            </a:pPr>
            <a:r>
              <a:rPr lang="cs-CZ" sz="1300" dirty="0">
                <a:solidFill>
                  <a:schemeClr val="tx1"/>
                </a:solidFill>
                <a:latin typeface="Arial" pitchFamily="34" charset="0"/>
              </a:rPr>
              <a:t>IV. Osoba, která opatření provedla</a:t>
            </a:r>
          </a:p>
        </p:txBody>
      </p:sp>
      <p:grpSp>
        <p:nvGrpSpPr>
          <p:cNvPr id="59" name="Skupina 58"/>
          <p:cNvGrpSpPr/>
          <p:nvPr/>
        </p:nvGrpSpPr>
        <p:grpSpPr>
          <a:xfrm>
            <a:off x="6148322" y="3719108"/>
            <a:ext cx="543197" cy="227797"/>
            <a:chOff x="4633379" y="3757610"/>
            <a:chExt cx="543197" cy="227797"/>
          </a:xfrm>
        </p:grpSpPr>
        <p:sp>
          <p:nvSpPr>
            <p:cNvPr id="52" name="Ovál 51"/>
            <p:cNvSpPr/>
            <p:nvPr/>
          </p:nvSpPr>
          <p:spPr bwMode="auto">
            <a:xfrm>
              <a:off x="4633379" y="3757610"/>
              <a:ext cx="257043" cy="227797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8762" tIns="39382" rIns="78762" bIns="39382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52463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</a:pPr>
              <a:r>
                <a:rPr lang="cs-CZ" sz="1400" dirty="0">
                  <a:latin typeface="Arial" pitchFamily="34" charset="0"/>
                </a:rPr>
                <a:t>Z</a:t>
              </a:r>
            </a:p>
          </p:txBody>
        </p:sp>
        <p:sp>
          <p:nvSpPr>
            <p:cNvPr id="53" name="Ovál 52"/>
            <p:cNvSpPr/>
            <p:nvPr/>
          </p:nvSpPr>
          <p:spPr bwMode="auto">
            <a:xfrm>
              <a:off x="4919533" y="3757610"/>
              <a:ext cx="257043" cy="227797"/>
            </a:xfrm>
            <a:prstGeom prst="ellipse">
              <a:avLst/>
            </a:prstGeom>
            <a:solidFill>
              <a:schemeClr val="accent6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8762" tIns="39382" rIns="78762" bIns="39382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52463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</a:pPr>
              <a:r>
                <a:rPr lang="cs-CZ" sz="1400" dirty="0">
                  <a:latin typeface="Arial" pitchFamily="34" charset="0"/>
                </a:rPr>
                <a:t>D</a:t>
              </a:r>
            </a:p>
          </p:txBody>
        </p:sp>
      </p:grpSp>
      <p:sp>
        <p:nvSpPr>
          <p:cNvPr id="54" name="Obdélník 53"/>
          <p:cNvSpPr/>
          <p:nvPr/>
        </p:nvSpPr>
        <p:spPr bwMode="auto">
          <a:xfrm>
            <a:off x="6696076" y="4076301"/>
            <a:ext cx="3809998" cy="30439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defTabSz="652463" eaLnBrk="0" fontAlgn="base" hangingPunct="0">
              <a:spcAft>
                <a:spcPct val="0"/>
              </a:spcAft>
              <a:buClr>
                <a:schemeClr val="accent2"/>
              </a:buClr>
            </a:pPr>
            <a:r>
              <a:rPr lang="cs-CZ" sz="1300" dirty="0">
                <a:solidFill>
                  <a:schemeClr val="tx1"/>
                </a:solidFill>
                <a:latin typeface="Arial" pitchFamily="34" charset="0"/>
              </a:rPr>
              <a:t>V. Informace o požad. dohledu během svařování</a:t>
            </a:r>
          </a:p>
        </p:txBody>
      </p:sp>
      <p:grpSp>
        <p:nvGrpSpPr>
          <p:cNvPr id="60" name="Skupina 59"/>
          <p:cNvGrpSpPr/>
          <p:nvPr/>
        </p:nvGrpSpPr>
        <p:grpSpPr>
          <a:xfrm>
            <a:off x="6142825" y="4152903"/>
            <a:ext cx="543197" cy="227797"/>
            <a:chOff x="4628349" y="3757612"/>
            <a:chExt cx="543197" cy="227797"/>
          </a:xfrm>
        </p:grpSpPr>
        <p:sp>
          <p:nvSpPr>
            <p:cNvPr id="61" name="Ovál 60"/>
            <p:cNvSpPr/>
            <p:nvPr/>
          </p:nvSpPr>
          <p:spPr bwMode="auto">
            <a:xfrm>
              <a:off x="4628349" y="3757612"/>
              <a:ext cx="257043" cy="227797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8762" tIns="39382" rIns="78762" bIns="39382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52463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</a:pPr>
              <a:r>
                <a:rPr lang="cs-CZ" sz="1400" dirty="0">
                  <a:latin typeface="Arial" pitchFamily="34" charset="0"/>
                </a:rPr>
                <a:t>Z</a:t>
              </a:r>
            </a:p>
          </p:txBody>
        </p:sp>
        <p:sp>
          <p:nvSpPr>
            <p:cNvPr id="62" name="Ovál 61"/>
            <p:cNvSpPr/>
            <p:nvPr/>
          </p:nvSpPr>
          <p:spPr bwMode="auto">
            <a:xfrm>
              <a:off x="4914503" y="3757612"/>
              <a:ext cx="257043" cy="227797"/>
            </a:xfrm>
            <a:prstGeom prst="ellipse">
              <a:avLst/>
            </a:prstGeom>
            <a:solidFill>
              <a:schemeClr val="accent6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8762" tIns="39382" rIns="78762" bIns="39382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52463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</a:pPr>
              <a:r>
                <a:rPr lang="cs-CZ" sz="1400" dirty="0">
                  <a:latin typeface="Arial" pitchFamily="34" charset="0"/>
                </a:rPr>
                <a:t>D</a:t>
              </a:r>
            </a:p>
          </p:txBody>
        </p:sp>
      </p:grpSp>
      <p:sp>
        <p:nvSpPr>
          <p:cNvPr id="67" name="Obdélník 66"/>
          <p:cNvSpPr/>
          <p:nvPr/>
        </p:nvSpPr>
        <p:spPr bwMode="auto">
          <a:xfrm>
            <a:off x="6696077" y="4601340"/>
            <a:ext cx="3905248" cy="30552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defTabSz="652463" eaLnBrk="0" hangingPunct="0">
              <a:buClr>
                <a:schemeClr val="accent2"/>
              </a:buClr>
            </a:pPr>
            <a:r>
              <a:rPr lang="cs-CZ" sz="1300" dirty="0">
                <a:solidFill>
                  <a:schemeClr val="tx1"/>
                </a:solidFill>
                <a:latin typeface="Arial" pitchFamily="34" charset="0"/>
              </a:rPr>
              <a:t>VI. Informace o pož. dohledu po skončení svařování</a:t>
            </a:r>
          </a:p>
        </p:txBody>
      </p:sp>
      <p:grpSp>
        <p:nvGrpSpPr>
          <p:cNvPr id="63" name="Skupina 62"/>
          <p:cNvGrpSpPr/>
          <p:nvPr/>
        </p:nvGrpSpPr>
        <p:grpSpPr>
          <a:xfrm>
            <a:off x="6148321" y="4634313"/>
            <a:ext cx="533206" cy="233691"/>
            <a:chOff x="4624321" y="4634312"/>
            <a:chExt cx="533206" cy="233691"/>
          </a:xfrm>
        </p:grpSpPr>
        <p:sp>
          <p:nvSpPr>
            <p:cNvPr id="68" name="Ovál 67"/>
            <p:cNvSpPr/>
            <p:nvPr/>
          </p:nvSpPr>
          <p:spPr bwMode="auto">
            <a:xfrm>
              <a:off x="4624321" y="4634312"/>
              <a:ext cx="257043" cy="227797"/>
            </a:xfrm>
            <a:prstGeom prst="ellipse">
              <a:avLst/>
            </a:prstGeom>
            <a:solidFill>
              <a:schemeClr val="accent6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8762" tIns="39382" rIns="78762" bIns="39382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52463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</a:pPr>
              <a:r>
                <a:rPr lang="cs-CZ" sz="1400" dirty="0">
                  <a:latin typeface="Arial" pitchFamily="34" charset="0"/>
                </a:rPr>
                <a:t>D</a:t>
              </a:r>
            </a:p>
          </p:txBody>
        </p:sp>
        <p:sp>
          <p:nvSpPr>
            <p:cNvPr id="69" name="Ovál 68"/>
            <p:cNvSpPr/>
            <p:nvPr/>
          </p:nvSpPr>
          <p:spPr bwMode="auto">
            <a:xfrm>
              <a:off x="4900484" y="4640206"/>
              <a:ext cx="257043" cy="227797"/>
            </a:xfrm>
            <a:prstGeom prst="ellipse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8762" tIns="39382" rIns="78762" bIns="39382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52463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</a:pPr>
              <a:r>
                <a:rPr lang="cs-CZ" sz="1400" dirty="0">
                  <a:latin typeface="Arial" pitchFamily="34" charset="0"/>
                </a:rPr>
                <a:t>P</a:t>
              </a:r>
            </a:p>
          </p:txBody>
        </p:sp>
      </p:grpSp>
      <p:sp>
        <p:nvSpPr>
          <p:cNvPr id="70" name="Obdélník 69"/>
          <p:cNvSpPr/>
          <p:nvPr/>
        </p:nvSpPr>
        <p:spPr bwMode="auto">
          <a:xfrm>
            <a:off x="6696078" y="5133978"/>
            <a:ext cx="3809997" cy="43814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defTabSz="652463" eaLnBrk="0" fontAlgn="base" hangingPunct="0">
              <a:spcAft>
                <a:spcPct val="0"/>
              </a:spcAft>
              <a:buClr>
                <a:schemeClr val="accent2"/>
              </a:buClr>
            </a:pPr>
            <a:r>
              <a:rPr lang="cs-CZ" sz="1300" dirty="0">
                <a:solidFill>
                  <a:schemeClr val="tx1"/>
                </a:solidFill>
                <a:latin typeface="Arial" pitchFamily="34" charset="0"/>
              </a:rPr>
              <a:t>VII. Informace o měření koncentrací</a:t>
            </a:r>
          </a:p>
          <a:p>
            <a:pPr defTabSz="652463" eaLnBrk="0" hangingPunct="0">
              <a:buClr>
                <a:schemeClr val="accent2"/>
              </a:buClr>
            </a:pPr>
            <a:r>
              <a:rPr lang="cs-CZ" sz="1300" dirty="0">
                <a:solidFill>
                  <a:schemeClr val="tx1"/>
                </a:solidFill>
                <a:latin typeface="Arial" pitchFamily="34" charset="0"/>
              </a:rPr>
              <a:t>- stanovuje  zadavatel, vyplňuje dodavatel.</a:t>
            </a:r>
          </a:p>
        </p:txBody>
      </p:sp>
      <p:grpSp>
        <p:nvGrpSpPr>
          <p:cNvPr id="71" name="Skupina 70"/>
          <p:cNvGrpSpPr/>
          <p:nvPr/>
        </p:nvGrpSpPr>
        <p:grpSpPr>
          <a:xfrm>
            <a:off x="6133571" y="5239153"/>
            <a:ext cx="543197" cy="227797"/>
            <a:chOff x="4628349" y="3757612"/>
            <a:chExt cx="543197" cy="227797"/>
          </a:xfrm>
        </p:grpSpPr>
        <p:sp>
          <p:nvSpPr>
            <p:cNvPr id="72" name="Ovál 71"/>
            <p:cNvSpPr/>
            <p:nvPr/>
          </p:nvSpPr>
          <p:spPr bwMode="auto">
            <a:xfrm>
              <a:off x="4628349" y="3757612"/>
              <a:ext cx="257043" cy="227797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8762" tIns="39382" rIns="78762" bIns="39382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52463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</a:pPr>
              <a:r>
                <a:rPr lang="cs-CZ" sz="1400" dirty="0">
                  <a:latin typeface="Arial" pitchFamily="34" charset="0"/>
                </a:rPr>
                <a:t>Z</a:t>
              </a:r>
            </a:p>
          </p:txBody>
        </p:sp>
        <p:sp>
          <p:nvSpPr>
            <p:cNvPr id="73" name="Ovál 72"/>
            <p:cNvSpPr/>
            <p:nvPr/>
          </p:nvSpPr>
          <p:spPr bwMode="auto">
            <a:xfrm>
              <a:off x="4914503" y="3757612"/>
              <a:ext cx="257043" cy="227797"/>
            </a:xfrm>
            <a:prstGeom prst="ellipse">
              <a:avLst/>
            </a:prstGeom>
            <a:solidFill>
              <a:schemeClr val="accent6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8762" tIns="39382" rIns="78762" bIns="39382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52463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</a:pPr>
              <a:r>
                <a:rPr lang="cs-CZ" sz="1400" dirty="0">
                  <a:latin typeface="Arial" pitchFamily="34" charset="0"/>
                </a:rPr>
                <a:t>D</a:t>
              </a:r>
            </a:p>
          </p:txBody>
        </p:sp>
      </p:grpSp>
      <p:sp>
        <p:nvSpPr>
          <p:cNvPr id="74" name="Obdélník 73"/>
          <p:cNvSpPr/>
          <p:nvPr/>
        </p:nvSpPr>
        <p:spPr bwMode="auto">
          <a:xfrm>
            <a:off x="6696078" y="5791200"/>
            <a:ext cx="3799944" cy="2381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defTabSz="652463" eaLnBrk="0" hangingPunct="0">
              <a:spcBef>
                <a:spcPct val="50000"/>
              </a:spcBef>
              <a:buClr>
                <a:schemeClr val="accent2"/>
              </a:buClr>
            </a:pPr>
            <a:r>
              <a:rPr lang="cs-CZ" sz="1300" dirty="0">
                <a:solidFill>
                  <a:schemeClr val="tx1"/>
                </a:solidFill>
                <a:latin typeface="Arial" pitchFamily="34" charset="0"/>
              </a:rPr>
              <a:t>VIII. Informace o vydavateli příkazu</a:t>
            </a:r>
            <a:endParaRPr lang="cs-CZ" sz="1300" dirty="0"/>
          </a:p>
        </p:txBody>
      </p:sp>
      <p:sp>
        <p:nvSpPr>
          <p:cNvPr id="76" name="Ovál 75"/>
          <p:cNvSpPr/>
          <p:nvPr/>
        </p:nvSpPr>
        <p:spPr bwMode="auto">
          <a:xfrm>
            <a:off x="6248269" y="5776912"/>
            <a:ext cx="257043" cy="22779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ctr" defTabSz="652463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</a:pPr>
            <a:r>
              <a:rPr lang="cs-CZ" sz="1400" dirty="0">
                <a:latin typeface="Arial" pitchFamily="34" charset="0"/>
              </a:rPr>
              <a:t>Z</a:t>
            </a:r>
          </a:p>
        </p:txBody>
      </p:sp>
      <p:sp>
        <p:nvSpPr>
          <p:cNvPr id="77" name="Obdélník 76"/>
          <p:cNvSpPr/>
          <p:nvPr/>
        </p:nvSpPr>
        <p:spPr bwMode="auto">
          <a:xfrm>
            <a:off x="6696072" y="6205689"/>
            <a:ext cx="3819254" cy="28765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defTabSz="652463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</a:pPr>
            <a:r>
              <a:rPr lang="cs-CZ" sz="1300" dirty="0">
                <a:solidFill>
                  <a:schemeClr val="tx1"/>
                </a:solidFill>
                <a:latin typeface="Arial" pitchFamily="34" charset="0"/>
              </a:rPr>
              <a:t>IX. Kontrola před zahájením práce</a:t>
            </a:r>
          </a:p>
        </p:txBody>
      </p:sp>
      <p:sp>
        <p:nvSpPr>
          <p:cNvPr id="78" name="Ovál 77"/>
          <p:cNvSpPr/>
          <p:nvPr/>
        </p:nvSpPr>
        <p:spPr bwMode="auto">
          <a:xfrm>
            <a:off x="6248269" y="6205690"/>
            <a:ext cx="257043" cy="227797"/>
          </a:xfrm>
          <a:prstGeom prst="ellipse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ctr" defTabSz="652463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</a:pPr>
            <a:r>
              <a:rPr lang="cs-CZ" sz="1400" dirty="0">
                <a:latin typeface="Arial" pitchFamily="34" charset="0"/>
              </a:rPr>
              <a:t>P</a:t>
            </a:r>
          </a:p>
        </p:txBody>
      </p:sp>
      <p:grpSp>
        <p:nvGrpSpPr>
          <p:cNvPr id="80" name="Skupina 79"/>
          <p:cNvGrpSpPr/>
          <p:nvPr/>
        </p:nvGrpSpPr>
        <p:grpSpPr>
          <a:xfrm>
            <a:off x="6128269" y="1268728"/>
            <a:ext cx="543197" cy="227797"/>
            <a:chOff x="4633379" y="3757610"/>
            <a:chExt cx="543197" cy="227797"/>
          </a:xfrm>
        </p:grpSpPr>
        <p:sp>
          <p:nvSpPr>
            <p:cNvPr id="81" name="Ovál 80"/>
            <p:cNvSpPr/>
            <p:nvPr/>
          </p:nvSpPr>
          <p:spPr bwMode="auto">
            <a:xfrm>
              <a:off x="4633379" y="3757610"/>
              <a:ext cx="257043" cy="227797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8762" tIns="39382" rIns="78762" bIns="39382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52463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</a:pPr>
              <a:r>
                <a:rPr lang="cs-CZ" sz="1400" dirty="0">
                  <a:latin typeface="Arial" pitchFamily="34" charset="0"/>
                </a:rPr>
                <a:t>Z</a:t>
              </a:r>
            </a:p>
          </p:txBody>
        </p:sp>
        <p:sp>
          <p:nvSpPr>
            <p:cNvPr id="82" name="Ovál 81"/>
            <p:cNvSpPr/>
            <p:nvPr/>
          </p:nvSpPr>
          <p:spPr bwMode="auto">
            <a:xfrm>
              <a:off x="4919533" y="3757610"/>
              <a:ext cx="257043" cy="227797"/>
            </a:xfrm>
            <a:prstGeom prst="ellipse">
              <a:avLst/>
            </a:prstGeom>
            <a:solidFill>
              <a:schemeClr val="accent6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8762" tIns="39382" rIns="78762" bIns="39382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52463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</a:pPr>
              <a:r>
                <a:rPr lang="cs-CZ" sz="1400" dirty="0">
                  <a:latin typeface="Arial" pitchFamily="34" charset="0"/>
                </a:rPr>
                <a:t>D</a:t>
              </a:r>
            </a:p>
          </p:txBody>
        </p:sp>
      </p:grpSp>
      <p:pic>
        <p:nvPicPr>
          <p:cNvPr id="40" name="Obrázek 39">
            <a:extLst>
              <a:ext uri="{FF2B5EF4-FFF2-40B4-BE49-F238E27FC236}">
                <a16:creationId xmlns:a16="http://schemas.microsoft.com/office/drawing/2014/main" id="{3F483815-838E-431E-8320-56B1E43AD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D99C9B0-2E44-2988-6651-C392843F8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277" y="245747"/>
            <a:ext cx="4562402" cy="640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921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16200000">
            <a:off x="-2316645" y="2626927"/>
            <a:ext cx="6026984" cy="102623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400" dirty="0">
                <a:latin typeface="Futura CEZ Medium" pitchFamily="2" charset="0"/>
                <a:cs typeface="Arial" pitchFamily="34" charset="0"/>
              </a:rPr>
              <a:t>4</a:t>
            </a:r>
            <a:r>
              <a:rPr lang="cs-CZ" sz="2700" dirty="0">
                <a:latin typeface="Futura CEZ Medium" pitchFamily="2" charset="0"/>
                <a:cs typeface="Arial" pitchFamily="34" charset="0"/>
              </a:rPr>
              <a:t>. POŽÁRNĚ NEBEZPEČNÉ ČINNOSTI </a:t>
            </a:r>
            <a:br>
              <a:rPr lang="cs-CZ" sz="2700" dirty="0">
                <a:solidFill>
                  <a:schemeClr val="accent2"/>
                </a:solidFill>
                <a:latin typeface="Futura CEZ Medium" pitchFamily="2" charset="0"/>
                <a:cs typeface="Arial" pitchFamily="34" charset="0"/>
              </a:rPr>
            </a:br>
            <a:r>
              <a:rPr lang="cs-CZ" sz="2700" cap="all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  <a:t>příkaz S/V</a:t>
            </a:r>
            <a:br>
              <a:rPr lang="cs-CZ" sz="2700" cap="all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</a:br>
            <a:r>
              <a:rPr lang="cs-CZ" sz="27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</a:t>
            </a:r>
            <a:endParaRPr lang="cs-CZ" sz="2700" dirty="0"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 bwMode="auto">
          <a:xfrm>
            <a:off x="2004060" y="1263287"/>
            <a:ext cx="359502" cy="15240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ctr" defTabSz="652463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</a:pPr>
            <a:endParaRPr lang="cs-CZ" sz="1400" i="1" dirty="0">
              <a:latin typeface="Arial" pitchFamily="34" charset="0"/>
            </a:endParaRPr>
          </a:p>
        </p:txBody>
      </p:sp>
      <p:grpSp>
        <p:nvGrpSpPr>
          <p:cNvPr id="42" name="Skupina 41">
            <a:extLst>
              <a:ext uri="{FF2B5EF4-FFF2-40B4-BE49-F238E27FC236}">
                <a16:creationId xmlns:a16="http://schemas.microsoft.com/office/drawing/2014/main" id="{3CBBB415-1CDD-4BA0-AE5F-ED548E145C4B}"/>
              </a:ext>
            </a:extLst>
          </p:cNvPr>
          <p:cNvGrpSpPr/>
          <p:nvPr/>
        </p:nvGrpSpPr>
        <p:grpSpPr>
          <a:xfrm>
            <a:off x="6543445" y="3589680"/>
            <a:ext cx="4111220" cy="1951584"/>
            <a:chOff x="4414770" y="3794285"/>
            <a:chExt cx="3729105" cy="1451504"/>
          </a:xfrm>
        </p:grpSpPr>
        <p:sp>
          <p:nvSpPr>
            <p:cNvPr id="43" name="Ovál 42">
              <a:extLst>
                <a:ext uri="{FF2B5EF4-FFF2-40B4-BE49-F238E27FC236}">
                  <a16:creationId xmlns:a16="http://schemas.microsoft.com/office/drawing/2014/main" id="{2FACB665-77B5-4758-966A-FFD3350B279C}"/>
                </a:ext>
              </a:extLst>
            </p:cNvPr>
            <p:cNvSpPr/>
            <p:nvPr/>
          </p:nvSpPr>
          <p:spPr bwMode="auto">
            <a:xfrm>
              <a:off x="4414770" y="4577894"/>
              <a:ext cx="257043" cy="227797"/>
            </a:xfrm>
            <a:prstGeom prst="ellipse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8762" tIns="39382" rIns="78762" bIns="39382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52463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</a:pPr>
              <a:r>
                <a:rPr lang="cs-CZ" sz="1400" dirty="0">
                  <a:latin typeface="Arial" pitchFamily="34" charset="0"/>
                </a:rPr>
                <a:t>P</a:t>
              </a:r>
            </a:p>
          </p:txBody>
        </p:sp>
        <p:grpSp>
          <p:nvGrpSpPr>
            <p:cNvPr id="44" name="Skupina 43">
              <a:extLst>
                <a:ext uri="{FF2B5EF4-FFF2-40B4-BE49-F238E27FC236}">
                  <a16:creationId xmlns:a16="http://schemas.microsoft.com/office/drawing/2014/main" id="{870C8E12-F3D5-43CF-B49B-6D749F6848D5}"/>
                </a:ext>
              </a:extLst>
            </p:cNvPr>
            <p:cNvGrpSpPr/>
            <p:nvPr/>
          </p:nvGrpSpPr>
          <p:grpSpPr>
            <a:xfrm>
              <a:off x="4414902" y="3794285"/>
              <a:ext cx="3609711" cy="764956"/>
              <a:chOff x="4414902" y="3794285"/>
              <a:chExt cx="3609711" cy="764956"/>
            </a:xfrm>
          </p:grpSpPr>
          <p:sp>
            <p:nvSpPr>
              <p:cNvPr id="47" name="Ovál 46">
                <a:extLst>
                  <a:ext uri="{FF2B5EF4-FFF2-40B4-BE49-F238E27FC236}">
                    <a16:creationId xmlns:a16="http://schemas.microsoft.com/office/drawing/2014/main" id="{BBE69282-5F95-42CA-845E-CE1C604458B4}"/>
                  </a:ext>
                </a:extLst>
              </p:cNvPr>
              <p:cNvSpPr/>
              <p:nvPr/>
            </p:nvSpPr>
            <p:spPr bwMode="auto">
              <a:xfrm>
                <a:off x="4414902" y="4207341"/>
                <a:ext cx="257043" cy="227797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8762" tIns="39382" rIns="78762" bIns="39382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52463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</a:pPr>
                <a:r>
                  <a:rPr lang="cs-CZ" sz="1400" dirty="0">
                    <a:latin typeface="Arial" pitchFamily="34" charset="0"/>
                  </a:rPr>
                  <a:t>Z</a:t>
                </a:r>
              </a:p>
            </p:txBody>
          </p:sp>
          <p:grpSp>
            <p:nvGrpSpPr>
              <p:cNvPr id="55" name="Skupina 54">
                <a:extLst>
                  <a:ext uri="{FF2B5EF4-FFF2-40B4-BE49-F238E27FC236}">
                    <a16:creationId xmlns:a16="http://schemas.microsoft.com/office/drawing/2014/main" id="{E500329A-8EB2-489C-A77E-9A7686CA6C4D}"/>
                  </a:ext>
                </a:extLst>
              </p:cNvPr>
              <p:cNvGrpSpPr/>
              <p:nvPr/>
            </p:nvGrpSpPr>
            <p:grpSpPr>
              <a:xfrm>
                <a:off x="4419599" y="3794285"/>
                <a:ext cx="3605014" cy="292742"/>
                <a:chOff x="4419599" y="3794285"/>
                <a:chExt cx="3605014" cy="292742"/>
              </a:xfrm>
            </p:grpSpPr>
            <p:sp>
              <p:nvSpPr>
                <p:cNvPr id="57" name="Ovál 56">
                  <a:extLst>
                    <a:ext uri="{FF2B5EF4-FFF2-40B4-BE49-F238E27FC236}">
                      <a16:creationId xmlns:a16="http://schemas.microsoft.com/office/drawing/2014/main" id="{E7DD4D99-0338-46AD-9A3D-9BDC95FF0E8C}"/>
                    </a:ext>
                  </a:extLst>
                </p:cNvPr>
                <p:cNvSpPr/>
                <p:nvPr/>
              </p:nvSpPr>
              <p:spPr bwMode="auto">
                <a:xfrm>
                  <a:off x="4419599" y="3859230"/>
                  <a:ext cx="257043" cy="227797"/>
                </a:xfrm>
                <a:prstGeom prst="ellipse">
                  <a:avLst/>
                </a:prstGeom>
                <a:solidFill>
                  <a:schemeClr val="accent6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8762" tIns="39382" rIns="78762" bIns="39382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652463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accent2"/>
                    </a:buClr>
                  </a:pPr>
                  <a:r>
                    <a:rPr lang="cs-CZ" sz="1400" dirty="0">
                      <a:latin typeface="Arial" pitchFamily="34" charset="0"/>
                    </a:rPr>
                    <a:t>D</a:t>
                  </a:r>
                </a:p>
              </p:txBody>
            </p:sp>
            <p:sp>
              <p:nvSpPr>
                <p:cNvPr id="58" name="TextovéPole 57">
                  <a:extLst>
                    <a:ext uri="{FF2B5EF4-FFF2-40B4-BE49-F238E27FC236}">
                      <a16:creationId xmlns:a16="http://schemas.microsoft.com/office/drawing/2014/main" id="{DFD7D07E-9C1A-4757-BA3A-7AA9F68AFFD5}"/>
                    </a:ext>
                  </a:extLst>
                </p:cNvPr>
                <p:cNvSpPr txBox="1"/>
                <p:nvPr/>
              </p:nvSpPr>
              <p:spPr>
                <a:xfrm>
                  <a:off x="4791075" y="3794285"/>
                  <a:ext cx="3233538" cy="255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dirty="0"/>
                    <a:t>Pole vyplňuje dodavatel</a:t>
                  </a:r>
                </a:p>
              </p:txBody>
            </p:sp>
          </p:grpSp>
          <p:sp>
            <p:nvSpPr>
              <p:cNvPr id="56" name="TextovéPole 55">
                <a:extLst>
                  <a:ext uri="{FF2B5EF4-FFF2-40B4-BE49-F238E27FC236}">
                    <a16:creationId xmlns:a16="http://schemas.microsoft.com/office/drawing/2014/main" id="{0D2229DA-41E3-4E8B-A517-E615C9EC5D62}"/>
                  </a:ext>
                </a:extLst>
              </p:cNvPr>
              <p:cNvSpPr txBox="1"/>
              <p:nvPr/>
            </p:nvSpPr>
            <p:spPr>
              <a:xfrm>
                <a:off x="4791075" y="4167350"/>
                <a:ext cx="2647950" cy="391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/>
                  <a:t>Pole vyplňuje zadavatel</a:t>
                </a:r>
              </a:p>
            </p:txBody>
          </p:sp>
        </p:grpSp>
        <p:sp>
          <p:nvSpPr>
            <p:cNvPr id="45" name="TextovéPole 44">
              <a:extLst>
                <a:ext uri="{FF2B5EF4-FFF2-40B4-BE49-F238E27FC236}">
                  <a16:creationId xmlns:a16="http://schemas.microsoft.com/office/drawing/2014/main" id="{B8221C23-48C4-480B-B34D-B74C5F82ED4B}"/>
                </a:ext>
              </a:extLst>
            </p:cNvPr>
            <p:cNvSpPr txBox="1"/>
            <p:nvPr/>
          </p:nvSpPr>
          <p:spPr>
            <a:xfrm>
              <a:off x="4791075" y="4537903"/>
              <a:ext cx="3352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Pole vyplňuje zaměstnanec provozu</a:t>
              </a:r>
            </a:p>
          </p:txBody>
        </p:sp>
      </p:grpSp>
      <p:sp>
        <p:nvSpPr>
          <p:cNvPr id="64" name="Obdélník 63">
            <a:extLst>
              <a:ext uri="{FF2B5EF4-FFF2-40B4-BE49-F238E27FC236}">
                <a16:creationId xmlns:a16="http://schemas.microsoft.com/office/drawing/2014/main" id="{62965545-5185-4F72-AA0D-7F54786CB98B}"/>
              </a:ext>
            </a:extLst>
          </p:cNvPr>
          <p:cNvSpPr/>
          <p:nvPr/>
        </p:nvSpPr>
        <p:spPr bwMode="auto">
          <a:xfrm>
            <a:off x="6685302" y="301262"/>
            <a:ext cx="3744574" cy="46073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defTabSz="652463" eaLnBrk="0" fontAlgn="base" hangingPunct="0">
              <a:spcAft>
                <a:spcPct val="0"/>
              </a:spcAft>
              <a:buClr>
                <a:schemeClr val="accent2"/>
              </a:buClr>
            </a:pPr>
            <a:r>
              <a:rPr lang="cs-CZ" sz="1300" dirty="0">
                <a:solidFill>
                  <a:schemeClr val="tx1"/>
                </a:solidFill>
                <a:latin typeface="Arial" pitchFamily="34" charset="0"/>
              </a:rPr>
              <a:t>X. Předání informací o zahájení, přerušení a ukončení činnosti</a:t>
            </a:r>
          </a:p>
        </p:txBody>
      </p:sp>
      <p:grpSp>
        <p:nvGrpSpPr>
          <p:cNvPr id="65" name="Skupina 64">
            <a:extLst>
              <a:ext uri="{FF2B5EF4-FFF2-40B4-BE49-F238E27FC236}">
                <a16:creationId xmlns:a16="http://schemas.microsoft.com/office/drawing/2014/main" id="{E3204414-60D8-4CA9-AAC4-AC4D6AEC7AC6}"/>
              </a:ext>
            </a:extLst>
          </p:cNvPr>
          <p:cNvGrpSpPr/>
          <p:nvPr/>
        </p:nvGrpSpPr>
        <p:grpSpPr>
          <a:xfrm>
            <a:off x="6138761" y="414785"/>
            <a:ext cx="533206" cy="233691"/>
            <a:chOff x="4624321" y="4634312"/>
            <a:chExt cx="533206" cy="233691"/>
          </a:xfrm>
        </p:grpSpPr>
        <p:sp>
          <p:nvSpPr>
            <p:cNvPr id="66" name="Ovál 65">
              <a:extLst>
                <a:ext uri="{FF2B5EF4-FFF2-40B4-BE49-F238E27FC236}">
                  <a16:creationId xmlns:a16="http://schemas.microsoft.com/office/drawing/2014/main" id="{21B36210-1BD6-4E56-8DAC-79BE173CB1E0}"/>
                </a:ext>
              </a:extLst>
            </p:cNvPr>
            <p:cNvSpPr/>
            <p:nvPr/>
          </p:nvSpPr>
          <p:spPr bwMode="auto">
            <a:xfrm>
              <a:off x="4624321" y="4634312"/>
              <a:ext cx="257043" cy="227797"/>
            </a:xfrm>
            <a:prstGeom prst="ellipse">
              <a:avLst/>
            </a:prstGeom>
            <a:solidFill>
              <a:schemeClr val="accent6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8762" tIns="39382" rIns="78762" bIns="39382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52463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</a:pPr>
              <a:r>
                <a:rPr lang="cs-CZ" sz="1400" dirty="0">
                  <a:latin typeface="Arial" pitchFamily="34" charset="0"/>
                </a:rPr>
                <a:t>D</a:t>
              </a:r>
            </a:p>
          </p:txBody>
        </p:sp>
        <p:sp>
          <p:nvSpPr>
            <p:cNvPr id="75" name="Ovál 74">
              <a:extLst>
                <a:ext uri="{FF2B5EF4-FFF2-40B4-BE49-F238E27FC236}">
                  <a16:creationId xmlns:a16="http://schemas.microsoft.com/office/drawing/2014/main" id="{39767C30-1EF3-408B-9DA7-C8D05861A513}"/>
                </a:ext>
              </a:extLst>
            </p:cNvPr>
            <p:cNvSpPr/>
            <p:nvPr/>
          </p:nvSpPr>
          <p:spPr bwMode="auto">
            <a:xfrm>
              <a:off x="4900484" y="4640206"/>
              <a:ext cx="257043" cy="227797"/>
            </a:xfrm>
            <a:prstGeom prst="ellipse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8762" tIns="39382" rIns="78762" bIns="39382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52463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</a:pPr>
              <a:r>
                <a:rPr lang="cs-CZ" sz="1400" dirty="0">
                  <a:latin typeface="Arial" pitchFamily="34" charset="0"/>
                </a:rPr>
                <a:t>P</a:t>
              </a:r>
            </a:p>
          </p:txBody>
        </p:sp>
      </p:grpSp>
      <p:sp>
        <p:nvSpPr>
          <p:cNvPr id="79" name="Obdélník 78">
            <a:extLst>
              <a:ext uri="{FF2B5EF4-FFF2-40B4-BE49-F238E27FC236}">
                <a16:creationId xmlns:a16="http://schemas.microsoft.com/office/drawing/2014/main" id="{878CB181-A2BD-434C-9E54-13F66BE52055}"/>
              </a:ext>
            </a:extLst>
          </p:cNvPr>
          <p:cNvSpPr/>
          <p:nvPr/>
        </p:nvSpPr>
        <p:spPr bwMode="auto">
          <a:xfrm>
            <a:off x="6671968" y="971551"/>
            <a:ext cx="3757909" cy="5905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defTabSz="652463" eaLnBrk="0" hangingPunct="0">
              <a:buClr>
                <a:schemeClr val="accent2"/>
              </a:buClr>
            </a:pPr>
            <a:r>
              <a:rPr lang="cs-CZ" sz="1300" dirty="0">
                <a:solidFill>
                  <a:schemeClr val="tx1"/>
                </a:solidFill>
                <a:latin typeface="Arial" pitchFamily="34" charset="0"/>
              </a:rPr>
              <a:t>Záznamy o následných dohledech</a:t>
            </a:r>
          </a:p>
          <a:p>
            <a:pPr defTabSz="652463" eaLnBrk="0" hangingPunct="0">
              <a:buClr>
                <a:schemeClr val="accent2"/>
              </a:buClr>
            </a:pPr>
            <a:r>
              <a:rPr lang="cs-CZ" sz="1300" dirty="0">
                <a:solidFill>
                  <a:schemeClr val="tx1"/>
                </a:solidFill>
                <a:latin typeface="Arial" pitchFamily="34" charset="0"/>
              </a:rPr>
              <a:t> - vyplňuje dodavatel (pokud není smluvně upraveno jinak)</a:t>
            </a:r>
          </a:p>
        </p:txBody>
      </p:sp>
      <p:sp>
        <p:nvSpPr>
          <p:cNvPr id="83" name="Ovál 82">
            <a:extLst>
              <a:ext uri="{FF2B5EF4-FFF2-40B4-BE49-F238E27FC236}">
                <a16:creationId xmlns:a16="http://schemas.microsoft.com/office/drawing/2014/main" id="{28488A9D-4BAC-46AC-80DF-65E885613003}"/>
              </a:ext>
            </a:extLst>
          </p:cNvPr>
          <p:cNvSpPr/>
          <p:nvPr/>
        </p:nvSpPr>
        <p:spPr bwMode="auto">
          <a:xfrm>
            <a:off x="6218542" y="1152928"/>
            <a:ext cx="257043" cy="227797"/>
          </a:xfrm>
          <a:prstGeom prst="ellipse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ctr" defTabSz="652463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</a:pPr>
            <a:r>
              <a:rPr lang="cs-CZ" sz="1400" dirty="0">
                <a:latin typeface="Arial" pitchFamily="34" charset="0"/>
              </a:rPr>
              <a:t>D</a:t>
            </a:r>
          </a:p>
        </p:txBody>
      </p:sp>
      <p:sp>
        <p:nvSpPr>
          <p:cNvPr id="84" name="Obdélník 83">
            <a:extLst>
              <a:ext uri="{FF2B5EF4-FFF2-40B4-BE49-F238E27FC236}">
                <a16:creationId xmlns:a16="http://schemas.microsoft.com/office/drawing/2014/main" id="{C6628435-F212-4493-A8B7-9DD375553A0E}"/>
              </a:ext>
            </a:extLst>
          </p:cNvPr>
          <p:cNvSpPr/>
          <p:nvPr/>
        </p:nvSpPr>
        <p:spPr bwMode="auto">
          <a:xfrm>
            <a:off x="6671967" y="1741170"/>
            <a:ext cx="3757909" cy="3905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defTabSz="652463" eaLnBrk="0" fontAlgn="base" hangingPunct="0">
              <a:spcAft>
                <a:spcPct val="0"/>
              </a:spcAft>
              <a:buClr>
                <a:schemeClr val="accent2"/>
              </a:buClr>
            </a:pPr>
            <a:r>
              <a:rPr lang="cs-CZ" sz="1300" dirty="0">
                <a:latin typeface="Arial" pitchFamily="34" charset="0"/>
              </a:rPr>
              <a:t>Záznam o ukončení provádění požárního dohledu</a:t>
            </a:r>
          </a:p>
        </p:txBody>
      </p:sp>
      <p:sp>
        <p:nvSpPr>
          <p:cNvPr id="85" name="Ovál 84">
            <a:extLst>
              <a:ext uri="{FF2B5EF4-FFF2-40B4-BE49-F238E27FC236}">
                <a16:creationId xmlns:a16="http://schemas.microsoft.com/office/drawing/2014/main" id="{8EBCCB0A-E9DB-4F29-A454-2EDEC0E50272}"/>
              </a:ext>
            </a:extLst>
          </p:cNvPr>
          <p:cNvSpPr/>
          <p:nvPr/>
        </p:nvSpPr>
        <p:spPr bwMode="auto">
          <a:xfrm>
            <a:off x="6248065" y="1822535"/>
            <a:ext cx="257043" cy="227797"/>
          </a:xfrm>
          <a:prstGeom prst="ellipse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ctr" defTabSz="652463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</a:pPr>
            <a:r>
              <a:rPr lang="cs-CZ" sz="1400" dirty="0">
                <a:latin typeface="Arial" pitchFamily="34" charset="0"/>
              </a:rPr>
              <a:t>P</a:t>
            </a:r>
          </a:p>
        </p:txBody>
      </p:sp>
      <p:sp>
        <p:nvSpPr>
          <p:cNvPr id="86" name="TextovéPole 85">
            <a:extLst>
              <a:ext uri="{FF2B5EF4-FFF2-40B4-BE49-F238E27FC236}">
                <a16:creationId xmlns:a16="http://schemas.microsoft.com/office/drawing/2014/main" id="{A13FC586-F26E-4B47-BD89-02538C1AC566}"/>
              </a:ext>
            </a:extLst>
          </p:cNvPr>
          <p:cNvSpPr txBox="1"/>
          <p:nvPr/>
        </p:nvSpPr>
        <p:spPr>
          <a:xfrm>
            <a:off x="6505108" y="3094153"/>
            <a:ext cx="4111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0" dirty="0"/>
              <a:t>Legenda:</a:t>
            </a: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82C52C32-8023-457B-B139-4C71C590E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D0EB012-ADA4-0F2C-F2A8-C049BC91F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348" y="291348"/>
            <a:ext cx="4536030" cy="642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021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724131F5-4E08-4137-8D92-F24C331CFB5F}"/>
              </a:ext>
            </a:extLst>
          </p:cNvPr>
          <p:cNvSpPr txBox="1"/>
          <p:nvPr/>
        </p:nvSpPr>
        <p:spPr>
          <a:xfrm>
            <a:off x="2711624" y="1556792"/>
            <a:ext cx="8136904" cy="4648633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defRPr/>
            </a:pPr>
            <a:r>
              <a:rPr lang="cs-CZ" sz="1500" b="1" dirty="0">
                <a:solidFill>
                  <a:schemeClr val="bg2"/>
                </a:solidFill>
              </a:rPr>
              <a:t>POŽÁRNĚ NEBEZPEČNÁ ČINNOST SE NESMÍ ZAHÁJIT, JESTLIŽE:</a:t>
            </a:r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rabicParenR"/>
              <a:defRPr/>
            </a:pPr>
            <a:r>
              <a:rPr lang="cs-CZ" sz="1500" dirty="0"/>
              <a:t>nejsou stanovena požárně bezpečnostní opatření s ohledem na druh a místo těchto prací</a:t>
            </a:r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rabicParenR"/>
              <a:defRPr/>
            </a:pPr>
            <a:r>
              <a:rPr lang="cs-CZ" sz="1500" dirty="0"/>
              <a:t>nejsou pracovníci provádějící tuto činnost prokazatelně seznámeni s podmínkami požární bezpečnosti</a:t>
            </a:r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rabicParenR"/>
              <a:defRPr/>
            </a:pPr>
            <a:r>
              <a:rPr lang="cs-CZ" sz="1500" dirty="0"/>
              <a:t>nejsou splněny podmínky požární bezpečnosti</a:t>
            </a:r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rabicParenR"/>
              <a:defRPr/>
            </a:pPr>
            <a:r>
              <a:rPr lang="cs-CZ" sz="1500" dirty="0"/>
              <a:t>svářeč na svářečském pracovišti nemůže prokázat svou odbornou způsobilost ke svařování doklady odpovídajícími normovým požadavkům nebo normativním dokumentům dle ČSN EN 45020 nebo vydanými v rámci oprávnění certifikačního orgánu akreditovaného v České republice (předepsané doklady musí být kdykoliv k dispozici ke kontrole). V případě, že není pro určitý druh svařování těmito předpisy odborná způsobilost stanovena, pak oprávněním odpovídajícím návodům výrobce nebo dovozce zařízení.</a:t>
            </a:r>
          </a:p>
          <a:p>
            <a:pPr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chemeClr val="accent1"/>
              </a:buClr>
              <a:defRPr/>
            </a:pPr>
            <a:r>
              <a:rPr lang="cs-CZ" sz="1500" b="1" dirty="0">
                <a:solidFill>
                  <a:schemeClr val="bg2"/>
                </a:solidFill>
              </a:rPr>
              <a:t>PRÁCE SE ZVÝŠENÝM RIZIKEM POŽÁRU MOHOU PROVÁDĚT VÝHRADNĚ OSOBY SPLŇUJÍCÍ KVALIFIKAČNÍ POŽADAVKY (NAPŘÍKLAD SVÁŘEČI), DOKLADY O ODBORNÉ ZPŮSOBILOSTI MUSÍ BÝT NA PRACOVIŠTI, KDE SE ČINNOST PROVÁDÍ:</a:t>
            </a:r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r>
              <a:rPr lang="cs-CZ" sz="1500" b="1" dirty="0">
                <a:solidFill>
                  <a:srgbClr val="2D2D2D"/>
                </a:solidFill>
              </a:rPr>
              <a:t>svářečský průkaz a osvědčení o doškolení a přezkoušení svářeče – např.  práce kde stačí základní kurz</a:t>
            </a:r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r>
              <a:rPr lang="cs-CZ" sz="1500" b="1" dirty="0">
                <a:solidFill>
                  <a:srgbClr val="2D2D2D"/>
                </a:solidFill>
              </a:rPr>
              <a:t>nebo Osvědčení o zaškolení pracovníka – např. dělení materiálu pomocí řezání kyslíkem</a:t>
            </a:r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r>
              <a:rPr lang="cs-CZ" sz="1500" b="1" dirty="0">
                <a:solidFill>
                  <a:srgbClr val="2D2D2D"/>
                </a:solidFill>
              </a:rPr>
              <a:t>nebo Certifikát o kvalifikační zkoušce svářeče – vyšší kvalifikace dle ČSN EN 287-1, ČSN EN ISO 9606-1</a:t>
            </a:r>
          </a:p>
          <a:p>
            <a:pPr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chemeClr val="accent2"/>
              </a:buClr>
              <a:buFont typeface="+mj-lt"/>
              <a:buAutoNum type="alphaLcParenR"/>
              <a:defRPr/>
            </a:pPr>
            <a:endParaRPr lang="cs-CZ" sz="11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67DBCE1-CB41-4127-8E59-8AEB7DAAB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474" y="1628800"/>
            <a:ext cx="2213263" cy="255820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E203D056-E38A-4503-97D8-36569FFA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296863"/>
            <a:ext cx="9996525" cy="965009"/>
          </a:xfrm>
        </p:spPr>
        <p:txBody>
          <a:bodyPr vert="horz" lIns="0" tIns="0" rIns="0" bIns="0" rtlCol="0" anchor="t" anchorCtr="0">
            <a:normAutofit fontScale="90000"/>
          </a:bodyPr>
          <a:lstStyle/>
          <a:p>
            <a:r>
              <a:rPr lang="cs-CZ" sz="2400" dirty="0">
                <a:latin typeface="Futura CEZ Medium" pitchFamily="2" charset="0"/>
                <a:cs typeface="Arial" pitchFamily="34" charset="0"/>
              </a:rPr>
              <a:t>4. POŽÁRNĚ NEBEZPEČNÉ ČINNOSTI </a:t>
            </a:r>
            <a:br>
              <a:rPr lang="cs-CZ" sz="2400" dirty="0">
                <a:solidFill>
                  <a:schemeClr val="accent2"/>
                </a:solidFill>
                <a:latin typeface="Futura CEZ Medium" pitchFamily="2" charset="0"/>
                <a:cs typeface="Arial" pitchFamily="34" charset="0"/>
              </a:rPr>
            </a:br>
            <a:r>
              <a:rPr lang="cs-CZ" sz="2400" dirty="0">
                <a:latin typeface="Futura CEZ Medium" pitchFamily="2" charset="0"/>
                <a:cs typeface="Arial" pitchFamily="34" charset="0"/>
              </a:rPr>
              <a:t>PRÁCE S NEBEZPEČÍ VZNIKU POŽÁRU (VÝBUCHU)</a:t>
            </a:r>
            <a:br>
              <a:rPr lang="cs-CZ" sz="2400" dirty="0">
                <a:latin typeface="Futura CEZ Medium" pitchFamily="2" charset="0"/>
                <a:cs typeface="Arial" pitchFamily="34" charset="0"/>
              </a:rPr>
            </a:br>
            <a:r>
              <a:rPr lang="cs-CZ" sz="20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-------------------------------------------------------------------------------------------------------------------------------------------------------------------------------------------------------------------------------</a:t>
            </a:r>
            <a:endParaRPr lang="cs-CZ" sz="2000" kern="1200" cap="all" baseline="0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D5A43D2-394D-473B-BAFD-14F752553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589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724131F5-4E08-4137-8D92-F24C331CFB5F}"/>
              </a:ext>
            </a:extLst>
          </p:cNvPr>
          <p:cNvSpPr txBox="1"/>
          <p:nvPr/>
        </p:nvSpPr>
        <p:spPr>
          <a:xfrm>
            <a:off x="7104112" y="2299722"/>
            <a:ext cx="3821770" cy="376290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85750" indent="-285750">
              <a:lnSpc>
                <a:spcPct val="150000"/>
              </a:lnSpc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endParaRPr lang="cs-CZ" sz="1900" dirty="0"/>
          </a:p>
          <a:p>
            <a:pPr marL="3149600" indent="-285750">
              <a:lnSpc>
                <a:spcPct val="150000"/>
              </a:lnSpc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endParaRPr lang="cs-CZ" sz="1900" dirty="0"/>
          </a:p>
          <a:p>
            <a:pPr marL="3149600" indent="-285750">
              <a:lnSpc>
                <a:spcPct val="150000"/>
              </a:lnSpc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endParaRPr lang="cs-CZ" sz="1900" dirty="0"/>
          </a:p>
          <a:p>
            <a:pPr marL="3149600" indent="-285750">
              <a:lnSpc>
                <a:spcPct val="150000"/>
              </a:lnSpc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endParaRPr lang="cs-CZ" sz="1900" dirty="0"/>
          </a:p>
          <a:p>
            <a:pPr>
              <a:lnSpc>
                <a:spcPct val="150000"/>
              </a:lnSpc>
              <a:buClr>
                <a:srgbClr val="2D2D2D"/>
              </a:buClr>
              <a:defRPr/>
            </a:pPr>
            <a:endParaRPr lang="cs-CZ" sz="1900" dirty="0"/>
          </a:p>
          <a:p>
            <a:pPr marL="285750" indent="-285750">
              <a:lnSpc>
                <a:spcPct val="150000"/>
              </a:lnSpc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r>
              <a:rPr lang="cs-CZ" sz="1900" dirty="0"/>
              <a:t>Uložit materiál a zařízení tak, aby byla zachována volná průchodnost únikových cest.</a:t>
            </a:r>
          </a:p>
          <a:p>
            <a:pPr marL="285750" indent="-285750">
              <a:lnSpc>
                <a:spcPct val="150000"/>
              </a:lnSpc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endParaRPr lang="cs-CZ" sz="1900" dirty="0"/>
          </a:p>
          <a:p>
            <a:pPr marL="1884363" indent="-285750">
              <a:lnSpc>
                <a:spcPct val="150000"/>
              </a:lnSpc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endParaRPr lang="cs-CZ" sz="1900" b="1" u="sng" dirty="0"/>
          </a:p>
          <a:p>
            <a:pPr marL="285750" indent="-285750">
              <a:lnSpc>
                <a:spcPct val="150000"/>
              </a:lnSpc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endParaRPr lang="cs-CZ" sz="1900" dirty="0"/>
          </a:p>
          <a:p>
            <a:pPr marL="285750" indent="-285750">
              <a:lnSpc>
                <a:spcPct val="150000"/>
              </a:lnSpc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endParaRPr lang="cs-CZ" sz="1900" dirty="0"/>
          </a:p>
          <a:p>
            <a:pPr marL="285750" indent="-285750">
              <a:lnSpc>
                <a:spcPct val="150000"/>
              </a:lnSpc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endParaRPr lang="cs-CZ" dirty="0"/>
          </a:p>
          <a:p>
            <a:pPr marL="285750" indent="-285750"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endParaRPr lang="cs-CZ" sz="1600" dirty="0"/>
          </a:p>
          <a:p>
            <a:pPr marL="285750" indent="-285750"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endParaRPr lang="cs-CZ" sz="1600" b="1" dirty="0">
              <a:solidFill>
                <a:schemeClr val="accent2"/>
              </a:solidFill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endParaRPr lang="cs-CZ" sz="16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03D056-E38A-4503-97D8-36569FFA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47472"/>
            <a:ext cx="10554408" cy="841248"/>
          </a:xfrm>
        </p:spPr>
        <p:txBody>
          <a:bodyPr vert="horz" lIns="0" tIns="0" rIns="0" bIns="0" rtlCol="0" anchor="t" anchorCtr="0">
            <a:normAutofit fontScale="90000"/>
          </a:bodyPr>
          <a:lstStyle/>
          <a:p>
            <a:pPr>
              <a:spcAft>
                <a:spcPts val="600"/>
              </a:spcAft>
              <a:defRPr/>
            </a:pPr>
            <a:r>
              <a:rPr lang="cs-CZ" sz="2400" dirty="0">
                <a:latin typeface="Futura CEZ Medium" pitchFamily="2" charset="0"/>
                <a:cs typeface="Arial" pitchFamily="34" charset="0"/>
              </a:rPr>
              <a:t>4. POŽÁRNĚ NEBEZPEČNÉ ČINNOSTI </a:t>
            </a:r>
            <a:br>
              <a:rPr lang="cs-CZ" sz="2400" dirty="0">
                <a:latin typeface="Futura CEZ Medium" pitchFamily="2" charset="0"/>
                <a:cs typeface="Arial" pitchFamily="34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  <a:t>POVINNOSTI SMLUVNÍCH PARTNERŮ </a:t>
            </a:r>
            <a:br>
              <a:rPr lang="cs-CZ" sz="2400" dirty="0">
                <a:latin typeface="Futura CEZ Medium" pitchFamily="2" charset="0"/>
                <a:cs typeface="Arial" pitchFamily="34" charset="0"/>
              </a:rPr>
            </a:br>
            <a:r>
              <a:rPr lang="cs-CZ" sz="20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--------------------------------------------------------------------------------------------------------------------------------------------------------------------------------------------------------------------------------------------</a:t>
            </a:r>
            <a:endParaRPr lang="cs-CZ" sz="2000" kern="1200" cap="all" baseline="0" dirty="0">
              <a:latin typeface="+mj-lt"/>
              <a:ea typeface="+mj-ea"/>
              <a:cs typeface="+mj-cs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45454A3-D09F-4979-8FBC-4D6F69667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762" y="2528905"/>
            <a:ext cx="2299611" cy="15841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230CAAF7-63F0-48FB-A235-5EB8951E3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75A3CAC-1054-F348-C6D5-A7771CEF5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273" y="1413995"/>
            <a:ext cx="2856829" cy="403122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184F6CB-381A-A02E-B743-8001CEEE9F0E}"/>
              </a:ext>
            </a:extLst>
          </p:cNvPr>
          <p:cNvSpPr txBox="1"/>
          <p:nvPr/>
        </p:nvSpPr>
        <p:spPr>
          <a:xfrm>
            <a:off x="3719736" y="1484784"/>
            <a:ext cx="3528392" cy="1061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r>
              <a:rPr lang="cs-CZ" sz="1900" dirty="0"/>
              <a:t>Musí být splněny opatření stanovené v příkaze „S/V“.  </a:t>
            </a:r>
          </a:p>
          <a:p>
            <a:pPr marL="3149600" indent="-285750">
              <a:lnSpc>
                <a:spcPct val="150000"/>
              </a:lnSpc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endParaRPr lang="cs-CZ" sz="1900" dirty="0"/>
          </a:p>
        </p:txBody>
      </p:sp>
    </p:spTree>
    <p:extLst>
      <p:ext uri="{BB962C8B-B14F-4D97-AF65-F5344CB8AC3E}">
        <p14:creationId xmlns:p14="http://schemas.microsoft.com/office/powerpoint/2010/main" val="25960379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307F4-3C82-1A6D-7383-E07A18200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51BD697D-FA9C-69E2-E1FB-99D468023943}"/>
              </a:ext>
            </a:extLst>
          </p:cNvPr>
          <p:cNvSpPr txBox="1"/>
          <p:nvPr/>
        </p:nvSpPr>
        <p:spPr>
          <a:xfrm>
            <a:off x="2711624" y="1700808"/>
            <a:ext cx="3816424" cy="44670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85750" indent="-285750">
              <a:lnSpc>
                <a:spcPct val="150000"/>
              </a:lnSpc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r>
              <a:rPr lang="cs-CZ" sz="1600" b="1" u="sng" dirty="0"/>
              <a:t>Smluvní partner je povinen vybavit pracoviště, kde provádí činnosti s nebezpečím vzniku požáru nebo výbuchu věcnými prostředky v potřebném množství min. dle vyhlášky č. 87/2000 Sb. – min. 2 ks PHP, z toho min. jeden s práškovou náplní o hmotnosti min. 5 kg !</a:t>
            </a:r>
          </a:p>
          <a:p>
            <a:pPr marL="1884363" indent="-285750">
              <a:lnSpc>
                <a:spcPct val="150000"/>
              </a:lnSpc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endParaRPr lang="cs-CZ" sz="1600" b="1" u="sng" dirty="0"/>
          </a:p>
          <a:p>
            <a:pPr marL="285750" indent="-285750">
              <a:lnSpc>
                <a:spcPct val="150000"/>
              </a:lnSpc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endParaRPr lang="cs-CZ" sz="1600" dirty="0"/>
          </a:p>
          <a:p>
            <a:pPr marL="285750" indent="-285750">
              <a:lnSpc>
                <a:spcPct val="150000"/>
              </a:lnSpc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endParaRPr lang="cs-CZ" sz="1600" dirty="0"/>
          </a:p>
          <a:p>
            <a:pPr marL="285750" indent="-285750">
              <a:lnSpc>
                <a:spcPct val="150000"/>
              </a:lnSpc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endParaRPr lang="cs-CZ" sz="1600" dirty="0"/>
          </a:p>
          <a:p>
            <a:pPr marL="285750" indent="-285750"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endParaRPr lang="cs-CZ" sz="1600" dirty="0"/>
          </a:p>
          <a:p>
            <a:pPr marL="285750" indent="-285750"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endParaRPr lang="cs-CZ" sz="1600" b="1" dirty="0">
              <a:solidFill>
                <a:schemeClr val="accent2"/>
              </a:solidFill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endParaRPr lang="cs-CZ" sz="16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6055F48-12E8-63A0-307A-6F103C941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47472"/>
            <a:ext cx="10554408" cy="841248"/>
          </a:xfrm>
        </p:spPr>
        <p:txBody>
          <a:bodyPr vert="horz" lIns="0" tIns="0" rIns="0" bIns="0" rtlCol="0" anchor="t" anchorCtr="0">
            <a:normAutofit fontScale="90000"/>
          </a:bodyPr>
          <a:lstStyle/>
          <a:p>
            <a:pPr>
              <a:spcAft>
                <a:spcPts val="600"/>
              </a:spcAft>
              <a:defRPr/>
            </a:pPr>
            <a:r>
              <a:rPr lang="cs-CZ" sz="2400" dirty="0">
                <a:latin typeface="Futura CEZ Medium" pitchFamily="2" charset="0"/>
                <a:cs typeface="Arial" pitchFamily="34" charset="0"/>
              </a:rPr>
              <a:t>4. POŽÁRNĚ NEBEZPEČNÉ ČINNOSTI </a:t>
            </a:r>
            <a:br>
              <a:rPr lang="cs-CZ" sz="2400" dirty="0">
                <a:latin typeface="Futura CEZ Medium" pitchFamily="2" charset="0"/>
                <a:cs typeface="Arial" pitchFamily="34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  <a:t>POVINNOSTI SMLUVNÍCH PARTNERŮ </a:t>
            </a:r>
            <a:br>
              <a:rPr lang="cs-CZ" sz="2400" dirty="0">
                <a:latin typeface="Futura CEZ Medium" pitchFamily="2" charset="0"/>
                <a:cs typeface="Arial" pitchFamily="34" charset="0"/>
              </a:rPr>
            </a:br>
            <a:r>
              <a:rPr lang="cs-CZ" sz="20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--------------------------------------------------------------------------------------------------------------------------------------------------------------------------------------------------------------------------------------------</a:t>
            </a:r>
            <a:endParaRPr lang="cs-CZ" sz="2000" kern="1200" cap="all" baseline="0" dirty="0">
              <a:latin typeface="+mj-lt"/>
              <a:ea typeface="+mj-ea"/>
              <a:cs typeface="+mj-cs"/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1BFBA972-88BB-F839-5938-583C75661CAC}"/>
              </a:ext>
            </a:extLst>
          </p:cNvPr>
          <p:cNvGrpSpPr/>
          <p:nvPr/>
        </p:nvGrpSpPr>
        <p:grpSpPr>
          <a:xfrm>
            <a:off x="263351" y="1700808"/>
            <a:ext cx="2179405" cy="1728192"/>
            <a:chOff x="6790142" y="2828925"/>
            <a:chExt cx="1354806" cy="995375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3B64AE43-FEF6-FB95-FB1D-92B7E8FA7A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80" r="17580"/>
            <a:stretch/>
          </p:blipFill>
          <p:spPr bwMode="auto">
            <a:xfrm>
              <a:off x="7269831" y="2908757"/>
              <a:ext cx="664500" cy="875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A16640E3-766F-4361-AFB3-866DD2B772A1}"/>
                </a:ext>
              </a:extLst>
            </p:cNvPr>
            <p:cNvSpPr txBox="1"/>
            <p:nvPr/>
          </p:nvSpPr>
          <p:spPr>
            <a:xfrm>
              <a:off x="6790142" y="3239525"/>
              <a:ext cx="6395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200" dirty="0"/>
                <a:t>2x</a:t>
              </a:r>
            </a:p>
          </p:txBody>
        </p:sp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2B5CBBB4-D1BE-84B8-E54E-5BE5423AC3E3}"/>
                </a:ext>
              </a:extLst>
            </p:cNvPr>
            <p:cNvSpPr/>
            <p:nvPr/>
          </p:nvSpPr>
          <p:spPr bwMode="auto">
            <a:xfrm>
              <a:off x="6790142" y="2828925"/>
              <a:ext cx="1354806" cy="955737"/>
            </a:xfrm>
            <a:prstGeom prst="rect">
              <a:avLst/>
            </a:prstGeom>
            <a:no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8762" tIns="39382" rIns="78762" bIns="39382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52463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</a:pPr>
              <a:endParaRPr lang="cs-CZ" sz="1400" i="1" dirty="0">
                <a:latin typeface="Arial" pitchFamily="34" charset="0"/>
              </a:endParaRPr>
            </a:p>
          </p:txBody>
        </p:sp>
      </p:grpSp>
      <p:pic>
        <p:nvPicPr>
          <p:cNvPr id="18" name="Obrázek 17">
            <a:extLst>
              <a:ext uri="{FF2B5EF4-FFF2-40B4-BE49-F238E27FC236}">
                <a16:creationId xmlns:a16="http://schemas.microsoft.com/office/drawing/2014/main" id="{7495E91D-85C2-B5B9-2756-9427B845A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D2865A58-325D-11DC-7731-B3A583F0D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033" y="334648"/>
            <a:ext cx="2664296" cy="4144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0AEC9C3-425A-8100-F1C0-C7119E0E0F28}"/>
              </a:ext>
            </a:extLst>
          </p:cNvPr>
          <p:cNvSpPr txBox="1"/>
          <p:nvPr/>
        </p:nvSpPr>
        <p:spPr>
          <a:xfrm>
            <a:off x="7145706" y="4479112"/>
            <a:ext cx="4134871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r>
              <a:rPr lang="cs-CZ" sz="1600" dirty="0"/>
              <a:t>Zabezpečit svařovací zařízení proti pohybu.</a:t>
            </a:r>
          </a:p>
          <a:p>
            <a:pPr marL="285750" indent="-285750">
              <a:lnSpc>
                <a:spcPct val="150000"/>
              </a:lnSpc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r>
              <a:rPr lang="cs-CZ" sz="1600" dirty="0"/>
              <a:t>Vybavení (tlakoměry, hadice apod.) musí být funkční a nesmí být poškozeny.</a:t>
            </a:r>
          </a:p>
        </p:txBody>
      </p:sp>
    </p:spTree>
    <p:extLst>
      <p:ext uri="{BB962C8B-B14F-4D97-AF65-F5344CB8AC3E}">
        <p14:creationId xmlns:p14="http://schemas.microsoft.com/office/powerpoint/2010/main" val="32393917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724131F5-4E08-4137-8D92-F24C331CFB5F}"/>
              </a:ext>
            </a:extLst>
          </p:cNvPr>
          <p:cNvSpPr txBox="1"/>
          <p:nvPr/>
        </p:nvSpPr>
        <p:spPr>
          <a:xfrm rot="10800000" flipV="1">
            <a:off x="456024" y="5180038"/>
            <a:ext cx="5351944" cy="841249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/>
          <a:p>
            <a:pPr marL="355600" lvl="1" indent="-350838"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r>
              <a:rPr lang="cs-CZ" sz="1600" dirty="0"/>
              <a:t>Personální zajištění činností dle vyhlášky č. 87/2000 Sb. včetně dohledu v průběhu práce i následného dohledu zajišťuje zhotovitel (pokud není smluvně upraveno jinak).</a:t>
            </a:r>
          </a:p>
          <a:p>
            <a:pPr marL="363537" lvl="1">
              <a:lnSpc>
                <a:spcPct val="150000"/>
              </a:lnSpc>
              <a:buClr>
                <a:srgbClr val="2D2D2D"/>
              </a:buClr>
              <a:defRPr/>
            </a:pPr>
            <a:endParaRPr lang="cs-CZ" sz="1600" dirty="0"/>
          </a:p>
          <a:p>
            <a:pPr marL="363537" lvl="1">
              <a:lnSpc>
                <a:spcPct val="150000"/>
              </a:lnSpc>
              <a:buClr>
                <a:srgbClr val="2D2D2D"/>
              </a:buClr>
              <a:defRPr/>
            </a:pPr>
            <a:endParaRPr lang="cs-CZ" sz="1600" dirty="0"/>
          </a:p>
          <a:p>
            <a:pPr marL="714375" lvl="1" indent="-350838"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endParaRPr lang="cs-CZ" sz="1600" dirty="0"/>
          </a:p>
          <a:p>
            <a:pPr marL="285750" indent="-285750"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endParaRPr lang="cs-CZ" dirty="0"/>
          </a:p>
          <a:p>
            <a:pPr marL="285750" indent="-285750"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endParaRPr lang="cs-CZ" b="1" dirty="0">
              <a:solidFill>
                <a:schemeClr val="accent2"/>
              </a:solidFill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endParaRPr lang="cs-CZ" sz="16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03D056-E38A-4503-97D8-36569FFA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47472"/>
            <a:ext cx="10554408" cy="841248"/>
          </a:xfrm>
        </p:spPr>
        <p:txBody>
          <a:bodyPr vert="horz" lIns="0" tIns="0" rIns="0" bIns="0" rtlCol="0" anchor="t" anchorCtr="0">
            <a:normAutofit fontScale="90000"/>
          </a:bodyPr>
          <a:lstStyle/>
          <a:p>
            <a:pPr>
              <a:spcAft>
                <a:spcPts val="600"/>
              </a:spcAft>
              <a:defRPr/>
            </a:pPr>
            <a:r>
              <a:rPr lang="cs-CZ" sz="2400" dirty="0">
                <a:latin typeface="Futura CEZ Medium" pitchFamily="2" charset="0"/>
                <a:cs typeface="Arial" pitchFamily="34" charset="0"/>
              </a:rPr>
              <a:t>4. POŽÁRNĚ NEBEZPEČNÉ ČINNOSTI </a:t>
            </a:r>
            <a:br>
              <a:rPr lang="cs-CZ" sz="2400" dirty="0">
                <a:latin typeface="Futura CEZ Medium" pitchFamily="2" charset="0"/>
                <a:cs typeface="Arial" pitchFamily="34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  <a:t>POVINNOSTI SMLUVNÍCH PARTNERŮ</a:t>
            </a:r>
            <a:br>
              <a:rPr lang="cs-CZ" sz="24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</a:br>
            <a:r>
              <a:rPr lang="cs-CZ" sz="20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--------------------------------------------------------------------------------------------------------------------------------------------------------------------------------------------------------------------------------------------</a:t>
            </a:r>
            <a:endParaRPr lang="cs-CZ" sz="2000" kern="1200" cap="all" baseline="0" dirty="0">
              <a:latin typeface="+mj-lt"/>
              <a:ea typeface="+mj-ea"/>
              <a:cs typeface="+mj-cs"/>
            </a:endParaRP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97E5E4AE-29D7-4506-AB19-E0B29668D9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4" y="1561355"/>
            <a:ext cx="4602424" cy="3451821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9F5B656-B572-4FE2-9419-9F48319B8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  <p:pic>
        <p:nvPicPr>
          <p:cNvPr id="1026" name="Picture 2" descr="Svářečská deka - do 600 stupňů - 100x200cm - 334080107">
            <a:extLst>
              <a:ext uri="{FF2B5EF4-FFF2-40B4-BE49-F238E27FC236}">
                <a16:creationId xmlns:a16="http://schemas.microsoft.com/office/drawing/2014/main" id="{598A9C1C-6AB1-4B57-9B7A-409E5DA4B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1561355"/>
            <a:ext cx="4736416" cy="337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C5D4F50-76BB-4F9B-4C6B-EA15EC77ECE5}"/>
              </a:ext>
            </a:extLst>
          </p:cNvPr>
          <p:cNvSpPr txBox="1"/>
          <p:nvPr/>
        </p:nvSpPr>
        <p:spPr>
          <a:xfrm>
            <a:off x="7032104" y="5013176"/>
            <a:ext cx="4703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0" lvl="1" indent="-350838"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r>
              <a:rPr lang="cs-CZ" sz="1600" dirty="0"/>
              <a:t>Pracoviště musí být uklizeno.</a:t>
            </a:r>
          </a:p>
          <a:p>
            <a:pPr marL="444500" lvl="1" indent="-350838"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endParaRPr lang="cs-CZ" sz="1600" dirty="0"/>
          </a:p>
          <a:p>
            <a:pPr marL="444500" lvl="1" indent="-350838"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r>
              <a:rPr lang="cs-CZ" sz="1600" dirty="0"/>
              <a:t>Hořlavé předměty musí být odstraněny nebo překryty nehořlavým  materiálem. </a:t>
            </a:r>
          </a:p>
        </p:txBody>
      </p:sp>
    </p:spTree>
    <p:extLst>
      <p:ext uri="{BB962C8B-B14F-4D97-AF65-F5344CB8AC3E}">
        <p14:creationId xmlns:p14="http://schemas.microsoft.com/office/powerpoint/2010/main" val="14619394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01460-8AD4-A5D7-B92E-22D36C985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3317CEA9-B204-6023-F59F-1B7C41636B56}"/>
              </a:ext>
            </a:extLst>
          </p:cNvPr>
          <p:cNvSpPr txBox="1"/>
          <p:nvPr/>
        </p:nvSpPr>
        <p:spPr>
          <a:xfrm>
            <a:off x="371474" y="5229200"/>
            <a:ext cx="4860430" cy="6480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714375" lvl="1" indent="-350838"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r>
              <a:rPr lang="cs-CZ" sz="1600" dirty="0"/>
              <a:t>JISKRY nesmí propadávat přes průchozí plošiny (roštové podlážky).</a:t>
            </a:r>
          </a:p>
          <a:p>
            <a:pPr marL="714375" lvl="1" indent="-350838"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endParaRPr lang="cs-CZ" sz="1600" dirty="0"/>
          </a:p>
          <a:p>
            <a:pPr marL="714375" lvl="1" indent="-350838"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endParaRPr lang="cs-CZ" sz="1600" dirty="0"/>
          </a:p>
          <a:p>
            <a:pPr marL="714375" lvl="1" indent="-350838"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endParaRPr lang="cs-CZ" sz="1600" dirty="0"/>
          </a:p>
          <a:p>
            <a:pPr marL="363537" lvl="1">
              <a:buClr>
                <a:srgbClr val="2D2D2D"/>
              </a:buClr>
              <a:defRPr/>
            </a:pPr>
            <a:endParaRPr lang="cs-CZ" sz="1600" dirty="0"/>
          </a:p>
          <a:p>
            <a:pPr marL="285750" indent="-285750"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endParaRPr lang="cs-CZ" dirty="0"/>
          </a:p>
          <a:p>
            <a:pPr marL="285750" indent="-285750"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endParaRPr lang="cs-CZ" b="1" dirty="0">
              <a:solidFill>
                <a:schemeClr val="accent2"/>
              </a:solidFill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endParaRPr lang="cs-CZ" sz="16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EDEDA77-7134-26FF-2C7C-FB487B2FD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47472"/>
            <a:ext cx="10554408" cy="841248"/>
          </a:xfrm>
        </p:spPr>
        <p:txBody>
          <a:bodyPr vert="horz" lIns="0" tIns="0" rIns="0" bIns="0" rtlCol="0" anchor="t" anchorCtr="0">
            <a:normAutofit fontScale="90000"/>
          </a:bodyPr>
          <a:lstStyle/>
          <a:p>
            <a:pPr>
              <a:spcAft>
                <a:spcPts val="600"/>
              </a:spcAft>
              <a:defRPr/>
            </a:pPr>
            <a:r>
              <a:rPr lang="cs-CZ" sz="2400" dirty="0">
                <a:latin typeface="Futura CEZ Medium" pitchFamily="2" charset="0"/>
                <a:cs typeface="Arial" pitchFamily="34" charset="0"/>
              </a:rPr>
              <a:t>4. POŽÁRNĚ NEBEZPEČNÉ ČINNOSTI </a:t>
            </a:r>
            <a:br>
              <a:rPr lang="cs-CZ" sz="2400" dirty="0">
                <a:latin typeface="Futura CEZ Medium" pitchFamily="2" charset="0"/>
                <a:cs typeface="Arial" pitchFamily="34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  <a:t>POVINNOSTI SMLUVNÍCH PARTNERŮ</a:t>
            </a:r>
            <a:br>
              <a:rPr lang="cs-CZ" sz="24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</a:br>
            <a:r>
              <a:rPr lang="cs-CZ" sz="20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--------------------------------------------------------------------------------------------------------------------------------------------------------------------------------------------------------------------------------------------</a:t>
            </a:r>
            <a:endParaRPr lang="cs-CZ" sz="2000" kern="1200" cap="all" baseline="0" dirty="0">
              <a:latin typeface="+mj-lt"/>
              <a:ea typeface="+mj-ea"/>
              <a:cs typeface="+mj-cs"/>
            </a:endParaRPr>
          </a:p>
        </p:txBody>
      </p:sp>
      <p:pic>
        <p:nvPicPr>
          <p:cNvPr id="20" name="Picture 8" descr="foto brigada">
            <a:extLst>
              <a:ext uri="{FF2B5EF4-FFF2-40B4-BE49-F238E27FC236}">
                <a16:creationId xmlns:a16="http://schemas.microsoft.com/office/drawing/2014/main" id="{8FBFD994-2464-535B-AA2A-C730459EC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628800"/>
            <a:ext cx="4680520" cy="3247708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258B56B-DE73-603C-4772-88B6E290B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CDF19D89-E152-CA4C-89D5-EA0C8F13CB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3" r="16089"/>
          <a:stretch/>
        </p:blipFill>
        <p:spPr bwMode="auto">
          <a:xfrm>
            <a:off x="8203840" y="1412776"/>
            <a:ext cx="2140632" cy="188556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99F73D3-0CB9-3323-E4FD-79028B4190A7}"/>
              </a:ext>
            </a:extLst>
          </p:cNvPr>
          <p:cNvSpPr txBox="1"/>
          <p:nvPr/>
        </p:nvSpPr>
        <p:spPr>
          <a:xfrm>
            <a:off x="6240016" y="3356992"/>
            <a:ext cx="512305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lvl="1" indent="-350838"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endParaRPr lang="cs-CZ" sz="1600" dirty="0"/>
          </a:p>
          <a:p>
            <a:pPr marL="714375" lvl="1" indent="-350838">
              <a:buClr>
                <a:srgbClr val="2D2D2D"/>
              </a:buClr>
              <a:buFont typeface="Wingdings" panose="05000000000000000000" pitchFamily="2" charset="2"/>
              <a:buChar char="§"/>
              <a:defRPr/>
            </a:pPr>
            <a:r>
              <a:rPr lang="cs-CZ" sz="1600" dirty="0"/>
              <a:t>Požární dohled po skončení svařování vyžadující zvláštní požárně bezpečnostní opatření - ve stanovených intervalech po dobu nejméně 8 hodin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75317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EC6D3-E5AC-407E-ABD5-BD9CA53279C2}" type="slidenum">
              <a:rPr lang="cs-CZ" smtClean="0"/>
              <a:pPr/>
              <a:t>39</a:t>
            </a:fld>
            <a:endParaRPr lang="cs-CZ" dirty="0"/>
          </a:p>
        </p:txBody>
      </p:sp>
      <p:pic>
        <p:nvPicPr>
          <p:cNvPr id="5" name="Picture 2" descr="C:\Users\miskovskjit\Pictures\obrázek 1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28" y="1772816"/>
            <a:ext cx="4786841" cy="315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39329" y="5064783"/>
            <a:ext cx="478684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652463"/>
            <a:r>
              <a:rPr lang="cs-CZ" sz="1800" b="1" dirty="0">
                <a:cs typeface="Arial" charset="0"/>
              </a:rPr>
              <a:t>Ohřívání tlakových nádob jiskrami.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261" y="2420888"/>
            <a:ext cx="1499866" cy="149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F996721F-883D-4A4B-936D-3675E7AA4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8" y="293688"/>
            <a:ext cx="10232326" cy="812736"/>
          </a:xfrm>
        </p:spPr>
        <p:txBody>
          <a:bodyPr>
            <a:noAutofit/>
          </a:bodyPr>
          <a:lstStyle/>
          <a:p>
            <a:r>
              <a:rPr lang="cs-CZ" sz="2800" dirty="0">
                <a:latin typeface="Futura CEZ Medium" pitchFamily="2" charset="0"/>
                <a:cs typeface="Arial" pitchFamily="34" charset="0"/>
              </a:rPr>
              <a:t>4. POŽÁRNĚ NEBEZPEČNÉ ČINNOSTI </a:t>
            </a:r>
            <a:br>
              <a:rPr lang="cs-CZ" sz="2800" dirty="0">
                <a:latin typeface="Futura CEZ Medium" pitchFamily="2" charset="0"/>
                <a:cs typeface="Arial" pitchFamily="34" charset="0"/>
              </a:rPr>
            </a:br>
            <a:r>
              <a:rPr lang="cs-CZ" sz="28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  <a:t>PŘÍKLADY NESPRÁVNĚ PROVÁDĚNÝCH ČINNOSTÍ</a:t>
            </a:r>
            <a:endParaRPr lang="cs-CZ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EZ Medium" pitchFamily="2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736CAD1-AF6C-4F93-8272-8DEF9F370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  <p:pic>
        <p:nvPicPr>
          <p:cNvPr id="10" name="Picture 2" descr="C:\Users\miskovskjit\Pictures\nezajištěné TL.jpg">
            <a:extLst>
              <a:ext uri="{FF2B5EF4-FFF2-40B4-BE49-F238E27FC236}">
                <a16:creationId xmlns:a16="http://schemas.microsoft.com/office/drawing/2014/main" id="{B9C4EC9D-0773-4DF1-8D51-F7DE4629B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772816"/>
            <a:ext cx="4407362" cy="315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AB5675BD-F9C9-4E6D-883A-66A9CFB9212F}"/>
              </a:ext>
            </a:extLst>
          </p:cNvPr>
          <p:cNvSpPr txBox="1"/>
          <p:nvPr/>
        </p:nvSpPr>
        <p:spPr>
          <a:xfrm>
            <a:off x="6744072" y="5044621"/>
            <a:ext cx="4407362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652463"/>
            <a:r>
              <a:rPr lang="cs-CZ" sz="1800" b="1" dirty="0">
                <a:cs typeface="Arial" charset="0"/>
              </a:rPr>
              <a:t>Svařovací souprava nezajištěná </a:t>
            </a:r>
          </a:p>
          <a:p>
            <a:pPr defTabSz="652463"/>
            <a:r>
              <a:rPr lang="cs-CZ" sz="1800" b="1" dirty="0">
                <a:cs typeface="Arial" charset="0"/>
              </a:rPr>
              <a:t>proti pádu.</a:t>
            </a:r>
          </a:p>
        </p:txBody>
      </p:sp>
    </p:spTree>
    <p:extLst>
      <p:ext uri="{BB962C8B-B14F-4D97-AF65-F5344CB8AC3E}">
        <p14:creationId xmlns:p14="http://schemas.microsoft.com/office/powerpoint/2010/main" val="3344527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58CB85E5-FB19-4CFB-9B0F-E7FBC376720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79975" y="1484784"/>
            <a:ext cx="5483099" cy="4680520"/>
          </a:xfrm>
        </p:spPr>
        <p:txBody>
          <a:bodyPr>
            <a:no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cs-CZ" sz="1400" b="1" dirty="0">
                <a:solidFill>
                  <a:schemeClr val="tx1">
                    <a:lumMod val="50000"/>
                  </a:schemeClr>
                </a:solidFill>
              </a:rPr>
              <a:t>POŽÁRNÍ OCHRANA A JEJÍ ÚKOLY, LEGISLATIVA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cs-CZ" sz="1400" b="1" dirty="0">
                <a:solidFill>
                  <a:schemeClr val="tx1">
                    <a:lumMod val="50000"/>
                  </a:schemeClr>
                </a:solidFill>
              </a:rPr>
              <a:t>POVINNOSTI SMLUVNÍHO PARTNERA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cs-CZ" sz="1400" b="1" dirty="0"/>
              <a:t>POŽÁRNÍ NEBEZPEČÍ LÁTEK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cs-CZ" sz="1400" b="1" dirty="0"/>
              <a:t>POŽÁRNĚ NEBEZPEČNÉ ČINNOSTI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cs-CZ" sz="1400" b="1" dirty="0"/>
              <a:t>DOKUMENTACE POŽÁRNÍ OCHRANY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cs-CZ" sz="1400" b="1" dirty="0"/>
              <a:t>POŽÁRNĚ BEZPEČNOSTNÍ ZAŘÍZENÍ A VĚCNÉ PROSTŘEDKY POŘÁRNÍ OCHRANY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cs-CZ" sz="1400" b="1" dirty="0"/>
              <a:t>HASEBNÍ LÁTKY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cs-CZ" sz="1400" b="1" dirty="0"/>
              <a:t>HAVARIJNÍ PŘIPRAVENOST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cs-CZ" sz="1400" b="1" dirty="0"/>
              <a:t>ZAJIŠTĚNÍ POŽÁRNÍ OCHRANY V OJ KE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cs-CZ" sz="1400" b="1" dirty="0"/>
              <a:t>ZÁKLADNÍ INFORMACE K TECHNOLOGIÍM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cs-CZ" sz="1400" b="1" dirty="0"/>
              <a:t>ZAKÁZANÉ ČINNOSTI</a:t>
            </a:r>
          </a:p>
        </p:txBody>
      </p:sp>
      <p:pic>
        <p:nvPicPr>
          <p:cNvPr id="10" name="Picture 2" descr="C:\Users\miskovskjit\Pictures\POŽÁRY + NEHODY + evakuace + školení\školení PO 1.jpg">
            <a:extLst>
              <a:ext uri="{FF2B5EF4-FFF2-40B4-BE49-F238E27FC236}">
                <a16:creationId xmlns:a16="http://schemas.microsoft.com/office/drawing/2014/main" id="{089DE8A9-11ED-4338-AC51-13D170DD0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2199" y="2594015"/>
            <a:ext cx="4464049" cy="251102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E43647CE-E056-4966-AC41-96A96486B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538" y="296863"/>
            <a:ext cx="10363200" cy="1031769"/>
          </a:xfrm>
        </p:spPr>
        <p:txBody>
          <a:bodyPr anchor="t">
            <a:noAutofit/>
          </a:bodyPr>
          <a:lstStyle/>
          <a:p>
            <a:r>
              <a:rPr lang="cs-CZ" sz="2200" dirty="0">
                <a:solidFill>
                  <a:schemeClr val="tx1"/>
                </a:solidFill>
                <a:latin typeface="Futura CEZ Medium" pitchFamily="2" charset="0"/>
              </a:rPr>
              <a:t>POŽÁRNÍ OCHRANA A HAVARIJNÍ PŘIPRAVENOST - OBECNÁ ČÁST</a:t>
            </a:r>
            <a:br>
              <a:rPr lang="en-GB" sz="2200" dirty="0">
                <a:solidFill>
                  <a:schemeClr val="tx1"/>
                </a:solidFill>
                <a:latin typeface="Futura CEZ Medium" pitchFamily="2" charset="0"/>
              </a:rPr>
            </a:br>
            <a:r>
              <a:rPr lang="cs-CZ" sz="2200" dirty="0">
                <a:solidFill>
                  <a:schemeClr val="tx1"/>
                </a:solidFill>
                <a:latin typeface="Futura CEZ Medium" pitchFamily="2" charset="0"/>
              </a:rPr>
              <a:t>OBSAH ŠKOLENÍ</a:t>
            </a:r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r>
              <a:rPr lang="cs-CZ" sz="2400" dirty="0">
                <a:latin typeface="Futura CEZ Medium" pitchFamily="2" charset="0"/>
              </a:rPr>
              <a:t>---------------------------------------------------------------------------------------------------------------------------------------------------------------------------</a:t>
            </a:r>
            <a:endParaRPr lang="cs-CZ" sz="2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37B0A60-1083-41C5-8DB5-691EA2FA7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262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5760" y="500483"/>
            <a:ext cx="8538241" cy="360363"/>
          </a:xfrm>
        </p:spPr>
        <p:txBody>
          <a:bodyPr>
            <a:normAutofit fontScale="90000"/>
          </a:bodyPr>
          <a:lstStyle/>
          <a:p>
            <a:r>
              <a:rPr lang="cs-CZ" dirty="0"/>
              <a:t>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EC6D3-E5AC-407E-ABD5-BD9CA53279C2}" type="slidenum">
              <a:rPr lang="cs-CZ" smtClean="0"/>
              <a:pPr/>
              <a:t>40</a:t>
            </a:fld>
            <a:endParaRPr lang="cs-CZ" dirty="0"/>
          </a:p>
        </p:txBody>
      </p:sp>
      <p:pic>
        <p:nvPicPr>
          <p:cNvPr id="5" name="Picture 2" descr="C:\Users\miskovskjit\Pictures\faily-bezpecnost-muzov-18 (2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7" y="1352104"/>
            <a:ext cx="4534805" cy="351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77668" y="4978662"/>
            <a:ext cx="4534804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652463"/>
            <a:r>
              <a:rPr lang="cs-CZ" sz="1800" b="1" dirty="0">
                <a:cs typeface="Arial" charset="0"/>
              </a:rPr>
              <a:t>Nebezpečné zacházení </a:t>
            </a:r>
          </a:p>
          <a:p>
            <a:pPr defTabSz="652463"/>
            <a:r>
              <a:rPr lang="cs-CZ" sz="1800" b="1" dirty="0">
                <a:cs typeface="Arial" charset="0"/>
              </a:rPr>
              <a:t>s hořákem svářecí soupravy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469" y="2181090"/>
            <a:ext cx="147732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3">
            <a:extLst>
              <a:ext uri="{FF2B5EF4-FFF2-40B4-BE49-F238E27FC236}">
                <a16:creationId xmlns:a16="http://schemas.microsoft.com/office/drawing/2014/main" id="{D71C953D-2E2D-409F-89CF-9C497BC4583B}"/>
              </a:ext>
            </a:extLst>
          </p:cNvPr>
          <p:cNvSpPr txBox="1">
            <a:spLocks/>
          </p:cNvSpPr>
          <p:nvPr/>
        </p:nvSpPr>
        <p:spPr>
          <a:xfrm>
            <a:off x="371474" y="296864"/>
            <a:ext cx="10537318" cy="9375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>
                <a:solidFill>
                  <a:schemeClr val="tx1">
                    <a:lumMod val="50000"/>
                  </a:schemeClr>
                </a:solidFill>
                <a:latin typeface="Futura CEZ Medium" pitchFamily="2" charset="0"/>
                <a:cs typeface="Arial" pitchFamily="34" charset="0"/>
              </a:rPr>
              <a:t>4. POŽÁRNĚ NEBEZPEČNÉ ČINNOSTI </a:t>
            </a:r>
            <a:br>
              <a:rPr lang="cs-CZ" sz="2800" dirty="0">
                <a:solidFill>
                  <a:schemeClr val="tx1">
                    <a:lumMod val="50000"/>
                  </a:schemeClr>
                </a:solidFill>
                <a:latin typeface="Futura CEZ Medium" pitchFamily="2" charset="0"/>
                <a:cs typeface="Arial" pitchFamily="34" charset="0"/>
              </a:rPr>
            </a:br>
            <a:r>
              <a:rPr lang="cs-CZ" sz="2800" dirty="0">
                <a:solidFill>
                  <a:schemeClr val="tx1">
                    <a:lumMod val="50000"/>
                  </a:schemeClr>
                </a:solidFill>
                <a:latin typeface="Futura CEZ Medium" pitchFamily="2" charset="0"/>
                <a:cs typeface="Arial" pitchFamily="34" charset="0"/>
              </a:rPr>
              <a:t>POVINNOSTI SMLUVNÍCH PARTNERŮ</a:t>
            </a:r>
            <a:endParaRPr lang="cs-CZ" sz="28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CEZ Medium" pitchFamily="2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90D1BC6-21CB-47D1-BE41-8FD945E0D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  <p:pic>
        <p:nvPicPr>
          <p:cNvPr id="11" name="Picture 9" descr="svařeč">
            <a:extLst>
              <a:ext uri="{FF2B5EF4-FFF2-40B4-BE49-F238E27FC236}">
                <a16:creationId xmlns:a16="http://schemas.microsoft.com/office/drawing/2014/main" id="{DDB5709B-43A6-45AF-B35B-867ED135E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1358284"/>
            <a:ext cx="4868050" cy="351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D1F28800-3CAA-4E60-8280-099E74EFDAE4}"/>
              </a:ext>
            </a:extLst>
          </p:cNvPr>
          <p:cNvSpPr txBox="1"/>
          <p:nvPr/>
        </p:nvSpPr>
        <p:spPr>
          <a:xfrm>
            <a:off x="6240016" y="4943321"/>
            <a:ext cx="4868050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652463"/>
            <a:r>
              <a:rPr lang="cs-CZ" sz="1800" b="1" dirty="0">
                <a:cs typeface="Arial" charset="0"/>
              </a:rPr>
              <a:t>Nevhodné oblečení </a:t>
            </a:r>
          </a:p>
          <a:p>
            <a:pPr defTabSz="652463"/>
            <a:r>
              <a:rPr lang="cs-CZ" sz="1800" b="1" dirty="0">
                <a:cs typeface="Arial" charset="0"/>
              </a:rPr>
              <a:t>pro svářeče – silonová reflexní vesta</a:t>
            </a:r>
          </a:p>
        </p:txBody>
      </p:sp>
    </p:spTree>
    <p:extLst>
      <p:ext uri="{BB962C8B-B14F-4D97-AF65-F5344CB8AC3E}">
        <p14:creationId xmlns:p14="http://schemas.microsoft.com/office/powerpoint/2010/main" val="20185630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1C40205-A5F0-4C04-8AA8-1F420B739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41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38EF1FE-A105-4ED9-8392-052381EF3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296864"/>
            <a:ext cx="10537318" cy="937576"/>
          </a:xfrm>
        </p:spPr>
        <p:txBody>
          <a:bodyPr>
            <a:noAutofit/>
          </a:bodyPr>
          <a:lstStyle/>
          <a:p>
            <a:r>
              <a:rPr lang="cs-CZ" sz="2400" dirty="0">
                <a:solidFill>
                  <a:schemeClr val="tx1">
                    <a:lumMod val="50000"/>
                  </a:schemeClr>
                </a:solidFill>
                <a:latin typeface="Futura CEZ Medium" pitchFamily="2" charset="0"/>
                <a:cs typeface="Arial" pitchFamily="34" charset="0"/>
              </a:rPr>
              <a:t>4. </a:t>
            </a:r>
            <a:r>
              <a:rPr lang="cs-CZ" sz="2200" dirty="0">
                <a:solidFill>
                  <a:schemeClr val="tx1">
                    <a:lumMod val="50000"/>
                  </a:schemeClr>
                </a:solidFill>
                <a:latin typeface="Futura CEZ Medium" pitchFamily="2" charset="0"/>
                <a:cs typeface="Arial" pitchFamily="34" charset="0"/>
              </a:rPr>
              <a:t>POŽÁRNĚ NEBEZPEČNÉ ČINNOSTI</a:t>
            </a:r>
            <a:br>
              <a:rPr lang="cs-CZ" sz="2200" dirty="0">
                <a:latin typeface="Futura CEZ Medium" pitchFamily="2" charset="0"/>
                <a:cs typeface="Arial" pitchFamily="34" charset="0"/>
              </a:rPr>
            </a:br>
            <a:r>
              <a:rPr lang="cs-CZ" sz="2200" dirty="0">
                <a:latin typeface="Futura CEZ Medium" pitchFamily="2" charset="0"/>
                <a:cs typeface="Arial" pitchFamily="34" charset="0"/>
              </a:rPr>
              <a:t>       ČINNOSTI S NEBEZPEČÍM VÝBUCHU 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EC67A10-20CE-434B-9EA4-24737E716FFB}"/>
              </a:ext>
            </a:extLst>
          </p:cNvPr>
          <p:cNvSpPr txBox="1">
            <a:spLocks noChangeArrowheads="1"/>
          </p:cNvSpPr>
          <p:nvPr/>
        </p:nvSpPr>
        <p:spPr>
          <a:xfrm>
            <a:off x="369601" y="3501008"/>
            <a:ext cx="10210007" cy="299885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24F00"/>
              </a:buClr>
            </a:pPr>
            <a:endParaRPr lang="cs-CZ" sz="1400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3221A9B-B332-4D5E-AA2C-26EFAD662B4D}"/>
              </a:ext>
            </a:extLst>
          </p:cNvPr>
          <p:cNvSpPr txBox="1">
            <a:spLocks noChangeArrowheads="1"/>
          </p:cNvSpPr>
          <p:nvPr/>
        </p:nvSpPr>
        <p:spPr>
          <a:xfrm>
            <a:off x="397907" y="1410524"/>
            <a:ext cx="9271267" cy="4642803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r>
              <a:rPr lang="cs-CZ" sz="1600" dirty="0"/>
              <a:t>Každý, kdo pracuje s nebezpečnou látkou musí mít u sebe </a:t>
            </a:r>
            <a:r>
              <a:rPr lang="cs-CZ" sz="1600" b="1" u="sng" dirty="0"/>
              <a:t>bezpečnostní list nebezpečné látky</a:t>
            </a:r>
            <a:r>
              <a:rPr lang="cs-CZ" sz="1600" u="sng" dirty="0"/>
              <a:t>,</a:t>
            </a:r>
            <a:r>
              <a:rPr lang="cs-CZ" sz="1600" dirty="0"/>
              <a:t> </a:t>
            </a:r>
          </a:p>
          <a:p>
            <a:pPr marL="0" lvl="1" indent="0">
              <a:spcBef>
                <a:spcPts val="600"/>
              </a:spcBef>
              <a:buClrTx/>
              <a:buNone/>
            </a:pPr>
            <a:r>
              <a:rPr lang="cs-CZ" sz="1600" dirty="0"/>
              <a:t>    jehož pokyny musí dodržovat.</a:t>
            </a:r>
          </a:p>
          <a:p>
            <a:pPr marL="0" lvl="1" indent="0">
              <a:spcBef>
                <a:spcPts val="600"/>
              </a:spcBef>
              <a:buClrTx/>
              <a:buNone/>
            </a:pPr>
            <a:endParaRPr lang="cs-CZ" sz="1600" dirty="0"/>
          </a:p>
          <a:p>
            <a:pPr lvl="1"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cs-CZ" sz="1600" b="1" u="sng" dirty="0"/>
              <a:t>Provádí-li se práce se syntetickou látkou uvolňující těkavé  složky </a:t>
            </a:r>
            <a:r>
              <a:rPr lang="cs-CZ" sz="1600" dirty="0"/>
              <a:t>(např. nátěry, odmašťování zařízení), musí být technologem vystaven </a:t>
            </a:r>
            <a:r>
              <a:rPr lang="cs-CZ" sz="1600" b="1" dirty="0"/>
              <a:t>písemný příkaz S/V </a:t>
            </a:r>
            <a:r>
              <a:rPr lang="cs-CZ" sz="1600" b="1" u="sng" dirty="0"/>
              <a:t>(musí být stanovena opatření proti úniku a šíření znečištění, zamezeno jiskření použitím nejiskřících nářadí, měřících přístrojů a zařízení do výbušného prostředí, vypnutí elektrických zařízení nebo použití bezpečného nízkého napětí nebo elektrické oddělení, odvětrání prostředí, měření koncentrací, atd.).</a:t>
            </a:r>
          </a:p>
          <a:p>
            <a:pPr lvl="1"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endParaRPr lang="cs-CZ" sz="1600" dirty="0"/>
          </a:p>
          <a:p>
            <a:pPr marL="1616075" lvl="1" indent="-342900"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r>
              <a:rPr lang="cs-CZ" sz="1600" dirty="0"/>
              <a:t>Všechny prostory s nebezpečím výbuchu (zóny) jsou označeny výstražnou značkou.</a:t>
            </a:r>
          </a:p>
          <a:p>
            <a:pPr marL="1616075" lvl="1" indent="-342900"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endParaRPr lang="cs-CZ" sz="1600" dirty="0"/>
          </a:p>
          <a:p>
            <a:pPr marL="1616075" lvl="1" indent="-342900"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r>
              <a:rPr lang="cs-CZ" sz="1600" dirty="0"/>
              <a:t>Smluvní partner musí dodržovat podmínky uvedené v „Dokumentaci o ochraně před výbuchem“, předané v příkazu S/V a Pracovním příkazu. </a:t>
            </a:r>
          </a:p>
          <a:p>
            <a:pPr marL="2326100" lvl="1" indent="-342900"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endParaRPr lang="cs-CZ" sz="1600" dirty="0"/>
          </a:p>
          <a:p>
            <a:pPr marL="2326100" lvl="1" indent="-342900"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endParaRPr lang="cs-CZ" sz="1600" dirty="0"/>
          </a:p>
          <a:p>
            <a:pPr marL="434975" lvl="1" indent="-342900"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r>
              <a:rPr lang="cs-CZ" sz="1600" dirty="0"/>
              <a:t>Smluvní partner nesmí vstupovat do tohoto prostoru,  není-li vybaven pro práci v prostředí s  nebezpečím výbuchu v souladu s opatřeními stanovenými v Příkaze S/V (např. používat </a:t>
            </a:r>
            <a:r>
              <a:rPr lang="cs-CZ" sz="1600" b="0" i="0" u="none" strike="noStrike" baseline="0" dirty="0">
                <a:latin typeface="Arial" panose="020B0604020202020204" pitchFamily="34" charset="0"/>
              </a:rPr>
              <a:t> antistatická OOPP s dokladem o antistatice ve spojení s </a:t>
            </a:r>
            <a:r>
              <a:rPr lang="cs-CZ" sz="1600" dirty="0">
                <a:latin typeface="Arial" panose="020B0604020202020204" pitchFamily="34" charset="0"/>
              </a:rPr>
              <a:t>vodivou podlahou,</a:t>
            </a:r>
            <a:r>
              <a:rPr lang="cs-CZ" sz="1600" dirty="0"/>
              <a:t> </a:t>
            </a:r>
            <a:r>
              <a:rPr lang="cs-CZ" sz="1600" b="0" i="0" u="none" strike="noStrike" baseline="0" dirty="0">
                <a:latin typeface="Arial" panose="020B0604020202020204" pitchFamily="34" charset="0"/>
              </a:rPr>
              <a:t>nářadí a zařízení předepsané pro stanovené prostředí).</a:t>
            </a:r>
          </a:p>
          <a:p>
            <a:pPr algn="l"/>
            <a:endParaRPr lang="cs-CZ" sz="1600" b="1" dirty="0"/>
          </a:p>
        </p:txBody>
      </p:sp>
      <p:pic>
        <p:nvPicPr>
          <p:cNvPr id="20" name="Picture 4" descr="3d Rotes Ausrufezeichen Satzzeichen Ausrufezeichen Mit Strichmännchen In  Siegerpose Nach Oben Stehenden Jubilate Gewinner Geste Isoliert Auf Weißem  Hintergrund In Hoher Auflösung Stockfoto und mehr Bilder von  Dreidimensional - iStock">
            <a:extLst>
              <a:ext uri="{FF2B5EF4-FFF2-40B4-BE49-F238E27FC236}">
                <a16:creationId xmlns:a16="http://schemas.microsoft.com/office/drawing/2014/main" id="{EC84DB2C-C6D2-4A77-AEDC-F67BCFD56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843" y="1073100"/>
            <a:ext cx="1517904" cy="142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ex zóna 2">
            <a:extLst>
              <a:ext uri="{FF2B5EF4-FFF2-40B4-BE49-F238E27FC236}">
                <a16:creationId xmlns:a16="http://schemas.microsoft.com/office/drawing/2014/main" id="{47F96047-A011-4F5C-AD39-D7D995F49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07" y="3328025"/>
            <a:ext cx="943563" cy="122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 descr="Ochranný prac. oděv">
            <a:hlinkClick r:id="rId4"/>
            <a:extLst>
              <a:ext uri="{FF2B5EF4-FFF2-40B4-BE49-F238E27FC236}">
                <a16:creationId xmlns:a16="http://schemas.microsoft.com/office/drawing/2014/main" id="{E8838FD0-2521-4D9C-A5C4-2C661C419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150" y="4323133"/>
            <a:ext cx="856642" cy="8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DBA50639-ABDD-4EAA-8250-3481AB49B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011" y="5312134"/>
            <a:ext cx="897971" cy="88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Pracuj jen s nejiskřícím nářadím">
            <a:hlinkClick r:id="rId7"/>
            <a:extLst>
              <a:ext uri="{FF2B5EF4-FFF2-40B4-BE49-F238E27FC236}">
                <a16:creationId xmlns:a16="http://schemas.microsoft.com/office/drawing/2014/main" id="{B8EC9DE7-617D-4F69-B2FE-3681957CD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011" y="2874172"/>
            <a:ext cx="881568" cy="115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35D3529-D095-4CCD-B9A2-B2103A0E34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542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58CB85E5-FB19-4CFB-9B0F-E7FBC376720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912068" y="2163288"/>
            <a:ext cx="4997670" cy="3425952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10000"/>
              </a:lnSpc>
            </a:pPr>
            <a:r>
              <a:rPr lang="cs-CZ" sz="5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DOKUMENTACE POŽÁRNÍ OCHRANY</a:t>
            </a:r>
          </a:p>
          <a:p>
            <a:pPr>
              <a:lnSpc>
                <a:spcPct val="110000"/>
              </a:lnSpc>
            </a:pPr>
            <a:endParaRPr lang="cs-CZ" sz="5800" dirty="0">
              <a:solidFill>
                <a:schemeClr val="bg2"/>
              </a:solidFill>
              <a:cs typeface="Arial" pitchFamily="34" charset="0"/>
            </a:endParaRPr>
          </a:p>
          <a:p>
            <a:pPr marL="447675" indent="-285750">
              <a:lnSpc>
                <a:spcPct val="13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cs-CZ" sz="5800" dirty="0">
                <a:cs typeface="Arial" pitchFamily="34" charset="0"/>
              </a:rPr>
              <a:t>ZAČLENĚNÍ ČINNOSTÍ</a:t>
            </a:r>
          </a:p>
          <a:p>
            <a:pPr marL="447675" indent="-285750">
              <a:lnSpc>
                <a:spcPct val="13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cs-CZ" sz="5800" dirty="0">
                <a:cs typeface="Arial" pitchFamily="34" charset="0"/>
              </a:rPr>
              <a:t>DOKUMENTACE PO</a:t>
            </a:r>
          </a:p>
          <a:p>
            <a:pPr marL="447675" indent="-285750">
              <a:lnSpc>
                <a:spcPct val="13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cs-CZ" sz="5800" dirty="0">
                <a:cs typeface="Arial" pitchFamily="34" charset="0"/>
              </a:rPr>
              <a:t>POŽÁRNÍ ŘÁD</a:t>
            </a:r>
          </a:p>
          <a:p>
            <a:pPr marL="447675" indent="-285750">
              <a:lnSpc>
                <a:spcPct val="13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cs-CZ" sz="5800" dirty="0">
                <a:cs typeface="Arial" pitchFamily="34" charset="0"/>
              </a:rPr>
              <a:t>POŽÁRNÍ POPLACHOVÁ SMĚRNICE </a:t>
            </a:r>
          </a:p>
          <a:p>
            <a:pPr marL="447675" indent="-285750">
              <a:lnSpc>
                <a:spcPct val="13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cs-CZ" sz="5800" dirty="0">
                <a:cs typeface="Arial" pitchFamily="34" charset="0"/>
              </a:rPr>
              <a:t>POŽÁRNÍ EVAKUAČNÍ PLÁNY</a:t>
            </a:r>
          </a:p>
          <a:p>
            <a:pPr marL="447675" indent="-28575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</a:pPr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43647CE-E056-4966-AC41-96A96486B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296863"/>
            <a:ext cx="10538264" cy="1031769"/>
          </a:xfrm>
        </p:spPr>
        <p:txBody>
          <a:bodyPr anchor="t">
            <a:noAutofit/>
          </a:bodyPr>
          <a:lstStyle/>
          <a:p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endParaRPr lang="cs-CZ" sz="2400" dirty="0"/>
          </a:p>
        </p:txBody>
      </p:sp>
      <p:pic>
        <p:nvPicPr>
          <p:cNvPr id="6" name="Picture 36" descr="C:\Users\miskovskjit\Pictures\plamen.png">
            <a:extLst>
              <a:ext uri="{FF2B5EF4-FFF2-40B4-BE49-F238E27FC236}">
                <a16:creationId xmlns:a16="http://schemas.microsoft.com/office/drawing/2014/main" id="{853E67DD-464A-4333-906D-A7DE726BF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297" y="2163288"/>
            <a:ext cx="3263462" cy="292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4F32F61-6E41-4BCD-9582-E8F57290EB47}"/>
              </a:ext>
            </a:extLst>
          </p:cNvPr>
          <p:cNvSpPr txBox="1"/>
          <p:nvPr/>
        </p:nvSpPr>
        <p:spPr>
          <a:xfrm rot="10800000" flipH="1" flipV="1">
            <a:off x="2929759" y="4136936"/>
            <a:ext cx="612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i="0" dirty="0"/>
              <a:t>5.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D922343-24F6-4C41-932E-7AE97AFE6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912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724131F5-4E08-4137-8D92-F24C331CFB5F}"/>
              </a:ext>
            </a:extLst>
          </p:cNvPr>
          <p:cNvSpPr txBox="1"/>
          <p:nvPr/>
        </p:nvSpPr>
        <p:spPr>
          <a:xfrm>
            <a:off x="371474" y="1628800"/>
            <a:ext cx="10991600" cy="49685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algn="just"/>
            <a:r>
              <a:rPr lang="cs-CZ" sz="1600" b="1" dirty="0"/>
              <a:t>Podle  míry požárního  nebezpečí se všechny provozované činnosti člení </a:t>
            </a:r>
          </a:p>
          <a:p>
            <a:pPr algn="just"/>
            <a:r>
              <a:rPr lang="cs-CZ" sz="1600" b="1" dirty="0"/>
              <a:t>dle § 4, zákona č. 133/1985 Sb., o požární ochraně do kategorií:</a:t>
            </a:r>
          </a:p>
          <a:p>
            <a:pPr algn="just"/>
            <a:endParaRPr lang="cs-CZ" sz="1600" b="1" dirty="0"/>
          </a:p>
          <a:p>
            <a:pPr algn="just"/>
            <a:endParaRPr lang="cs-CZ" sz="1600" b="1" dirty="0"/>
          </a:p>
          <a:p>
            <a:pPr algn="just"/>
            <a:endParaRPr lang="cs-CZ" sz="1600" b="1" dirty="0"/>
          </a:p>
          <a:p>
            <a:pPr algn="just"/>
            <a:endParaRPr lang="cs-CZ" sz="1600" b="1" dirty="0"/>
          </a:p>
          <a:p>
            <a:pPr algn="just"/>
            <a:endParaRPr lang="cs-CZ" sz="1600" b="1" dirty="0"/>
          </a:p>
          <a:p>
            <a:pPr algn="just"/>
            <a:endParaRPr lang="cs-CZ" sz="1600" b="1" dirty="0"/>
          </a:p>
          <a:p>
            <a:pPr algn="just">
              <a:spcAft>
                <a:spcPts val="600"/>
              </a:spcAft>
            </a:pPr>
            <a:endParaRPr lang="cs-CZ" sz="1600" b="1" dirty="0">
              <a:solidFill>
                <a:schemeClr val="accent2"/>
              </a:solidFill>
            </a:endParaRPr>
          </a:p>
          <a:p>
            <a:pPr algn="just">
              <a:spcAft>
                <a:spcPts val="600"/>
              </a:spcAft>
            </a:pPr>
            <a:endParaRPr lang="cs-CZ" sz="1600" b="1" dirty="0">
              <a:solidFill>
                <a:schemeClr val="accent2"/>
              </a:solidFill>
            </a:endParaRPr>
          </a:p>
          <a:p>
            <a:pPr algn="just">
              <a:spcAft>
                <a:spcPts val="600"/>
              </a:spcAft>
            </a:pPr>
            <a:endParaRPr lang="cs-CZ" sz="1600" b="1" dirty="0">
              <a:solidFill>
                <a:schemeClr val="accent2"/>
              </a:solidFill>
            </a:endParaRPr>
          </a:p>
          <a:p>
            <a:pPr algn="just">
              <a:spcAft>
                <a:spcPts val="600"/>
              </a:spcAft>
            </a:pPr>
            <a:endParaRPr lang="cs-CZ" sz="1600" b="1" dirty="0">
              <a:solidFill>
                <a:schemeClr val="accent2"/>
              </a:solidFill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endParaRPr lang="cs-CZ" sz="16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03D056-E38A-4503-97D8-36569FFA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47472"/>
            <a:ext cx="10554408" cy="841248"/>
          </a:xfrm>
        </p:spPr>
        <p:txBody>
          <a:bodyPr vert="horz" lIns="0" tIns="0" rIns="0" bIns="0" rtlCol="0" anchor="t" anchorCtr="0">
            <a:normAutofit fontScale="90000"/>
          </a:bodyPr>
          <a:lstStyle/>
          <a:p>
            <a:pPr>
              <a:spcAft>
                <a:spcPts val="600"/>
              </a:spcAft>
              <a:defRPr/>
            </a:pPr>
            <a:r>
              <a:rPr lang="cs-CZ" sz="2400" dirty="0">
                <a:latin typeface="Futura CEZ Medium" pitchFamily="2" charset="0"/>
                <a:cs typeface="Arial" pitchFamily="34" charset="0"/>
              </a:rPr>
              <a:t>5. DOKUMENTACE POŽÁRNÍ OCHRANY </a:t>
            </a:r>
            <a:br>
              <a:rPr lang="cs-CZ" sz="2400" dirty="0">
                <a:latin typeface="Futura CEZ Medium" pitchFamily="2" charset="0"/>
                <a:cs typeface="Arial" pitchFamily="34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  <a:t>ZAČLENĚNÍ ČINNOSTÍ</a:t>
            </a:r>
            <a:br>
              <a:rPr lang="cs-CZ" sz="2400" dirty="0">
                <a:latin typeface="Futura CEZ Medium" pitchFamily="2" charset="0"/>
                <a:cs typeface="Arial" pitchFamily="34" charset="0"/>
              </a:rPr>
            </a:br>
            <a:r>
              <a:rPr lang="cs-CZ" sz="20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--------------------------------------------------------------------------------------------------------------------------------------------------------------------------------------------------------------------------------------------</a:t>
            </a:r>
            <a:endParaRPr lang="cs-CZ" sz="2000" kern="1200" cap="all" baseline="0" dirty="0">
              <a:latin typeface="+mj-lt"/>
              <a:ea typeface="+mj-ea"/>
              <a:cs typeface="+mj-cs"/>
            </a:endParaRPr>
          </a:p>
        </p:txBody>
      </p:sp>
      <p:pic>
        <p:nvPicPr>
          <p:cNvPr id="8" name="Picture 5" descr="požár 13">
            <a:extLst>
              <a:ext uri="{FF2B5EF4-FFF2-40B4-BE49-F238E27FC236}">
                <a16:creationId xmlns:a16="http://schemas.microsoft.com/office/drawing/2014/main" id="{1B0892AA-2DD9-489C-AEA9-F07D9DE96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015" y="1274549"/>
            <a:ext cx="2645867" cy="1904473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64E846A-F25A-42C1-A84C-65AB63BFB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FE10DC62-205C-4B9D-92A3-B46D1C129E91}"/>
              </a:ext>
            </a:extLst>
          </p:cNvPr>
          <p:cNvSpPr/>
          <p:nvPr/>
        </p:nvSpPr>
        <p:spPr>
          <a:xfrm>
            <a:off x="6384033" y="3428999"/>
            <a:ext cx="4524587" cy="84191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např. kancelářské prostory, jídelny, vrátnice</a:t>
            </a:r>
            <a:r>
              <a:rPr lang="cs-CZ" dirty="0"/>
              <a:t> </a:t>
            </a: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36BE62D1-C72F-4F51-8C20-CEF15DC8798E}"/>
              </a:ext>
            </a:extLst>
          </p:cNvPr>
          <p:cNvSpPr/>
          <p:nvPr/>
        </p:nvSpPr>
        <p:spPr>
          <a:xfrm>
            <a:off x="6401295" y="4552563"/>
            <a:ext cx="4524587" cy="75503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např. strojovny, rozvodny, sklady hořlavých kapalin, kotelny</a:t>
            </a: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20EDD485-F9DF-49AE-9C45-C04DBFBB2C7F}"/>
              </a:ext>
            </a:extLst>
          </p:cNvPr>
          <p:cNvSpPr/>
          <p:nvPr/>
        </p:nvSpPr>
        <p:spPr>
          <a:xfrm>
            <a:off x="521238" y="3429000"/>
            <a:ext cx="5286730" cy="841919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2D2D2D"/>
                </a:solidFill>
              </a:rPr>
              <a:t>BEZ ZVÝŠENÉHO POŽÁRNÍHO NEBEZPEČÍ</a:t>
            </a:r>
            <a:endParaRPr lang="cs-CZ" dirty="0"/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D4A10E61-333A-4F56-9600-B23FBFE5EB46}"/>
              </a:ext>
            </a:extLst>
          </p:cNvPr>
          <p:cNvSpPr/>
          <p:nvPr/>
        </p:nvSpPr>
        <p:spPr>
          <a:xfrm>
            <a:off x="521238" y="4552564"/>
            <a:ext cx="5286729" cy="7550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solidFill>
                <a:srgbClr val="2D2D2D"/>
              </a:solidFill>
            </a:endParaRPr>
          </a:p>
          <a:p>
            <a:pPr algn="ctr"/>
            <a:r>
              <a:rPr lang="cs-CZ" b="1" dirty="0">
                <a:solidFill>
                  <a:srgbClr val="2D2D2D"/>
                </a:solidFill>
              </a:rPr>
              <a:t>SE ZVÝŠENÝM  POŽÁRNÍM NEBEZPEČÍM</a:t>
            </a:r>
            <a:endParaRPr lang="cs-CZ" sz="1400" dirty="0">
              <a:solidFill>
                <a:srgbClr val="2D2D2D"/>
              </a:solidFill>
              <a:latin typeface="Arial" pitchFamily="34" charset="0"/>
            </a:endParaRPr>
          </a:p>
          <a:p>
            <a:pPr algn="ctr"/>
            <a:endParaRPr lang="cs-CZ" dirty="0"/>
          </a:p>
        </p:txBody>
      </p: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59F42E85-05BF-4ECB-8EB8-FE22B5D7E9DC}"/>
              </a:ext>
            </a:extLst>
          </p:cNvPr>
          <p:cNvSpPr/>
          <p:nvPr/>
        </p:nvSpPr>
        <p:spPr>
          <a:xfrm>
            <a:off x="521239" y="5589239"/>
            <a:ext cx="5286728" cy="7550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2D2D2D"/>
                </a:solidFill>
              </a:rPr>
              <a:t>S VYSOKÝM  POŽÁRNÍM NEBEZPEČÍM</a:t>
            </a:r>
            <a:endParaRPr lang="cs-CZ" dirty="0"/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BAAED754-1768-4320-A920-407EACC85664}"/>
              </a:ext>
            </a:extLst>
          </p:cNvPr>
          <p:cNvSpPr/>
          <p:nvPr/>
        </p:nvSpPr>
        <p:spPr>
          <a:xfrm>
            <a:off x="6384033" y="5589238"/>
            <a:ext cx="4541849" cy="755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např. kotelny a zauhlování jejichž výška je vyšší než 45 m</a:t>
            </a:r>
          </a:p>
        </p:txBody>
      </p:sp>
    </p:spTree>
    <p:extLst>
      <p:ext uri="{BB962C8B-B14F-4D97-AF65-F5344CB8AC3E}">
        <p14:creationId xmlns:p14="http://schemas.microsoft.com/office/powerpoint/2010/main" val="3596451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724131F5-4E08-4137-8D92-F24C331CFB5F}"/>
              </a:ext>
            </a:extLst>
          </p:cNvPr>
          <p:cNvSpPr txBox="1"/>
          <p:nvPr/>
        </p:nvSpPr>
        <p:spPr>
          <a:xfrm>
            <a:off x="371474" y="1339559"/>
            <a:ext cx="10554408" cy="4723069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/>
          <a:p>
            <a:pPr marL="285750" indent="-285750" algn="just">
              <a:spcAft>
                <a:spcPts val="300"/>
              </a:spcAft>
              <a:buClr>
                <a:srgbClr val="2D2D2D"/>
              </a:buClr>
              <a:buSzPct val="140000"/>
              <a:buFont typeface="Wingdings" panose="05000000000000000000" pitchFamily="2" charset="2"/>
              <a:buChar char="§"/>
              <a:defRPr/>
            </a:pPr>
            <a:endParaRPr lang="cs-CZ" sz="1600" dirty="0">
              <a:latin typeface="Arial CE" charset="-18"/>
            </a:endParaRPr>
          </a:p>
          <a:p>
            <a:pPr marL="285750" indent="-285750" algn="just">
              <a:spcAft>
                <a:spcPts val="300"/>
              </a:spcAft>
              <a:buClr>
                <a:srgbClr val="2D2D2D"/>
              </a:buClr>
              <a:buSzPct val="140000"/>
              <a:buFont typeface="Wingdings" panose="05000000000000000000" pitchFamily="2" charset="2"/>
              <a:buChar char="§"/>
              <a:defRPr/>
            </a:pPr>
            <a:endParaRPr lang="cs-CZ" sz="1600" dirty="0">
              <a:latin typeface="Arial CE" charset="-18"/>
            </a:endParaRPr>
          </a:p>
          <a:p>
            <a:pPr marL="285750" indent="-285750" algn="just">
              <a:spcAft>
                <a:spcPts val="300"/>
              </a:spcAft>
              <a:buClr>
                <a:srgbClr val="2D2D2D"/>
              </a:buClr>
              <a:buSzPct val="140000"/>
              <a:buFont typeface="Wingdings" panose="05000000000000000000" pitchFamily="2" charset="2"/>
              <a:buChar char="§"/>
              <a:defRPr/>
            </a:pPr>
            <a:endParaRPr lang="cs-CZ" sz="1600" dirty="0">
              <a:latin typeface="Arial CE" charset="-18"/>
            </a:endParaRPr>
          </a:p>
          <a:p>
            <a:pPr algn="just">
              <a:spcAft>
                <a:spcPts val="300"/>
              </a:spcAft>
              <a:buClr>
                <a:srgbClr val="2D2D2D"/>
              </a:buClr>
              <a:buSzPct val="140000"/>
              <a:defRPr/>
            </a:pPr>
            <a:endParaRPr lang="cs-CZ" sz="1600" dirty="0">
              <a:latin typeface="Arial CE" charset="-18"/>
            </a:endParaRPr>
          </a:p>
          <a:p>
            <a:pPr algn="just">
              <a:spcAft>
                <a:spcPts val="300"/>
              </a:spcAft>
              <a:buClr>
                <a:srgbClr val="2D2D2D"/>
              </a:buClr>
              <a:buSzPct val="140000"/>
              <a:defRPr/>
            </a:pPr>
            <a:r>
              <a:rPr lang="cs-CZ" sz="1600" b="1" u="sng" dirty="0">
                <a:latin typeface="Arial CE" charset="-18"/>
              </a:rPr>
              <a:t>Vedeme níže uvedenou dokumentaci : </a:t>
            </a:r>
          </a:p>
          <a:p>
            <a:pPr marL="285750" indent="-285750" algn="just">
              <a:spcAft>
                <a:spcPts val="300"/>
              </a:spcAft>
              <a:buClr>
                <a:srgbClr val="2D2D2D"/>
              </a:buClr>
              <a:buSzPct val="140000"/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latin typeface="Arial CE" charset="-18"/>
              </a:rPr>
              <a:t>dokumentace o začlenění do kategorie činností dle požárního nebezpečí,</a:t>
            </a:r>
          </a:p>
          <a:p>
            <a:pPr marL="285750" indent="-285750" algn="just">
              <a:spcAft>
                <a:spcPts val="300"/>
              </a:spcAft>
              <a:buClr>
                <a:srgbClr val="2D2D2D"/>
              </a:buClr>
              <a:buSzPct val="140000"/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latin typeface="Arial CE" charset="-18"/>
              </a:rPr>
              <a:t>posouzení požárního nebezpečí (pouze pro vysoké požární nebezpečí),</a:t>
            </a:r>
          </a:p>
          <a:p>
            <a:pPr marL="285750" indent="-285750" algn="just">
              <a:spcAft>
                <a:spcPts val="300"/>
              </a:spcAft>
              <a:buClr>
                <a:srgbClr val="2D2D2D"/>
              </a:buClr>
              <a:buSzPct val="140000"/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latin typeface="Arial CE" charset="-18"/>
              </a:rPr>
              <a:t>stanovení organizace požární ochrany,</a:t>
            </a:r>
          </a:p>
          <a:p>
            <a:pPr marL="285750" indent="-285750" algn="just">
              <a:spcAft>
                <a:spcPts val="300"/>
              </a:spcAft>
              <a:buClr>
                <a:srgbClr val="2D2D2D"/>
              </a:buClr>
              <a:buSzPct val="140000"/>
              <a:buFont typeface="Wingdings" panose="05000000000000000000" pitchFamily="2" charset="2"/>
              <a:buChar char="§"/>
              <a:defRPr/>
            </a:pPr>
            <a:r>
              <a:rPr lang="cs-CZ" sz="1600" b="1" dirty="0">
                <a:solidFill>
                  <a:schemeClr val="bg2"/>
                </a:solidFill>
                <a:latin typeface="Arial CE" charset="-18"/>
              </a:rPr>
              <a:t>požární řády,</a:t>
            </a:r>
          </a:p>
          <a:p>
            <a:pPr marL="285750" indent="-285750" algn="just">
              <a:spcAft>
                <a:spcPts val="300"/>
              </a:spcAft>
              <a:buClr>
                <a:srgbClr val="2D2D2D"/>
              </a:buClr>
              <a:buSzPct val="140000"/>
              <a:buFont typeface="Wingdings" panose="05000000000000000000" pitchFamily="2" charset="2"/>
              <a:buChar char="§"/>
              <a:defRPr/>
            </a:pPr>
            <a:r>
              <a:rPr lang="cs-CZ" sz="1600" b="1" dirty="0">
                <a:solidFill>
                  <a:schemeClr val="bg2"/>
                </a:solidFill>
                <a:latin typeface="Arial CE" charset="-18"/>
              </a:rPr>
              <a:t>požární poplachová směrnice,</a:t>
            </a:r>
          </a:p>
          <a:p>
            <a:pPr marL="285750" indent="-285750" algn="just">
              <a:spcAft>
                <a:spcPts val="300"/>
              </a:spcAft>
              <a:buClr>
                <a:srgbClr val="2D2D2D"/>
              </a:buClr>
              <a:buSzPct val="140000"/>
              <a:buFont typeface="Wingdings" panose="05000000000000000000" pitchFamily="2" charset="2"/>
              <a:buChar char="§"/>
              <a:defRPr/>
            </a:pPr>
            <a:r>
              <a:rPr lang="cs-CZ" sz="1600" b="1" dirty="0">
                <a:solidFill>
                  <a:schemeClr val="bg2"/>
                </a:solidFill>
                <a:latin typeface="Arial CE" charset="-18"/>
              </a:rPr>
              <a:t>požární evakuační plán,</a:t>
            </a:r>
          </a:p>
          <a:p>
            <a:pPr marL="285750" indent="-285750" algn="just">
              <a:spcAft>
                <a:spcPts val="300"/>
              </a:spcAft>
              <a:buClr>
                <a:srgbClr val="2D2D2D"/>
              </a:buClr>
              <a:buSzPct val="140000"/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latin typeface="Arial CE" charset="-18"/>
              </a:rPr>
              <a:t>dokumentace zdolávání požáru,</a:t>
            </a:r>
          </a:p>
          <a:p>
            <a:pPr marL="285750" indent="-285750" algn="just">
              <a:spcAft>
                <a:spcPts val="300"/>
              </a:spcAft>
              <a:buClr>
                <a:srgbClr val="2D2D2D"/>
              </a:buClr>
              <a:buSzPct val="140000"/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latin typeface="Arial CE" charset="-18"/>
              </a:rPr>
              <a:t>řád ohlašovny požáru,</a:t>
            </a:r>
          </a:p>
          <a:p>
            <a:pPr marL="285750" indent="-285750" algn="just">
              <a:spcAft>
                <a:spcPts val="300"/>
              </a:spcAft>
              <a:buClr>
                <a:srgbClr val="2D2D2D"/>
              </a:buClr>
              <a:buSzPct val="140000"/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latin typeface="Arial CE" charset="-18"/>
              </a:rPr>
              <a:t>tematický plán a časový rozvrh školení zaměstnanců  a odborné přípravy preventivních požárních hlídek a preventistů požární ochrany,</a:t>
            </a:r>
          </a:p>
          <a:p>
            <a:pPr marL="285750" indent="-285750" algn="just">
              <a:spcAft>
                <a:spcPts val="300"/>
              </a:spcAft>
              <a:buClr>
                <a:srgbClr val="2D2D2D"/>
              </a:buClr>
              <a:buSzPct val="140000"/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latin typeface="Arial CE" charset="-18"/>
              </a:rPr>
              <a:t>dokumentace o provedeném školení zaměstnanců a odborné přípravě preventivních požárních hlídek a preventistů požární ochrany,</a:t>
            </a:r>
          </a:p>
          <a:p>
            <a:pPr marL="285750" indent="-285750" algn="just">
              <a:spcAft>
                <a:spcPts val="300"/>
              </a:spcAft>
              <a:buClr>
                <a:srgbClr val="2D2D2D"/>
              </a:buClr>
              <a:buSzPct val="140000"/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latin typeface="Arial CE" charset="-18"/>
              </a:rPr>
              <a:t>požární kniha.</a:t>
            </a:r>
          </a:p>
          <a:p>
            <a:pPr marL="285750" indent="-285750" algn="just">
              <a:buClr>
                <a:srgbClr val="2D2D2D"/>
              </a:buClr>
              <a:buFont typeface="Wingdings" panose="05000000000000000000" pitchFamily="2" charset="2"/>
              <a:buChar char="§"/>
            </a:pPr>
            <a:endParaRPr lang="cs-CZ" sz="1600" b="1" dirty="0"/>
          </a:p>
          <a:p>
            <a:pPr algn="just"/>
            <a:endParaRPr lang="cs-CZ" sz="1600" b="1" dirty="0"/>
          </a:p>
          <a:p>
            <a:pPr algn="just"/>
            <a:endParaRPr lang="cs-CZ" sz="1600" b="1" dirty="0"/>
          </a:p>
          <a:p>
            <a:pPr algn="just"/>
            <a:endParaRPr lang="cs-CZ" sz="1600" b="1" dirty="0"/>
          </a:p>
          <a:p>
            <a:pPr algn="just"/>
            <a:endParaRPr lang="cs-CZ" sz="1600" b="1" dirty="0"/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endParaRPr lang="cs-CZ" sz="16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03D056-E38A-4503-97D8-36569FFA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47472"/>
            <a:ext cx="10554408" cy="841248"/>
          </a:xfrm>
        </p:spPr>
        <p:txBody>
          <a:bodyPr vert="horz" lIns="0" tIns="0" rIns="0" bIns="0" rtlCol="0" anchor="t" anchorCtr="0">
            <a:normAutofit fontScale="90000"/>
          </a:bodyPr>
          <a:lstStyle/>
          <a:p>
            <a:pPr>
              <a:spcAft>
                <a:spcPts val="600"/>
              </a:spcAft>
              <a:defRPr/>
            </a:pPr>
            <a:r>
              <a:rPr lang="cs-CZ" sz="2400" dirty="0">
                <a:latin typeface="Futura CEZ Medium" pitchFamily="2" charset="0"/>
                <a:cs typeface="Arial" pitchFamily="34" charset="0"/>
              </a:rPr>
              <a:t>5. DOKUMENTACE POŽÁRNÍ OCHRANY </a:t>
            </a:r>
            <a:br>
              <a:rPr lang="cs-CZ" sz="2400" dirty="0">
                <a:latin typeface="Futura CEZ Medium" pitchFamily="2" charset="0"/>
                <a:cs typeface="Arial" pitchFamily="34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  <a:t>DRUHY DOKUMENTŮ</a:t>
            </a:r>
            <a:br>
              <a:rPr lang="cs-CZ" sz="2400" dirty="0">
                <a:latin typeface="Futura CEZ Medium" pitchFamily="2" charset="0"/>
                <a:cs typeface="Arial" pitchFamily="34" charset="0"/>
              </a:rPr>
            </a:br>
            <a:r>
              <a:rPr lang="cs-CZ" sz="20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--------------------------------------------------------------------------------------------------------------------------------------------------------------------------------------------------------------------------------------------</a:t>
            </a:r>
            <a:endParaRPr lang="cs-CZ" sz="2000" kern="1200" cap="all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846BF2B3-ED92-4714-8701-31BEC98C3093}"/>
              </a:ext>
            </a:extLst>
          </p:cNvPr>
          <p:cNvSpPr/>
          <p:nvPr/>
        </p:nvSpPr>
        <p:spPr>
          <a:xfrm>
            <a:off x="4223792" y="3410030"/>
            <a:ext cx="4319844" cy="830997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cs-CZ" sz="1600" dirty="0"/>
              <a:t>se zveřejňují na trvale přístupných a dobře viditelných místech pro všechny osoby v místě provozované činnosti.</a:t>
            </a:r>
          </a:p>
        </p:txBody>
      </p:sp>
      <p:sp>
        <p:nvSpPr>
          <p:cNvPr id="24" name="Rovnoramenný trojúhelník 23">
            <a:extLst>
              <a:ext uri="{FF2B5EF4-FFF2-40B4-BE49-F238E27FC236}">
                <a16:creationId xmlns:a16="http://schemas.microsoft.com/office/drawing/2014/main" id="{CE8AF790-A820-4756-A163-FC5A91FF9A3B}"/>
              </a:ext>
            </a:extLst>
          </p:cNvPr>
          <p:cNvSpPr/>
          <p:nvPr/>
        </p:nvSpPr>
        <p:spPr bwMode="auto">
          <a:xfrm rot="5400000">
            <a:off x="3581322" y="3625973"/>
            <a:ext cx="725334" cy="369332"/>
          </a:xfrm>
          <a:prstGeom prst="triangle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ctr" defTabSz="652463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</a:pPr>
            <a:endParaRPr lang="cs-CZ" sz="1400" i="1" dirty="0">
              <a:latin typeface="Arial" pitchFamily="34" charset="0"/>
            </a:endParaRPr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C953DDAE-987B-49FE-AD6F-BC30B7BD7278}"/>
              </a:ext>
            </a:extLst>
          </p:cNvPr>
          <p:cNvSpPr/>
          <p:nvPr/>
        </p:nvSpPr>
        <p:spPr bwMode="auto">
          <a:xfrm>
            <a:off x="369600" y="1339558"/>
            <a:ext cx="8893272" cy="6492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defTabSz="1042988"/>
            <a:r>
              <a:rPr lang="cs-CZ" sz="1600" b="1" dirty="0">
                <a:solidFill>
                  <a:srgbClr val="000000"/>
                </a:solidFill>
                <a:cs typeface="Times New Roman" pitchFamily="18" charset="0"/>
              </a:rPr>
              <a:t>Dokumentací požární ochrany se stanovují podmínky požární bezpečnosti provozovaných </a:t>
            </a:r>
          </a:p>
          <a:p>
            <a:pPr defTabSz="1042988"/>
            <a:r>
              <a:rPr lang="cs-CZ" sz="1600" b="1" dirty="0">
                <a:solidFill>
                  <a:srgbClr val="000000"/>
                </a:solidFill>
                <a:cs typeface="Times New Roman" pitchFamily="18" charset="0"/>
              </a:rPr>
              <a:t>činností a prokazuje se plnění povinností stanovených předpisy o požární ochraně</a:t>
            </a:r>
            <a:r>
              <a:rPr lang="cs-CZ" b="1" dirty="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cs-CZ" b="1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1300514-B925-4E84-98CC-32C3E7F2F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  <p:pic>
        <p:nvPicPr>
          <p:cNvPr id="3" name="Obrázek 2" descr="Obsah obrázku hasicí přístroj, text, zeď, interiér&#10;&#10;Popis byl vytvořen automaticky">
            <a:extLst>
              <a:ext uri="{FF2B5EF4-FFF2-40B4-BE49-F238E27FC236}">
                <a16:creationId xmlns:a16="http://schemas.microsoft.com/office/drawing/2014/main" id="{B39569D2-5803-4AE5-A9AD-F836730271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055" y="2139677"/>
            <a:ext cx="2713242" cy="216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004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724131F5-4E08-4137-8D92-F24C331CFB5F}"/>
              </a:ext>
            </a:extLst>
          </p:cNvPr>
          <p:cNvSpPr txBox="1"/>
          <p:nvPr/>
        </p:nvSpPr>
        <p:spPr>
          <a:xfrm>
            <a:off x="371474" y="1413995"/>
            <a:ext cx="10554408" cy="46486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85750" indent="-285750" algn="just">
              <a:spcAft>
                <a:spcPts val="300"/>
              </a:spcAft>
              <a:buClr>
                <a:schemeClr val="accent1"/>
              </a:buClr>
              <a:buSzPct val="140000"/>
              <a:buFont typeface="Wingdings" pitchFamily="2" charset="2"/>
              <a:buChar char="§"/>
              <a:defRPr/>
            </a:pPr>
            <a:endParaRPr lang="cs-CZ" sz="1600" dirty="0">
              <a:latin typeface="Arial CE" charset="-18"/>
            </a:endParaRPr>
          </a:p>
          <a:p>
            <a:pPr marL="285750" indent="-285750" algn="just">
              <a:spcAft>
                <a:spcPts val="300"/>
              </a:spcAft>
              <a:buClr>
                <a:schemeClr val="accent1"/>
              </a:buClr>
              <a:buSzPct val="140000"/>
              <a:buFont typeface="Wingdings" pitchFamily="2" charset="2"/>
              <a:buChar char="§"/>
              <a:defRPr/>
            </a:pPr>
            <a:endParaRPr lang="cs-CZ" sz="1600" dirty="0">
              <a:latin typeface="Arial CE" charset="-18"/>
            </a:endParaRPr>
          </a:p>
          <a:p>
            <a:pPr marL="285750" indent="-285750" algn="just">
              <a:spcAft>
                <a:spcPts val="300"/>
              </a:spcAft>
              <a:buClr>
                <a:schemeClr val="accent1"/>
              </a:buClr>
              <a:buSzPct val="140000"/>
              <a:buFont typeface="Wingdings" pitchFamily="2" charset="2"/>
              <a:buChar char="§"/>
              <a:defRPr/>
            </a:pPr>
            <a:endParaRPr lang="cs-CZ" sz="1600" dirty="0">
              <a:latin typeface="Arial CE" charset="-18"/>
            </a:endParaRPr>
          </a:p>
          <a:p>
            <a:pPr marL="285750" indent="-285750" algn="just">
              <a:spcAft>
                <a:spcPts val="300"/>
              </a:spcAft>
              <a:buClr>
                <a:schemeClr val="accent1"/>
              </a:buClr>
              <a:buSzPct val="140000"/>
              <a:buFont typeface="Wingdings" pitchFamily="2" charset="2"/>
              <a:buChar char="§"/>
              <a:defRPr/>
            </a:pPr>
            <a:endParaRPr lang="cs-CZ" sz="1600" dirty="0">
              <a:latin typeface="Arial CE" charset="-18"/>
            </a:endParaRPr>
          </a:p>
          <a:p>
            <a:pPr>
              <a:defRPr/>
            </a:pPr>
            <a:r>
              <a:rPr lang="cs-CZ" sz="1600" b="1" dirty="0"/>
              <a:t>OBSAHUJE:</a:t>
            </a:r>
          </a:p>
          <a:p>
            <a:pPr marL="285750" indent="-285750">
              <a:lnSpc>
                <a:spcPct val="100000"/>
              </a:lnSpc>
              <a:buClr>
                <a:srgbClr val="2D2D2D"/>
              </a:buClr>
              <a:buSzPct val="140000"/>
              <a:buFont typeface="Wingdings" pitchFamily="2" charset="2"/>
              <a:buChar char="§"/>
              <a:defRPr/>
            </a:pPr>
            <a:r>
              <a:rPr lang="cs-CZ" sz="1600" dirty="0">
                <a:latin typeface="Arial CE" charset="-18"/>
              </a:rPr>
              <a:t>stručný popis vykonávané činnosti a charakteristiky požárního nebezpečí,</a:t>
            </a:r>
          </a:p>
          <a:p>
            <a:pPr marL="285750" indent="-285750">
              <a:lnSpc>
                <a:spcPct val="100000"/>
              </a:lnSpc>
              <a:buClr>
                <a:srgbClr val="2D2D2D"/>
              </a:buClr>
              <a:buSzPct val="140000"/>
              <a:buFont typeface="Wingdings" pitchFamily="2" charset="2"/>
              <a:buChar char="§"/>
              <a:defRPr/>
            </a:pPr>
            <a:r>
              <a:rPr lang="cs-CZ" sz="1600" dirty="0">
                <a:latin typeface="Arial CE" charset="-18"/>
              </a:rPr>
              <a:t>požárně technické charakteristiky látek potřebné ke stanovení preventivních opatření,</a:t>
            </a:r>
          </a:p>
          <a:p>
            <a:pPr marL="285750" indent="-285750">
              <a:lnSpc>
                <a:spcPct val="100000"/>
              </a:lnSpc>
              <a:buClr>
                <a:srgbClr val="2D2D2D"/>
              </a:buClr>
              <a:buSzPct val="140000"/>
              <a:buFont typeface="Wingdings" pitchFamily="2" charset="2"/>
              <a:buChar char="§"/>
              <a:defRPr/>
            </a:pPr>
            <a:r>
              <a:rPr lang="cs-CZ" sz="1600" dirty="0">
                <a:latin typeface="Arial CE" charset="-18"/>
              </a:rPr>
              <a:t>nejvýše přípustné množství látek uvedených v předchozím bodu, které se mohou vyskytovat v místě provozované činnosti,</a:t>
            </a:r>
          </a:p>
          <a:p>
            <a:pPr marL="285750" indent="-285750">
              <a:lnSpc>
                <a:spcPct val="100000"/>
              </a:lnSpc>
              <a:buClr>
                <a:srgbClr val="2D2D2D"/>
              </a:buClr>
              <a:buSzPct val="140000"/>
              <a:buFont typeface="Wingdings" pitchFamily="2" charset="2"/>
              <a:buChar char="§"/>
              <a:defRPr/>
            </a:pPr>
            <a:r>
              <a:rPr lang="cs-CZ" sz="1600" dirty="0">
                <a:latin typeface="Arial CE" charset="-18"/>
              </a:rPr>
              <a:t>stanovení podmínek požární bezpečnosti k zamezení vzniku a šíření požáru nebo výbuchu s následným požárem,</a:t>
            </a:r>
          </a:p>
          <a:p>
            <a:pPr marL="285750" indent="-285750">
              <a:lnSpc>
                <a:spcPct val="100000"/>
              </a:lnSpc>
              <a:buClr>
                <a:srgbClr val="2D2D2D"/>
              </a:buClr>
              <a:buSzPct val="140000"/>
              <a:buFont typeface="Wingdings" pitchFamily="2" charset="2"/>
              <a:buChar char="§"/>
              <a:defRPr/>
            </a:pPr>
            <a:r>
              <a:rPr lang="cs-CZ" sz="1600" dirty="0">
                <a:latin typeface="Arial CE" charset="-18"/>
              </a:rPr>
              <a:t>vymezení povinností a oprávnění osob při zajišťování stanovených podmínek požární bezpečnosti,</a:t>
            </a:r>
          </a:p>
          <a:p>
            <a:pPr marL="285750" indent="-285750">
              <a:lnSpc>
                <a:spcPct val="100000"/>
              </a:lnSpc>
              <a:buClr>
                <a:srgbClr val="2D2D2D"/>
              </a:buClr>
              <a:buSzPct val="140000"/>
              <a:buFont typeface="Wingdings" pitchFamily="2" charset="2"/>
              <a:buChar char="§"/>
              <a:defRPr/>
            </a:pPr>
            <a:r>
              <a:rPr lang="cs-CZ" sz="1600" dirty="0">
                <a:latin typeface="Arial CE" charset="-18"/>
              </a:rPr>
              <a:t>stanovení podmínek pro bezpečný pobyt a pohyb osob a způsob zabezpečení volných únikových cest,</a:t>
            </a:r>
          </a:p>
          <a:p>
            <a:pPr marL="285750" indent="-285750">
              <a:lnSpc>
                <a:spcPct val="100000"/>
              </a:lnSpc>
              <a:buClr>
                <a:srgbClr val="2D2D2D"/>
              </a:buClr>
              <a:buSzPct val="140000"/>
              <a:buFont typeface="Wingdings" pitchFamily="2" charset="2"/>
              <a:buChar char="§"/>
              <a:defRPr/>
            </a:pPr>
            <a:r>
              <a:rPr lang="cs-CZ" sz="1600" dirty="0">
                <a:latin typeface="Arial CE" charset="-18"/>
              </a:rPr>
              <a:t>jméno a příjmení odpovědného vedoucího zaměstnance,</a:t>
            </a:r>
          </a:p>
          <a:p>
            <a:pPr marL="285750" indent="-285750">
              <a:lnSpc>
                <a:spcPct val="100000"/>
              </a:lnSpc>
              <a:buClr>
                <a:srgbClr val="2D2D2D"/>
              </a:buClr>
              <a:buSzPct val="140000"/>
              <a:buFont typeface="Wingdings" pitchFamily="2" charset="2"/>
              <a:buChar char="§"/>
              <a:defRPr/>
            </a:pPr>
            <a:r>
              <a:rPr lang="cs-CZ" sz="1600" b="1" dirty="0">
                <a:latin typeface="Arial CE" charset="-18"/>
                <a:cs typeface="Arial CE" charset="-18"/>
              </a:rPr>
              <a:t>zveřejněn na všech pracovištích se zvýšeným a vysokým požárním nebezpečím  !!!!</a:t>
            </a:r>
          </a:p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sz="1600" b="1" dirty="0"/>
          </a:p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sz="1600" b="1" dirty="0"/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endParaRPr lang="cs-CZ" sz="16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03D056-E38A-4503-97D8-36569FFA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47472"/>
            <a:ext cx="10554408" cy="841248"/>
          </a:xfrm>
        </p:spPr>
        <p:txBody>
          <a:bodyPr vert="horz" lIns="0" tIns="0" rIns="0" bIns="0" rtlCol="0" anchor="t" anchorCtr="0">
            <a:normAutofit fontScale="90000"/>
          </a:bodyPr>
          <a:lstStyle/>
          <a:p>
            <a:pPr>
              <a:spcAft>
                <a:spcPts val="600"/>
              </a:spcAft>
              <a:defRPr/>
            </a:pPr>
            <a:r>
              <a:rPr lang="cs-CZ" sz="2400" dirty="0">
                <a:latin typeface="Futura CEZ Medium" pitchFamily="2" charset="0"/>
                <a:cs typeface="Arial" pitchFamily="34" charset="0"/>
              </a:rPr>
              <a:t>5. DOKUMENTACE POŽÁRNÍ OCHRANY </a:t>
            </a:r>
            <a:br>
              <a:rPr lang="cs-CZ" sz="2400" dirty="0">
                <a:latin typeface="Futura CEZ Medium" pitchFamily="2" charset="0"/>
                <a:cs typeface="Arial" pitchFamily="34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  <a:t>PRACOVIŠTĚ S VYSOKÝM A SE ZVÝŠENÝM POŽ. NEBEZPEČÍM</a:t>
            </a:r>
            <a:br>
              <a:rPr lang="cs-CZ" sz="2400" dirty="0">
                <a:latin typeface="Futura CEZ Medium" pitchFamily="2" charset="0"/>
                <a:cs typeface="Arial" pitchFamily="34" charset="0"/>
              </a:rPr>
            </a:br>
            <a:r>
              <a:rPr lang="cs-CZ" sz="20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--------------------------------------------------------------------------------------------------------------------------------------------------------------------------------------------------------------------------------------------</a:t>
            </a:r>
            <a:endParaRPr lang="cs-CZ" sz="2000" kern="1200" cap="all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08701681-D10F-4AA1-8CEA-0660FD66DED6}"/>
              </a:ext>
            </a:extLst>
          </p:cNvPr>
          <p:cNvSpPr/>
          <p:nvPr/>
        </p:nvSpPr>
        <p:spPr bwMode="auto">
          <a:xfrm>
            <a:off x="371474" y="1413995"/>
            <a:ext cx="9613774" cy="6708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marL="180975" defTabSz="652463" eaLnBrk="0" hangingPunct="0">
              <a:buClr>
                <a:schemeClr val="accent2"/>
              </a:buClr>
            </a:pPr>
            <a:r>
              <a:rPr lang="cs-CZ" b="1" dirty="0">
                <a:ln w="0"/>
                <a:solidFill>
                  <a:schemeClr val="tx1"/>
                </a:solidFill>
              </a:rPr>
              <a:t>Požární řád upravuje základní zásady zabezpečování PO na místech, </a:t>
            </a:r>
          </a:p>
          <a:p>
            <a:pPr marL="180975" defTabSz="652463" eaLnBrk="0" hangingPunct="0">
              <a:buClr>
                <a:schemeClr val="accent2"/>
              </a:buClr>
            </a:pPr>
            <a:r>
              <a:rPr lang="cs-CZ" b="1" dirty="0">
                <a:ln w="0"/>
                <a:solidFill>
                  <a:schemeClr val="tx1"/>
                </a:solidFill>
              </a:rPr>
              <a:t>kde se vykonávají činnosti se zvýšeným nebo vysokým požárním nebezpečím.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EC2190A-5B7C-4874-83FF-7547A16B4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445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724131F5-4E08-4137-8D92-F24C331CFB5F}"/>
              </a:ext>
            </a:extLst>
          </p:cNvPr>
          <p:cNvSpPr txBox="1"/>
          <p:nvPr/>
        </p:nvSpPr>
        <p:spPr>
          <a:xfrm>
            <a:off x="371474" y="1413995"/>
            <a:ext cx="6821063" cy="46486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85750" indent="-285750" algn="just">
              <a:spcAft>
                <a:spcPts val="300"/>
              </a:spcAft>
              <a:buClr>
                <a:schemeClr val="accent1"/>
              </a:buClr>
              <a:buSzPct val="140000"/>
              <a:buFont typeface="Wingdings" pitchFamily="2" charset="2"/>
              <a:buChar char="§"/>
              <a:defRPr/>
            </a:pPr>
            <a:endParaRPr lang="cs-CZ" sz="1600" dirty="0">
              <a:latin typeface="Arial CE" charset="-18"/>
            </a:endParaRPr>
          </a:p>
          <a:p>
            <a:pPr marL="285750" indent="-285750" algn="just">
              <a:spcAft>
                <a:spcPts val="300"/>
              </a:spcAft>
              <a:buClr>
                <a:schemeClr val="accent1"/>
              </a:buClr>
              <a:buSzPct val="140000"/>
              <a:buFont typeface="Wingdings" pitchFamily="2" charset="2"/>
              <a:buChar char="§"/>
              <a:defRPr/>
            </a:pPr>
            <a:endParaRPr lang="cs-CZ" sz="1600" dirty="0">
              <a:latin typeface="Arial CE" charset="-18"/>
            </a:endParaRPr>
          </a:p>
          <a:p>
            <a:pPr marL="285750" indent="-285750" algn="just">
              <a:spcAft>
                <a:spcPts val="300"/>
              </a:spcAft>
              <a:buClr>
                <a:schemeClr val="accent1"/>
              </a:buClr>
              <a:buSzPct val="140000"/>
              <a:buFont typeface="Wingdings" pitchFamily="2" charset="2"/>
              <a:buChar char="§"/>
              <a:defRPr/>
            </a:pPr>
            <a:endParaRPr lang="cs-CZ" sz="1600" dirty="0">
              <a:latin typeface="Arial CE" charset="-18"/>
            </a:endParaRPr>
          </a:p>
          <a:p>
            <a:pPr marL="285750" indent="-285750" algn="just">
              <a:spcAft>
                <a:spcPts val="300"/>
              </a:spcAft>
              <a:buClr>
                <a:schemeClr val="accent1"/>
              </a:buClr>
              <a:buSzPct val="140000"/>
              <a:buFont typeface="Wingdings" pitchFamily="2" charset="2"/>
              <a:buChar char="§"/>
              <a:defRPr/>
            </a:pPr>
            <a:endParaRPr lang="cs-CZ" sz="1600" dirty="0">
              <a:latin typeface="Arial CE" charset="-18"/>
            </a:endParaRPr>
          </a:p>
          <a:p>
            <a:pPr marL="285750" indent="-285750" algn="just">
              <a:spcAft>
                <a:spcPts val="300"/>
              </a:spcAft>
              <a:buClr>
                <a:schemeClr val="accent1"/>
              </a:buClr>
              <a:buSzPct val="140000"/>
              <a:buFont typeface="Wingdings" pitchFamily="2" charset="2"/>
              <a:buChar char="§"/>
              <a:defRPr/>
            </a:pPr>
            <a:endParaRPr lang="cs-CZ" sz="1600" dirty="0">
              <a:latin typeface="Arial CE" charset="-18"/>
            </a:endParaRPr>
          </a:p>
          <a:p>
            <a:pPr>
              <a:buClr>
                <a:srgbClr val="2D2D2D"/>
              </a:buClr>
              <a:defRPr/>
            </a:pPr>
            <a:r>
              <a:rPr lang="cs-CZ" sz="1600" b="1" dirty="0"/>
              <a:t>OBSAHUJE:</a:t>
            </a:r>
          </a:p>
          <a:p>
            <a:pPr marL="344487" lvl="1" indent="-342900">
              <a:buClr>
                <a:srgbClr val="2D2D2D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cs-CZ" sz="1600" dirty="0"/>
              <a:t>postup osoby, která zpozoruje požár, způsob a místo  ohlášení požáru,</a:t>
            </a:r>
          </a:p>
          <a:p>
            <a:pPr marL="344487" lvl="1" indent="-342900">
              <a:buClr>
                <a:srgbClr val="2D2D2D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cs-CZ" sz="1600" dirty="0"/>
              <a:t>způsob vyhlášení požárního poplachu pro zaměstnance popřípadě jednotku HZS podniku,</a:t>
            </a:r>
          </a:p>
          <a:p>
            <a:pPr marL="344487" lvl="1" indent="-342900">
              <a:buClr>
                <a:srgbClr val="2D2D2D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cs-CZ" sz="1600" dirty="0"/>
              <a:t>postup osob při vyhlášení požárního poplachu – evakuace, pomoc při zdolávání požáru,                                                                                  </a:t>
            </a:r>
          </a:p>
          <a:p>
            <a:pPr marL="344487" lvl="1" indent="-342900">
              <a:buClr>
                <a:srgbClr val="2D2D2D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cs-CZ" sz="1600" dirty="0"/>
              <a:t>telefonní čísla ohlašovny požárů,</a:t>
            </a:r>
          </a:p>
          <a:p>
            <a:pPr marL="344487" lvl="1" indent="-342900">
              <a:buClr>
                <a:srgbClr val="2D2D2D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cs-CZ" sz="1600" dirty="0"/>
              <a:t>telefonní čísla tísňového volání,</a:t>
            </a:r>
          </a:p>
          <a:p>
            <a:pPr marL="344487" lvl="1" indent="-342900">
              <a:buClr>
                <a:srgbClr val="2D2D2D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cs-CZ" sz="1600" dirty="0"/>
              <a:t>další důležitá telefonní čísla,</a:t>
            </a:r>
          </a:p>
          <a:p>
            <a:pPr marL="344487" lvl="1" indent="-342900">
              <a:buClr>
                <a:srgbClr val="2D2D2D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cs-CZ" sz="1600" dirty="0"/>
              <a:t>telefonní čísla pohotovostních a  havarijních služeb dodavatelů elektrické energie, plynu a vody.</a:t>
            </a:r>
          </a:p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sz="1600" b="1" dirty="0"/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endParaRPr lang="cs-CZ" sz="16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03D056-E38A-4503-97D8-36569FFA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47472"/>
            <a:ext cx="10554408" cy="841248"/>
          </a:xfrm>
        </p:spPr>
        <p:txBody>
          <a:bodyPr vert="horz" lIns="0" tIns="0" rIns="0" bIns="0" rtlCol="0" anchor="t" anchorCtr="0">
            <a:normAutofit fontScale="90000"/>
          </a:bodyPr>
          <a:lstStyle/>
          <a:p>
            <a:pPr>
              <a:spcAft>
                <a:spcPts val="600"/>
              </a:spcAft>
              <a:defRPr/>
            </a:pPr>
            <a:r>
              <a:rPr lang="cs-CZ" sz="2400" dirty="0">
                <a:latin typeface="Futura CEZ Medium" pitchFamily="2" charset="0"/>
                <a:cs typeface="Arial" pitchFamily="34" charset="0"/>
              </a:rPr>
              <a:t>5. DOKUMENTACE POŽÁRNÍ OCHRANY </a:t>
            </a:r>
            <a:br>
              <a:rPr lang="cs-CZ" sz="2400" dirty="0">
                <a:latin typeface="Futura CEZ Medium" pitchFamily="2" charset="0"/>
                <a:cs typeface="Arial" pitchFamily="34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  <a:t>POŽÁRNÍ POPLACHOVÁ SMĚRNICE</a:t>
            </a:r>
            <a:br>
              <a:rPr lang="cs-CZ" sz="2400" dirty="0">
                <a:latin typeface="Futura CEZ Medium" pitchFamily="2" charset="0"/>
                <a:cs typeface="Arial" pitchFamily="34" charset="0"/>
              </a:rPr>
            </a:br>
            <a:r>
              <a:rPr lang="cs-CZ" sz="20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--------------------------------------------------------------------------------------------------------------------------------------------------------------------------------------------------------------------------------------------</a:t>
            </a:r>
            <a:endParaRPr lang="cs-CZ" sz="2000" kern="1200" cap="all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08701681-D10F-4AA1-8CEA-0660FD66DED6}"/>
              </a:ext>
            </a:extLst>
          </p:cNvPr>
          <p:cNvSpPr/>
          <p:nvPr/>
        </p:nvSpPr>
        <p:spPr bwMode="auto">
          <a:xfrm>
            <a:off x="371474" y="1413995"/>
            <a:ext cx="7236694" cy="8412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cs-CZ" b="1" dirty="0">
                <a:solidFill>
                  <a:schemeClr val="tx1"/>
                </a:solidFill>
              </a:rPr>
              <a:t>Požární poplachová směrnice vymezuje činnosti zaměstnanců,</a:t>
            </a:r>
          </a:p>
          <a:p>
            <a:pPr>
              <a:defRPr/>
            </a:pPr>
            <a:r>
              <a:rPr lang="cs-CZ" b="1" dirty="0">
                <a:solidFill>
                  <a:schemeClr val="tx1"/>
                </a:solidFill>
              </a:rPr>
              <a:t>popřípadě  dalších osob, při vzniku požáru </a:t>
            </a:r>
          </a:p>
          <a:p>
            <a:pPr>
              <a:defRPr/>
            </a:pPr>
            <a:r>
              <a:rPr lang="cs-CZ" b="1" dirty="0">
                <a:solidFill>
                  <a:schemeClr val="tx1"/>
                </a:solidFill>
              </a:rPr>
              <a:t>nebo jiné  mimořádné události!!</a:t>
            </a:r>
          </a:p>
        </p:txBody>
      </p:sp>
      <p:pic>
        <p:nvPicPr>
          <p:cNvPr id="6" name="Picture 2" descr="C:\Users\beranmil\Documents\Dokumentace PO\Poplachové směrnice\PPS_2015.jpg">
            <a:extLst>
              <a:ext uri="{FF2B5EF4-FFF2-40B4-BE49-F238E27FC236}">
                <a16:creationId xmlns:a16="http://schemas.microsoft.com/office/drawing/2014/main" id="{2BAB697C-CEBB-4FFC-94C6-46C3FEB52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1429553"/>
            <a:ext cx="2942428" cy="412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E2C65FB-FF19-478A-B1B7-CCFA8975D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165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724131F5-4E08-4137-8D92-F24C331CFB5F}"/>
              </a:ext>
            </a:extLst>
          </p:cNvPr>
          <p:cNvSpPr txBox="1"/>
          <p:nvPr/>
        </p:nvSpPr>
        <p:spPr>
          <a:xfrm>
            <a:off x="371473" y="1413995"/>
            <a:ext cx="6459096" cy="46486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85750" indent="-285750" algn="just">
              <a:spcAft>
                <a:spcPts val="300"/>
              </a:spcAft>
              <a:buClr>
                <a:schemeClr val="accent1"/>
              </a:buClr>
              <a:buSzPct val="140000"/>
              <a:buFont typeface="Wingdings" pitchFamily="2" charset="2"/>
              <a:buChar char="§"/>
              <a:defRPr/>
            </a:pPr>
            <a:endParaRPr lang="cs-CZ" sz="1600" dirty="0">
              <a:latin typeface="Arial CE" charset="-18"/>
            </a:endParaRPr>
          </a:p>
          <a:p>
            <a:pPr marL="285750" indent="-285750" algn="just">
              <a:spcAft>
                <a:spcPts val="300"/>
              </a:spcAft>
              <a:buClr>
                <a:schemeClr val="accent1"/>
              </a:buClr>
              <a:buSzPct val="140000"/>
              <a:buFont typeface="Wingdings" pitchFamily="2" charset="2"/>
              <a:buChar char="§"/>
              <a:defRPr/>
            </a:pPr>
            <a:endParaRPr lang="cs-CZ" sz="1600" dirty="0">
              <a:latin typeface="Arial CE" charset="-18"/>
            </a:endParaRPr>
          </a:p>
          <a:p>
            <a:pPr marL="285750" indent="-285750" algn="just">
              <a:spcAft>
                <a:spcPts val="300"/>
              </a:spcAft>
              <a:buClr>
                <a:schemeClr val="accent1"/>
              </a:buClr>
              <a:buSzPct val="140000"/>
              <a:buFont typeface="Wingdings" pitchFamily="2" charset="2"/>
              <a:buChar char="§"/>
              <a:defRPr/>
            </a:pPr>
            <a:endParaRPr lang="cs-CZ" sz="1600" dirty="0">
              <a:latin typeface="Arial CE" charset="-18"/>
            </a:endParaRPr>
          </a:p>
          <a:p>
            <a:pPr marL="285750" indent="-285750" algn="just">
              <a:spcAft>
                <a:spcPts val="300"/>
              </a:spcAft>
              <a:buClr>
                <a:schemeClr val="accent1"/>
              </a:buClr>
              <a:buSzPct val="140000"/>
              <a:buFont typeface="Wingdings" pitchFamily="2" charset="2"/>
              <a:buChar char="§"/>
              <a:defRPr/>
            </a:pPr>
            <a:endParaRPr lang="cs-CZ" sz="1600" dirty="0">
              <a:latin typeface="Arial CE" charset="-18"/>
            </a:endParaRPr>
          </a:p>
          <a:p>
            <a:pPr>
              <a:buClr>
                <a:srgbClr val="2D2D2D"/>
              </a:buClr>
            </a:pPr>
            <a:endParaRPr lang="cs-CZ" sz="1600" b="1" dirty="0"/>
          </a:p>
          <a:p>
            <a:pPr>
              <a:buClr>
                <a:srgbClr val="2D2D2D"/>
              </a:buClr>
            </a:pPr>
            <a:endParaRPr lang="cs-CZ" sz="1600" b="1" dirty="0"/>
          </a:p>
          <a:p>
            <a:pPr>
              <a:buClr>
                <a:srgbClr val="2D2D2D"/>
              </a:buClr>
            </a:pPr>
            <a:r>
              <a:rPr lang="cs-CZ" sz="1600" b="1" dirty="0"/>
              <a:t>OBSAHUJE:</a:t>
            </a:r>
          </a:p>
          <a:p>
            <a:pPr marL="285750" indent="-285750">
              <a:buClr>
                <a:srgbClr val="2D2D2D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určení osoby, která bude evakuaci organizovat a místo, ze kterého bude evakuaci řídit,</a:t>
            </a:r>
          </a:p>
          <a:p>
            <a:pPr marL="285750" indent="-285750">
              <a:buClr>
                <a:srgbClr val="2D2D2D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určení osob a prostředků, s jejichž pomocí bude evakuace prováděna,</a:t>
            </a:r>
          </a:p>
          <a:p>
            <a:pPr marL="285750" indent="-285750">
              <a:buClr>
                <a:srgbClr val="2D2D2D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určení cest a způsobu evakuace (schodiště budovy, zákaz použití výtahů), místa, kde se evakuované osoby shromáždí a určení zaměstnance, který provede kontrolu počtu evakuovaných osob,</a:t>
            </a:r>
          </a:p>
          <a:p>
            <a:pPr marL="285750" indent="-285750">
              <a:buClr>
                <a:srgbClr val="2D2D2D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způsob zajištění první pomoci,</a:t>
            </a:r>
          </a:p>
          <a:p>
            <a:pPr marL="285750" indent="-285750">
              <a:buClr>
                <a:srgbClr val="2D2D2D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grafické znázornění směru únikových cest.</a:t>
            </a:r>
          </a:p>
          <a:p>
            <a:pPr algn="just">
              <a:buClr>
                <a:schemeClr val="accent1"/>
              </a:buClr>
            </a:pPr>
            <a:endParaRPr lang="cs-CZ" sz="1600" b="1" dirty="0"/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  <a:defRPr/>
            </a:pPr>
            <a:endParaRPr lang="cs-CZ" sz="16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03D056-E38A-4503-97D8-36569FFA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54" y="365438"/>
            <a:ext cx="10554408" cy="841248"/>
          </a:xfrm>
        </p:spPr>
        <p:txBody>
          <a:bodyPr vert="horz" lIns="0" tIns="0" rIns="0" bIns="0" rtlCol="0" anchor="t" anchorCtr="0">
            <a:normAutofit fontScale="90000"/>
          </a:bodyPr>
          <a:lstStyle/>
          <a:p>
            <a:pPr>
              <a:spcAft>
                <a:spcPts val="600"/>
              </a:spcAft>
              <a:defRPr/>
            </a:pPr>
            <a:r>
              <a:rPr lang="cs-CZ" sz="2400" dirty="0">
                <a:latin typeface="Futura CEZ Medium" pitchFamily="2" charset="0"/>
                <a:cs typeface="Arial" pitchFamily="34" charset="0"/>
              </a:rPr>
              <a:t>5. DOKUMENTACE POŽÁRNÍ OCHRANY </a:t>
            </a:r>
            <a:br>
              <a:rPr lang="cs-CZ" sz="2400" dirty="0">
                <a:latin typeface="Futura CEZ Medium" pitchFamily="2" charset="0"/>
                <a:cs typeface="Arial" pitchFamily="34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  <a:t>POŽÁRNÍ EVAKUAČNÍ PLÁN</a:t>
            </a:r>
            <a:br>
              <a:rPr lang="cs-CZ" sz="2400" dirty="0">
                <a:latin typeface="Futura CEZ Medium" pitchFamily="2" charset="0"/>
                <a:cs typeface="Arial" pitchFamily="34" charset="0"/>
              </a:rPr>
            </a:br>
            <a:r>
              <a:rPr lang="cs-CZ" sz="20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--------------------------------------------------------------------------------------------------------------------------------------------------------------------------------------------------------------------------------------------</a:t>
            </a:r>
            <a:endParaRPr lang="cs-CZ" sz="2000" kern="1200" cap="all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08701681-D10F-4AA1-8CEA-0660FD66DED6}"/>
              </a:ext>
            </a:extLst>
          </p:cNvPr>
          <p:cNvSpPr/>
          <p:nvPr/>
        </p:nvSpPr>
        <p:spPr bwMode="auto">
          <a:xfrm>
            <a:off x="371473" y="1413996"/>
            <a:ext cx="6948663" cy="10068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r>
              <a:rPr lang="cs-CZ" b="1" dirty="0">
                <a:solidFill>
                  <a:schemeClr val="tx1"/>
                </a:solidFill>
              </a:rPr>
              <a:t>Požární evakuační plán upravuje postup při evakuaci osob, </a:t>
            </a:r>
          </a:p>
          <a:p>
            <a:r>
              <a:rPr lang="cs-CZ" b="1" dirty="0">
                <a:solidFill>
                  <a:schemeClr val="tx1"/>
                </a:solidFill>
              </a:rPr>
              <a:t>zvířat a materiálu z objektů zasažených </a:t>
            </a:r>
          </a:p>
          <a:p>
            <a:r>
              <a:rPr lang="cs-CZ" b="1" dirty="0">
                <a:solidFill>
                  <a:schemeClr val="tx1"/>
                </a:solidFill>
              </a:rPr>
              <a:t>nebo ohrožených požárem</a:t>
            </a:r>
            <a:r>
              <a:rPr lang="cs-CZ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7" name="Picture 2" descr="C:\Users\miskovskjit\Pictures\únikový plán.png">
            <a:extLst>
              <a:ext uri="{FF2B5EF4-FFF2-40B4-BE49-F238E27FC236}">
                <a16:creationId xmlns:a16="http://schemas.microsoft.com/office/drawing/2014/main" id="{82A188E3-C205-4A36-8D65-2F8FDED5D7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" r="1920"/>
          <a:stretch/>
        </p:blipFill>
        <p:spPr bwMode="auto">
          <a:xfrm>
            <a:off x="7490008" y="1404834"/>
            <a:ext cx="3853826" cy="24419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miskovskjit\Pictures\evakuace 3.jpg">
            <a:extLst>
              <a:ext uri="{FF2B5EF4-FFF2-40B4-BE49-F238E27FC236}">
                <a16:creationId xmlns:a16="http://schemas.microsoft.com/office/drawing/2014/main" id="{3F8B9978-F5E8-4AC3-A15B-9D7350FFD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130" y="4025862"/>
            <a:ext cx="3891581" cy="2441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5F8ED07-A6E0-43A1-86FE-00488F382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536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58CB85E5-FB19-4CFB-9B0F-E7FBC376720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39816" y="908720"/>
            <a:ext cx="6180888" cy="547303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cs-CZ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POŽÁRNĚ BEZPEČNOSTNÍ ZAŘÍZENÍ A VĚCNÉ PROSTŘEDKY POŽÁRNÍ OCHRANY</a:t>
            </a:r>
          </a:p>
          <a:p>
            <a:pPr>
              <a:lnSpc>
                <a:spcPct val="110000"/>
              </a:lnSpc>
            </a:pPr>
            <a:endParaRPr lang="cs-CZ" sz="2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41338" lvl="1" indent="-265113">
              <a:spcAft>
                <a:spcPts val="3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cs typeface="Arial" pitchFamily="34" charset="0"/>
              </a:rPr>
              <a:t>ZAŘÍZENÍ PRO POŽÁRNÍ SIGNALIZACI </a:t>
            </a:r>
          </a:p>
          <a:p>
            <a:pPr marL="541338" lvl="1" indent="-265113">
              <a:spcAft>
                <a:spcPts val="3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cs typeface="Arial" pitchFamily="34" charset="0"/>
              </a:rPr>
              <a:t>ZAŘÍZENÍ PRO POTLAČENÍ POŽÁRU NEBO VÝBUCHU</a:t>
            </a:r>
          </a:p>
          <a:p>
            <a:pPr marL="541338" lvl="1" indent="-265113">
              <a:spcAft>
                <a:spcPts val="3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cs typeface="Arial" pitchFamily="34" charset="0"/>
              </a:rPr>
              <a:t>ZAŘÍZENÍ PRO USMĚRNĚNÍ POHYBU KOUŘE PŘI POŽÁRU </a:t>
            </a:r>
          </a:p>
          <a:p>
            <a:pPr marL="541338" lvl="1" indent="-265113">
              <a:spcAft>
                <a:spcPts val="3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cs typeface="Arial" pitchFamily="34" charset="0"/>
              </a:rPr>
              <a:t>ZAŘÍZENÍ PRO ÚNIK OSOB PŘI POŽÁRU </a:t>
            </a:r>
          </a:p>
          <a:p>
            <a:pPr marL="541338" lvl="1" indent="-265113">
              <a:spcAft>
                <a:spcPts val="3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cs typeface="Arial" pitchFamily="34" charset="0"/>
              </a:rPr>
              <a:t>ZAŘÍZENÍ PRO ZÁSOBOVÁNÍ POŽÁRNÍ VODOU </a:t>
            </a:r>
          </a:p>
          <a:p>
            <a:pPr marL="541338" lvl="1" indent="-265113">
              <a:spcAft>
                <a:spcPts val="3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cs typeface="Arial" pitchFamily="34" charset="0"/>
              </a:rPr>
              <a:t>ZAŘÍZENÍ PRO OMEZENÍ ŠÍŘENÍ POŽÁRU </a:t>
            </a:r>
          </a:p>
          <a:p>
            <a:pPr marL="541338" lvl="1" indent="-265113">
              <a:spcAft>
                <a:spcPts val="3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cs typeface="Arial" pitchFamily="34" charset="0"/>
              </a:rPr>
              <a:t>NÁHRADNÍ ZDROJE</a:t>
            </a:r>
          </a:p>
          <a:p>
            <a:pPr marL="541338" lvl="1" indent="-265113">
              <a:spcAft>
                <a:spcPts val="3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cs typeface="Arial" pitchFamily="34" charset="0"/>
              </a:rPr>
              <a:t>VĚCNÉ PROSTŘEDKY PO</a:t>
            </a:r>
            <a:endParaRPr lang="cs-CZ" sz="18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43647CE-E056-4966-AC41-96A96486B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296863"/>
            <a:ext cx="10538264" cy="1031769"/>
          </a:xfrm>
        </p:spPr>
        <p:txBody>
          <a:bodyPr anchor="t">
            <a:noAutofit/>
          </a:bodyPr>
          <a:lstStyle/>
          <a:p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endParaRPr lang="cs-CZ" sz="2400" dirty="0"/>
          </a:p>
        </p:txBody>
      </p:sp>
      <p:pic>
        <p:nvPicPr>
          <p:cNvPr id="6" name="Picture 36" descr="C:\Users\miskovskjit\Pictures\plamen.png">
            <a:extLst>
              <a:ext uri="{FF2B5EF4-FFF2-40B4-BE49-F238E27FC236}">
                <a16:creationId xmlns:a16="http://schemas.microsoft.com/office/drawing/2014/main" id="{853E67DD-464A-4333-906D-A7DE726BF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47" y="2163289"/>
            <a:ext cx="3263462" cy="292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4F32F61-6E41-4BCD-9582-E8F57290EB47}"/>
              </a:ext>
            </a:extLst>
          </p:cNvPr>
          <p:cNvSpPr txBox="1"/>
          <p:nvPr/>
        </p:nvSpPr>
        <p:spPr>
          <a:xfrm rot="10800000" flipH="1" flipV="1">
            <a:off x="2124074" y="4185432"/>
            <a:ext cx="981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6</a:t>
            </a:r>
            <a:r>
              <a:rPr lang="cs-CZ" sz="2800" b="1" i="0" dirty="0"/>
              <a:t>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DC5995F-DC58-4B3B-A451-ED261EAA9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962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356616" y="437652"/>
            <a:ext cx="10305288" cy="846386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  <a:defRPr/>
            </a:pPr>
            <a:r>
              <a:rPr lang="cs-CZ" sz="2400" dirty="0">
                <a:latin typeface="Futura CEZ Medium" pitchFamily="2" charset="0"/>
                <a:cs typeface="Arial" pitchFamily="34" charset="0"/>
              </a:rPr>
              <a:t>6. POŽÁRNĚ BEZPEČNOSTNÍ ZAŘÍZENÍ</a:t>
            </a:r>
            <a:br>
              <a:rPr lang="cs-CZ" sz="2400" dirty="0">
                <a:latin typeface="Futura CEZ Medium" pitchFamily="2" charset="0"/>
                <a:cs typeface="Arial" pitchFamily="34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  <a:t>ZAŘÍZENÍ PRO POŽÁRNÍ SIGNALIZACI</a:t>
            </a:r>
            <a:br>
              <a:rPr lang="cs-CZ" sz="2200" dirty="0">
                <a:latin typeface="Futura CEZ Medium" pitchFamily="2" charset="0"/>
                <a:cs typeface="Arial" pitchFamily="34" charset="0"/>
              </a:rPr>
            </a:br>
            <a:r>
              <a:rPr lang="cs-CZ" sz="22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idx="1"/>
          </p:nvPr>
        </p:nvSpPr>
        <p:spPr>
          <a:xfrm>
            <a:off x="356617" y="1523243"/>
            <a:ext cx="10561319" cy="4190880"/>
          </a:xfrm>
        </p:spPr>
        <p:txBody>
          <a:bodyPr/>
          <a:lstStyle/>
          <a:p>
            <a:pPr>
              <a:tabLst>
                <a:tab pos="0" algn="l"/>
              </a:tabLst>
            </a:pPr>
            <a:r>
              <a:rPr lang="cs-CZ" sz="1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cs-CZ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APŘ. ELEKTRICKÁ POŽÁRNÍ SIGNALIZACE, ZAŘÍZENÍ DÁLKOVÉHO PŘENOSU, ZAŘÍZENÍ PRO DETEKCI HOŘLAVÝCH PLYNŮ A PAR, AUTONOMNÍ POŽÁRNÍ SIGNALIZACE, RUČNÍ POŽÁRNĚ POPLACHOVÉ ZAŘÍZENÍ</a:t>
            </a:r>
            <a:endParaRPr lang="cs-CZ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0" algn="l"/>
              </a:tabLst>
            </a:pPr>
            <a:r>
              <a:rPr lang="cs-CZ" sz="1800" b="1" dirty="0">
                <a:solidFill>
                  <a:schemeClr val="bg2"/>
                </a:solidFill>
              </a:rPr>
              <a:t>ELEKTRICKÁ POŽÁRNÍ SIGNALIZACE - EPS</a:t>
            </a:r>
          </a:p>
          <a:p>
            <a:pPr lvl="1" eaLnBrk="1" hangingPunct="1">
              <a:buClr>
                <a:schemeClr val="accent2"/>
              </a:buClr>
            </a:pPr>
            <a:endParaRPr lang="cs-CZ" sz="1400" dirty="0">
              <a:latin typeface="Arial CE" charset="-18"/>
              <a:cs typeface="Arial CE" charset="-18"/>
            </a:endParaRPr>
          </a:p>
          <a:p>
            <a:endParaRPr lang="cs-CZ" sz="1400" dirty="0">
              <a:latin typeface="Arial CE" charset="-18"/>
              <a:cs typeface="Arial CE" charset="-18"/>
            </a:endParaRPr>
          </a:p>
        </p:txBody>
      </p:sp>
      <p:sp>
        <p:nvSpPr>
          <p:cNvPr id="50181" name="Zástupný symbol pro číslo snímku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3053CA9-2792-4BBB-B77F-8DB7669C10A1}" type="slidenum">
              <a:rPr lang="en-US" sz="1000">
                <a:solidFill>
                  <a:schemeClr val="bg1"/>
                </a:solidFill>
                <a:latin typeface="Futura CEZ OT Demi" pitchFamily="50" charset="0"/>
                <a:ea typeface="Arial CE" charset="-18"/>
                <a:cs typeface="Arial CE" charset="-18"/>
              </a:rPr>
              <a:pPr eaLnBrk="1" hangingPunct="1"/>
              <a:t>49</a:t>
            </a:fld>
            <a:endParaRPr lang="en-US" sz="1000" dirty="0">
              <a:solidFill>
                <a:schemeClr val="bg1"/>
              </a:solidFill>
              <a:latin typeface="Futura CEZ OT Demi" pitchFamily="50" charset="0"/>
              <a:ea typeface="Arial CE" charset="-18"/>
              <a:cs typeface="Arial CE" charset="-18"/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356616" y="2843784"/>
            <a:ext cx="10305288" cy="3109544"/>
            <a:chOff x="237906" y="2962277"/>
            <a:chExt cx="8337048" cy="2857615"/>
          </a:xfrm>
        </p:grpSpPr>
        <p:pic>
          <p:nvPicPr>
            <p:cNvPr id="50191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906" y="2962277"/>
              <a:ext cx="1982330" cy="2204056"/>
            </a:xfrm>
            <a:prstGeom prst="rect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</p:pic>
        <p:pic>
          <p:nvPicPr>
            <p:cNvPr id="17" name="Picture 6" descr="C:\Users\miskovskjit\Pictures\kamera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7579" y="2962277"/>
              <a:ext cx="1857375" cy="220405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</p:pic>
        <p:pic>
          <p:nvPicPr>
            <p:cNvPr id="67586" name="Picture 2" descr="http://www.rm-kom.cz/pictures/zabezpecovaci-technika/big/346_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6158" y="2962277"/>
              <a:ext cx="2066925" cy="2204056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</p:pic>
        <p:pic>
          <p:nvPicPr>
            <p:cNvPr id="47106" name="Picture 2" descr="C:\Users\miskovskjit\Pictures\Věcné prostředky požární ochrany + dokumentace\hlásič EPS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7" r="4574"/>
            <a:stretch/>
          </p:blipFill>
          <p:spPr bwMode="auto">
            <a:xfrm>
              <a:off x="2327033" y="2962277"/>
              <a:ext cx="2083325" cy="2204056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</p:pic>
        <p:sp>
          <p:nvSpPr>
            <p:cNvPr id="2" name="Obdélník 1"/>
            <p:cNvSpPr/>
            <p:nvPr/>
          </p:nvSpPr>
          <p:spPr bwMode="auto">
            <a:xfrm>
              <a:off x="237906" y="5405538"/>
              <a:ext cx="1982330" cy="41435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none" lIns="78762" tIns="39382" rIns="78762" bIns="39382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52463" eaLnBrk="0" hangingPunct="0">
                <a:buClr>
                  <a:schemeClr val="accent2"/>
                </a:buClr>
              </a:pPr>
              <a:r>
                <a:rPr lang="cs-CZ" sz="1400" b="1" dirty="0">
                  <a:latin typeface="Arial" pitchFamily="34" charset="0"/>
                </a:rPr>
                <a:t>Automatický hlásič  </a:t>
              </a:r>
            </a:p>
            <a:p>
              <a:pPr algn="ctr" defTabSz="652463" eaLnBrk="0" hangingPunct="0">
                <a:buClr>
                  <a:schemeClr val="accent2"/>
                </a:buClr>
              </a:pPr>
              <a:r>
                <a:rPr lang="cs-CZ" sz="1400" b="1" dirty="0">
                  <a:latin typeface="Arial" pitchFamily="34" charset="0"/>
                </a:rPr>
                <a:t>starší typ</a:t>
              </a:r>
            </a:p>
          </p:txBody>
        </p:sp>
        <p:sp>
          <p:nvSpPr>
            <p:cNvPr id="3" name="Obdélník 2"/>
            <p:cNvSpPr/>
            <p:nvPr/>
          </p:nvSpPr>
          <p:spPr bwMode="auto">
            <a:xfrm>
              <a:off x="2327033" y="5405538"/>
              <a:ext cx="2066925" cy="41435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none" lIns="78762" tIns="39382" rIns="78762" bIns="39382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52463" eaLnBrk="0" hangingPunct="0">
                <a:spcBef>
                  <a:spcPct val="50000"/>
                </a:spcBef>
                <a:buClr>
                  <a:schemeClr val="accent2"/>
                </a:buClr>
              </a:pPr>
              <a:r>
                <a:rPr lang="cs-CZ" sz="1400" b="1" dirty="0">
                  <a:latin typeface="Arial" pitchFamily="34" charset="0"/>
                </a:rPr>
                <a:t>Automatický hlásič</a:t>
              </a:r>
            </a:p>
          </p:txBody>
        </p:sp>
        <p:sp>
          <p:nvSpPr>
            <p:cNvPr id="4" name="Obdélník 3"/>
            <p:cNvSpPr/>
            <p:nvPr/>
          </p:nvSpPr>
          <p:spPr bwMode="auto">
            <a:xfrm>
              <a:off x="4536158" y="5405538"/>
              <a:ext cx="2066925" cy="41435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none" lIns="78762" tIns="39382" rIns="78762" bIns="39382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52463" eaLnBrk="0" hangingPunct="0">
                <a:spcBef>
                  <a:spcPct val="50000"/>
                </a:spcBef>
                <a:buClr>
                  <a:schemeClr val="accent2"/>
                </a:buClr>
              </a:pPr>
              <a:r>
                <a:rPr lang="cs-CZ" sz="1400" b="1" dirty="0">
                  <a:latin typeface="Arial" pitchFamily="34" charset="0"/>
                </a:rPr>
                <a:t>Tlačítkový hlásič</a:t>
              </a:r>
            </a:p>
          </p:txBody>
        </p:sp>
        <p:sp>
          <p:nvSpPr>
            <p:cNvPr id="5" name="Obdélník 4"/>
            <p:cNvSpPr/>
            <p:nvPr/>
          </p:nvSpPr>
          <p:spPr bwMode="auto">
            <a:xfrm>
              <a:off x="6717580" y="5395726"/>
              <a:ext cx="1857374" cy="41435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none" lIns="78762" tIns="39382" rIns="78762" bIns="39382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52463" eaLnBrk="0" hangingPunct="0">
                <a:spcBef>
                  <a:spcPct val="50000"/>
                </a:spcBef>
                <a:buClr>
                  <a:schemeClr val="accent2"/>
                </a:buClr>
              </a:pPr>
              <a:r>
                <a:rPr lang="cs-CZ" sz="1400" b="1" dirty="0">
                  <a:latin typeface="Arial" pitchFamily="34" charset="0"/>
                </a:rPr>
                <a:t>Kamerový systém</a:t>
              </a:r>
            </a:p>
          </p:txBody>
        </p:sp>
      </p:grpSp>
      <p:pic>
        <p:nvPicPr>
          <p:cNvPr id="14" name="Obrázek 13">
            <a:extLst>
              <a:ext uri="{FF2B5EF4-FFF2-40B4-BE49-F238E27FC236}">
                <a16:creationId xmlns:a16="http://schemas.microsoft.com/office/drawing/2014/main" id="{C3A24673-AF2E-447A-865D-DC89CCBA2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46813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58CB85E5-FB19-4CFB-9B0F-E7FBC376720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312024" y="2163288"/>
            <a:ext cx="4752528" cy="292422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cs-CZ" sz="2000" b="1" i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E" panose="020B0604020202020204" pitchFamily="34" charset="0"/>
                <a:cs typeface="Arial CE" panose="020B0604020202020204" pitchFamily="34" charset="0"/>
              </a:rPr>
              <a:t>POŽÁRNÍ OCHRANA </a:t>
            </a:r>
            <a:r>
              <a:rPr lang="cs-CZ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E" panose="020B0604020202020204" pitchFamily="34" charset="0"/>
                <a:cs typeface="Arial CE" panose="020B0604020202020204" pitchFamily="34" charset="0"/>
              </a:rPr>
              <a:t>A JEJÍ ÚKOLY, LEGISLATIVA</a:t>
            </a:r>
          </a:p>
          <a:p>
            <a:pPr>
              <a:lnSpc>
                <a:spcPct val="110000"/>
              </a:lnSpc>
            </a:pPr>
            <a:endParaRPr lang="cs-CZ" sz="2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E" panose="020B0604020202020204" pitchFamily="34" charset="0"/>
              <a:cs typeface="Arial CE" panose="020B0604020202020204" pitchFamily="34" charset="0"/>
            </a:endParaRPr>
          </a:p>
          <a:p>
            <a:pPr marL="447675" indent="-285750">
              <a:lnSpc>
                <a:spcPct val="13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cs-CZ" sz="2000" i="0" dirty="0">
                <a:latin typeface="Arial CE" panose="020B0604020202020204" pitchFamily="34" charset="0"/>
                <a:cs typeface="Arial CE" panose="020B0604020202020204" pitchFamily="34" charset="0"/>
              </a:rPr>
              <a:t>CO JE POŽÁRNÍ OCHRANA</a:t>
            </a:r>
          </a:p>
          <a:p>
            <a:pPr marL="447675" indent="-285750">
              <a:lnSpc>
                <a:spcPct val="13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cs-CZ" sz="2000" i="0" dirty="0">
                <a:latin typeface="Arial CE" panose="020B0604020202020204" pitchFamily="34" charset="0"/>
                <a:cs typeface="Arial CE" panose="020B0604020202020204" pitchFamily="34" charset="0"/>
              </a:rPr>
              <a:t>PREVENTIVNÍ ČINNOST</a:t>
            </a:r>
          </a:p>
          <a:p>
            <a:pPr marL="447675" indent="-285750">
              <a:lnSpc>
                <a:spcPct val="13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cs-CZ" sz="2000" i="0" dirty="0">
                <a:latin typeface="Arial CE" panose="020B0604020202020204" pitchFamily="34" charset="0"/>
                <a:cs typeface="Arial CE" panose="020B0604020202020204" pitchFamily="34" charset="0"/>
              </a:rPr>
              <a:t>REPRESIVNÍ ČINNOST</a:t>
            </a:r>
          </a:p>
          <a:p>
            <a:pPr marL="447675" indent="-285750">
              <a:lnSpc>
                <a:spcPct val="13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cs-CZ" sz="2000" dirty="0">
                <a:latin typeface="Arial CE" panose="020B0604020202020204" pitchFamily="34" charset="0"/>
                <a:cs typeface="Arial CE" panose="020B0604020202020204" pitchFamily="34" charset="0"/>
              </a:rPr>
              <a:t>LEGISLATIVA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43647CE-E056-4966-AC41-96A96486B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296863"/>
            <a:ext cx="10538264" cy="1031769"/>
          </a:xfrm>
        </p:spPr>
        <p:txBody>
          <a:bodyPr anchor="t">
            <a:noAutofit/>
          </a:bodyPr>
          <a:lstStyle/>
          <a:p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endParaRPr lang="cs-CZ" sz="2400" dirty="0"/>
          </a:p>
        </p:txBody>
      </p:sp>
      <p:pic>
        <p:nvPicPr>
          <p:cNvPr id="6" name="Picture 36" descr="C:\Users\miskovskjit\Pictures\plamen.png">
            <a:extLst>
              <a:ext uri="{FF2B5EF4-FFF2-40B4-BE49-F238E27FC236}">
                <a16:creationId xmlns:a16="http://schemas.microsoft.com/office/drawing/2014/main" id="{853E67DD-464A-4333-906D-A7DE726BF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297" y="2163288"/>
            <a:ext cx="3263462" cy="292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4F32F61-6E41-4BCD-9582-E8F57290EB47}"/>
              </a:ext>
            </a:extLst>
          </p:cNvPr>
          <p:cNvSpPr txBox="1"/>
          <p:nvPr/>
        </p:nvSpPr>
        <p:spPr>
          <a:xfrm rot="10800000" flipH="1" flipV="1">
            <a:off x="2929759" y="4136936"/>
            <a:ext cx="612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i="0" dirty="0"/>
              <a:t>1.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A9878FD-DCCB-48D8-859A-465B0D961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14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356616" y="437652"/>
            <a:ext cx="10305288" cy="846386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  <a:defRPr/>
            </a:pPr>
            <a:r>
              <a:rPr lang="cs-CZ" sz="2400" dirty="0">
                <a:latin typeface="Futura CEZ Medium" pitchFamily="2" charset="0"/>
                <a:cs typeface="Arial" pitchFamily="34" charset="0"/>
              </a:rPr>
              <a:t>6. POŽÁRNĚ BEZPEČNOSTNÍ ZAŘÍZENÍ</a:t>
            </a:r>
            <a:br>
              <a:rPr lang="cs-CZ" sz="2400" dirty="0">
                <a:latin typeface="Futura CEZ Medium" pitchFamily="2" charset="0"/>
                <a:cs typeface="Arial" pitchFamily="34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  <a:t>ZAŘÍZENÍ PRO POŽÁRNÍ SIGNALIZACI</a:t>
            </a:r>
            <a:br>
              <a:rPr lang="cs-CZ" sz="2400" dirty="0">
                <a:latin typeface="Futura CEZ Medium" pitchFamily="2" charset="0"/>
                <a:cs typeface="Arial" pitchFamily="34" charset="0"/>
              </a:rPr>
            </a:br>
            <a:r>
              <a:rPr lang="cs-CZ" sz="22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idx="1"/>
          </p:nvPr>
        </p:nvSpPr>
        <p:spPr>
          <a:xfrm>
            <a:off x="356617" y="1523243"/>
            <a:ext cx="10561319" cy="4714046"/>
          </a:xfrm>
        </p:spPr>
        <p:txBody>
          <a:bodyPr/>
          <a:lstStyle/>
          <a:p>
            <a:r>
              <a:rPr lang="cs-CZ" sz="1800" b="1" dirty="0">
                <a:solidFill>
                  <a:schemeClr val="bg2"/>
                </a:solidFill>
              </a:rPr>
              <a:t>DETEKCE PLYNŮ A PAR – DETEKCE CO</a:t>
            </a:r>
          </a:p>
          <a:p>
            <a:r>
              <a:rPr lang="cs-CZ" sz="1800" dirty="0"/>
              <a:t> </a:t>
            </a:r>
          </a:p>
          <a:p>
            <a:pPr lvl="1" eaLnBrk="1" hangingPunct="1">
              <a:buClr>
                <a:schemeClr val="accent2"/>
              </a:buClr>
            </a:pPr>
            <a:endParaRPr lang="cs-CZ" sz="1400" dirty="0">
              <a:latin typeface="Arial CE" charset="-18"/>
              <a:cs typeface="Arial CE" charset="-18"/>
            </a:endParaRPr>
          </a:p>
          <a:p>
            <a:endParaRPr lang="cs-CZ" sz="1400" dirty="0">
              <a:latin typeface="Arial CE" charset="-18"/>
              <a:cs typeface="Arial CE" charset="-18"/>
            </a:endParaRPr>
          </a:p>
        </p:txBody>
      </p:sp>
      <p:sp>
        <p:nvSpPr>
          <p:cNvPr id="50181" name="Zástupný symbol pro číslo snímku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3053CA9-2792-4BBB-B77F-8DB7669C10A1}" type="slidenum">
              <a:rPr lang="en-US" sz="1000">
                <a:solidFill>
                  <a:schemeClr val="bg1"/>
                </a:solidFill>
                <a:latin typeface="Futura CEZ OT Demi" pitchFamily="50" charset="0"/>
                <a:ea typeface="Arial CE" charset="-18"/>
                <a:cs typeface="Arial CE" charset="-18"/>
              </a:rPr>
              <a:pPr eaLnBrk="1" hangingPunct="1"/>
              <a:t>50</a:t>
            </a:fld>
            <a:endParaRPr lang="en-US" sz="1000" dirty="0">
              <a:solidFill>
                <a:schemeClr val="bg1"/>
              </a:solidFill>
              <a:latin typeface="Futura CEZ OT Demi" pitchFamily="50" charset="0"/>
              <a:ea typeface="Arial CE" charset="-18"/>
              <a:cs typeface="Arial CE" charset="-18"/>
            </a:endParaRPr>
          </a:p>
        </p:txBody>
      </p:sp>
      <p:pic>
        <p:nvPicPr>
          <p:cNvPr id="14" name="Picture 4" descr="C:\Users\miskovskjit\Desktop\Foto\foto pro školení\P1093409.JPG">
            <a:extLst>
              <a:ext uri="{FF2B5EF4-FFF2-40B4-BE49-F238E27FC236}">
                <a16:creationId xmlns:a16="http://schemas.microsoft.com/office/drawing/2014/main" id="{7DA87E7A-B1F8-4D77-8BD4-8100B30B5B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8936"/>
          <a:stretch/>
        </p:blipFill>
        <p:spPr bwMode="auto">
          <a:xfrm>
            <a:off x="1259330" y="3434799"/>
            <a:ext cx="2303703" cy="265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C:\Users\miskovskjit\Desktop\Foto\foto pro školení\P1093408.JPG">
            <a:extLst>
              <a:ext uri="{FF2B5EF4-FFF2-40B4-BE49-F238E27FC236}">
                <a16:creationId xmlns:a16="http://schemas.microsoft.com/office/drawing/2014/main" id="{A5CF7AF5-265E-4992-8601-CB5B493A1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6" b="8746"/>
          <a:stretch/>
        </p:blipFill>
        <p:spPr bwMode="auto">
          <a:xfrm>
            <a:off x="4625039" y="3484801"/>
            <a:ext cx="2215240" cy="265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miskovskjit\Desktop\Foto\foto pro školení\P1093407.JPG">
            <a:extLst>
              <a:ext uri="{FF2B5EF4-FFF2-40B4-BE49-F238E27FC236}">
                <a16:creationId xmlns:a16="http://schemas.microsoft.com/office/drawing/2014/main" id="{253C08A1-11A4-4F16-8DA7-8257880EF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2" b="5294"/>
          <a:stretch/>
        </p:blipFill>
        <p:spPr bwMode="auto">
          <a:xfrm>
            <a:off x="7659075" y="3484801"/>
            <a:ext cx="2231006" cy="264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miskovskjit\Pictures\BEZPEČNOSTNÍ TABULKY\zvlášt nebezpečné jedy.gif">
            <a:extLst>
              <a:ext uri="{FF2B5EF4-FFF2-40B4-BE49-F238E27FC236}">
                <a16:creationId xmlns:a16="http://schemas.microsoft.com/office/drawing/2014/main" id="{E773DE1E-FB2B-4224-BA5F-96F00B633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006" y="1957060"/>
            <a:ext cx="697905" cy="9899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3B12F8CE-A4CD-4A0A-BA10-32F809BD2CC1}"/>
              </a:ext>
            </a:extLst>
          </p:cNvPr>
          <p:cNvSpPr/>
          <p:nvPr/>
        </p:nvSpPr>
        <p:spPr bwMode="auto">
          <a:xfrm>
            <a:off x="1246299" y="2983077"/>
            <a:ext cx="2303703" cy="366352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ctr" defTabSz="652463" eaLnBrk="0" hangingPunct="0">
              <a:spcBef>
                <a:spcPct val="50000"/>
              </a:spcBef>
              <a:buClr>
                <a:schemeClr val="accent2"/>
              </a:buClr>
            </a:pPr>
            <a:r>
              <a:rPr lang="cs-CZ" sz="1600" b="1" dirty="0">
                <a:latin typeface="Arial" pitchFamily="34" charset="0"/>
              </a:rPr>
              <a:t>Čidlo detektoru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0A1BEF36-F961-41FA-BEA1-9118EA8DEA4F}"/>
              </a:ext>
            </a:extLst>
          </p:cNvPr>
          <p:cNvSpPr/>
          <p:nvPr/>
        </p:nvSpPr>
        <p:spPr bwMode="auto">
          <a:xfrm>
            <a:off x="4625039" y="3059135"/>
            <a:ext cx="2215240" cy="327125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ctr" defTabSz="652463" eaLnBrk="0" hangingPunct="0">
              <a:spcBef>
                <a:spcPct val="50000"/>
              </a:spcBef>
              <a:buClr>
                <a:schemeClr val="accent2"/>
              </a:buClr>
            </a:pPr>
            <a:r>
              <a:rPr lang="cs-CZ" sz="1600" b="1" dirty="0">
                <a:latin typeface="Arial" pitchFamily="34" charset="0"/>
              </a:rPr>
              <a:t>Světelná signalizace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CE093CBA-1A45-4D4D-8768-CA57F36F5300}"/>
              </a:ext>
            </a:extLst>
          </p:cNvPr>
          <p:cNvSpPr/>
          <p:nvPr/>
        </p:nvSpPr>
        <p:spPr bwMode="auto">
          <a:xfrm>
            <a:off x="7659075" y="3073043"/>
            <a:ext cx="2215240" cy="31321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ctr" defTabSz="652463" eaLnBrk="0" hangingPunct="0">
              <a:spcBef>
                <a:spcPct val="50000"/>
              </a:spcBef>
              <a:buClr>
                <a:schemeClr val="accent2"/>
              </a:buClr>
            </a:pPr>
            <a:r>
              <a:rPr lang="cs-CZ" sz="1600" b="1" dirty="0">
                <a:latin typeface="Arial" pitchFamily="34" charset="0"/>
              </a:rPr>
              <a:t>Odsávací zařízení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2BD79304-8B59-4FED-9796-792195DE2992}"/>
              </a:ext>
            </a:extLst>
          </p:cNvPr>
          <p:cNvSpPr txBox="1"/>
          <p:nvPr/>
        </p:nvSpPr>
        <p:spPr>
          <a:xfrm>
            <a:off x="2114931" y="1948909"/>
            <a:ext cx="340500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tx1"/>
                </a:solidFill>
              </a:rPr>
              <a:t>Prostory s nebezpečím </a:t>
            </a:r>
          </a:p>
          <a:p>
            <a:r>
              <a:rPr lang="cs-CZ" sz="1600" b="1" dirty="0">
                <a:solidFill>
                  <a:schemeClr val="tx1"/>
                </a:solidFill>
              </a:rPr>
              <a:t>výskytu výbušné atmosféry !!</a:t>
            </a:r>
          </a:p>
        </p:txBody>
      </p:sp>
      <p:pic>
        <p:nvPicPr>
          <p:cNvPr id="23" name="Picture 3" descr="C:\Users\miskovskjit\Pictures\BEZPEČNOSTNÍ TABULKY\Nebezpečí výbuchu plynu.jpg">
            <a:extLst>
              <a:ext uri="{FF2B5EF4-FFF2-40B4-BE49-F238E27FC236}">
                <a16:creationId xmlns:a16="http://schemas.microsoft.com/office/drawing/2014/main" id="{D419AC48-E47C-4249-BFD0-56AA90D6B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064" y="1892089"/>
            <a:ext cx="697957" cy="10206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37560E5E-6F02-46EF-A2FB-BECE95F65542}"/>
              </a:ext>
            </a:extLst>
          </p:cNvPr>
          <p:cNvSpPr txBox="1"/>
          <p:nvPr/>
        </p:nvSpPr>
        <p:spPr>
          <a:xfrm>
            <a:off x="8112223" y="1935001"/>
            <a:ext cx="295902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tx1"/>
                </a:solidFill>
              </a:rPr>
              <a:t>Nebezpečí otravy plynem !!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F1853ACD-F83E-443E-A0D3-4C1C155E3E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38401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356616" y="437652"/>
            <a:ext cx="10305288" cy="846386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  <a:defRPr/>
            </a:pPr>
            <a:r>
              <a:rPr lang="cs-CZ" sz="2400" dirty="0">
                <a:latin typeface="Futura CEZ Medium" pitchFamily="2" charset="0"/>
                <a:cs typeface="Arial" pitchFamily="34" charset="0"/>
              </a:rPr>
              <a:t>6. POŽÁRNĚ BEZPEČNOSTNÍ ZAŘÍZENÍ</a:t>
            </a:r>
            <a:br>
              <a:rPr lang="cs-CZ" sz="2400" dirty="0">
                <a:latin typeface="Futura CEZ Medium" pitchFamily="2" charset="0"/>
                <a:cs typeface="Arial" pitchFamily="34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  <a:t>ZAŘÍZENÍ PRO POTLAČENÍ POŽÁRU NEBO VÝBUCHU</a:t>
            </a:r>
            <a:br>
              <a:rPr lang="cs-CZ" sz="2200" dirty="0">
                <a:latin typeface="Futura CEZ Medium" pitchFamily="2" charset="0"/>
                <a:cs typeface="Arial" pitchFamily="34" charset="0"/>
              </a:rPr>
            </a:br>
            <a:r>
              <a:rPr lang="cs-CZ" sz="22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idx="1"/>
          </p:nvPr>
        </p:nvSpPr>
        <p:spPr>
          <a:xfrm>
            <a:off x="356617" y="1523243"/>
            <a:ext cx="10561319" cy="4714046"/>
          </a:xfrm>
        </p:spPr>
        <p:txBody>
          <a:bodyPr/>
          <a:lstStyle/>
          <a:p>
            <a:r>
              <a:rPr lang="cs-CZ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NAPŘ. STABILNÍ NEBO POLOSTABILNÍ HASICÍ ZAŘÍZENÍ, AUTOMATICKÉ PROTIVÝBUCHOVÉ ZAŘÍZENÍ, SAMOČINNÉ HASICÍ SYSTÉMY</a:t>
            </a:r>
          </a:p>
          <a:p>
            <a:r>
              <a:rPr lang="cs-CZ" sz="1800" b="1" dirty="0">
                <a:solidFill>
                  <a:schemeClr val="bg2"/>
                </a:solidFill>
              </a:rPr>
              <a:t>STABILNÍ HASICÍ ZAŘÍZENÍ - SHZ</a:t>
            </a:r>
          </a:p>
          <a:p>
            <a:r>
              <a:rPr lang="cs-CZ" sz="1800" dirty="0"/>
              <a:t> </a:t>
            </a:r>
          </a:p>
          <a:p>
            <a:pPr lvl="1" eaLnBrk="1" hangingPunct="1">
              <a:buClr>
                <a:schemeClr val="accent2"/>
              </a:buClr>
            </a:pPr>
            <a:endParaRPr lang="cs-CZ" sz="1400" dirty="0">
              <a:latin typeface="Arial CE" charset="-18"/>
              <a:cs typeface="Arial CE" charset="-18"/>
            </a:endParaRPr>
          </a:p>
          <a:p>
            <a:endParaRPr lang="cs-CZ" sz="1400" dirty="0">
              <a:latin typeface="Arial CE" charset="-18"/>
              <a:cs typeface="Arial CE" charset="-18"/>
            </a:endParaRPr>
          </a:p>
        </p:txBody>
      </p:sp>
      <p:sp>
        <p:nvSpPr>
          <p:cNvPr id="50181" name="Zástupný symbol pro číslo snímku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3053CA9-2792-4BBB-B77F-8DB7669C10A1}" type="slidenum">
              <a:rPr lang="en-US" sz="1000">
                <a:solidFill>
                  <a:schemeClr val="bg1"/>
                </a:solidFill>
                <a:latin typeface="Futura CEZ OT Demi" pitchFamily="50" charset="0"/>
                <a:ea typeface="Arial CE" charset="-18"/>
                <a:cs typeface="Arial CE" charset="-18"/>
              </a:rPr>
              <a:pPr eaLnBrk="1" hangingPunct="1"/>
              <a:t>51</a:t>
            </a:fld>
            <a:endParaRPr lang="en-US" sz="1000" dirty="0">
              <a:solidFill>
                <a:schemeClr val="bg1"/>
              </a:solidFill>
              <a:latin typeface="Futura CEZ OT Demi" pitchFamily="50" charset="0"/>
              <a:ea typeface="Arial CE" charset="-18"/>
              <a:cs typeface="Arial CE" charset="-18"/>
            </a:endParaRPr>
          </a:p>
        </p:txBody>
      </p:sp>
      <p:pic>
        <p:nvPicPr>
          <p:cNvPr id="17" name="Picture 3" descr="C:\Users\Milan\Documents\Mapa\Drencer.jpg">
            <a:extLst>
              <a:ext uri="{FF2B5EF4-FFF2-40B4-BE49-F238E27FC236}">
                <a16:creationId xmlns:a16="http://schemas.microsoft.com/office/drawing/2014/main" id="{DAB70AD1-8402-466E-8003-5AAD20B40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667" y="4999081"/>
            <a:ext cx="1028528" cy="131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www.sigmet.cz/temp/paragraph_right_zoom_174.jpg">
            <a:extLst>
              <a:ext uri="{FF2B5EF4-FFF2-40B4-BE49-F238E27FC236}">
                <a16:creationId xmlns:a16="http://schemas.microsoft.com/office/drawing/2014/main" id="{764222EA-FA89-4F9A-BFD9-713EA1F81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52612" y="5008032"/>
            <a:ext cx="1303317" cy="130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Skupina 25">
            <a:extLst>
              <a:ext uri="{FF2B5EF4-FFF2-40B4-BE49-F238E27FC236}">
                <a16:creationId xmlns:a16="http://schemas.microsoft.com/office/drawing/2014/main" id="{13A82D37-5A2D-4FF4-B083-3E601FDD0E70}"/>
              </a:ext>
            </a:extLst>
          </p:cNvPr>
          <p:cNvGrpSpPr/>
          <p:nvPr/>
        </p:nvGrpSpPr>
        <p:grpSpPr>
          <a:xfrm>
            <a:off x="1901951" y="2962656"/>
            <a:ext cx="8366761" cy="3209544"/>
            <a:chOff x="255588" y="2167896"/>
            <a:chExt cx="8658607" cy="4217483"/>
          </a:xfrm>
        </p:grpSpPr>
        <p:pic>
          <p:nvPicPr>
            <p:cNvPr id="27" name="Picture 6" descr="Roční zkouška_07_2011 (1)">
              <a:extLst>
                <a:ext uri="{FF2B5EF4-FFF2-40B4-BE49-F238E27FC236}">
                  <a16:creationId xmlns:a16="http://schemas.microsoft.com/office/drawing/2014/main" id="{2B8C3A29-FF55-496E-9B77-DE1FF3EEDD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9533" y="2819400"/>
              <a:ext cx="4284662" cy="356597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3">
              <a:extLst>
                <a:ext uri="{FF2B5EF4-FFF2-40B4-BE49-F238E27FC236}">
                  <a16:creationId xmlns:a16="http://schemas.microsoft.com/office/drawing/2014/main" id="{94C6670B-2E2D-42C6-A717-455B6D032F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89" y="2799590"/>
              <a:ext cx="4279899" cy="3578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Obdélník 28">
              <a:extLst>
                <a:ext uri="{FF2B5EF4-FFF2-40B4-BE49-F238E27FC236}">
                  <a16:creationId xmlns:a16="http://schemas.microsoft.com/office/drawing/2014/main" id="{1685D3E7-7438-4E2B-A2AC-D51B6A27F687}"/>
                </a:ext>
              </a:extLst>
            </p:cNvPr>
            <p:cNvSpPr/>
            <p:nvPr/>
          </p:nvSpPr>
          <p:spPr bwMode="auto">
            <a:xfrm>
              <a:off x="255588" y="2167896"/>
              <a:ext cx="4279899" cy="48155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none" lIns="78762" tIns="39382" rIns="78762" bIns="39382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52463" eaLnBrk="0" hangingPunct="0">
                <a:spcBef>
                  <a:spcPct val="50000"/>
                </a:spcBef>
                <a:buClr>
                  <a:schemeClr val="accent2"/>
                </a:buClr>
              </a:pPr>
              <a:r>
                <a:rPr lang="cs-CZ" b="1" dirty="0">
                  <a:solidFill>
                    <a:schemeClr val="tx1"/>
                  </a:solidFill>
                  <a:latin typeface="Arial" pitchFamily="34" charset="0"/>
                </a:rPr>
                <a:t>Sprinklerové trysky</a:t>
              </a:r>
            </a:p>
          </p:txBody>
        </p:sp>
        <p:sp>
          <p:nvSpPr>
            <p:cNvPr id="30" name="Obdélník 29">
              <a:extLst>
                <a:ext uri="{FF2B5EF4-FFF2-40B4-BE49-F238E27FC236}">
                  <a16:creationId xmlns:a16="http://schemas.microsoft.com/office/drawing/2014/main" id="{9ECEDBCD-7EB0-458C-A0A2-A43D085FDE5A}"/>
                </a:ext>
              </a:extLst>
            </p:cNvPr>
            <p:cNvSpPr/>
            <p:nvPr/>
          </p:nvSpPr>
          <p:spPr bwMode="auto">
            <a:xfrm>
              <a:off x="4624770" y="2167896"/>
              <a:ext cx="4284662" cy="48155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none" lIns="78762" tIns="39382" rIns="78762" bIns="39382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52463" eaLnBrk="0" hangingPunct="0">
                <a:spcBef>
                  <a:spcPct val="50000"/>
                </a:spcBef>
                <a:buClr>
                  <a:schemeClr val="accent2"/>
                </a:buClr>
              </a:pPr>
              <a:r>
                <a:rPr lang="cs-CZ" b="1" dirty="0">
                  <a:solidFill>
                    <a:schemeClr val="tx1"/>
                  </a:solidFill>
                  <a:latin typeface="Arial" pitchFamily="34" charset="0"/>
                </a:rPr>
                <a:t>Drenčerové trysky</a:t>
              </a:r>
            </a:p>
          </p:txBody>
        </p:sp>
      </p:grpSp>
      <p:pic>
        <p:nvPicPr>
          <p:cNvPr id="31" name="Picture 2" descr="http://www.sigmet.cz/temp/paragraph_right_zoom_174.jpg">
            <a:extLst>
              <a:ext uri="{FF2B5EF4-FFF2-40B4-BE49-F238E27FC236}">
                <a16:creationId xmlns:a16="http://schemas.microsoft.com/office/drawing/2014/main" id="{7E18FEFF-B616-4E2C-8F2C-C8E839E28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52613" y="5015720"/>
            <a:ext cx="1303317" cy="130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Milan\Documents\Mapa\Drencer.jpg">
            <a:extLst>
              <a:ext uri="{FF2B5EF4-FFF2-40B4-BE49-F238E27FC236}">
                <a16:creationId xmlns:a16="http://schemas.microsoft.com/office/drawing/2014/main" id="{D01E944D-1E51-49EA-9D38-9DE4E6B30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667" y="4999080"/>
            <a:ext cx="1028528" cy="131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1AC4D23-0FE7-4021-8001-300BB278E0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16879"/>
      </p:ext>
    </p:extLst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356616" y="437652"/>
            <a:ext cx="10305288" cy="846386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  <a:defRPr/>
            </a:pPr>
            <a:r>
              <a:rPr lang="cs-CZ" sz="2400" dirty="0">
                <a:latin typeface="Futura CEZ Medium" pitchFamily="2" charset="0"/>
                <a:cs typeface="Arial" pitchFamily="34" charset="0"/>
              </a:rPr>
              <a:t>6. POŽÁRNĚ BEZPEČNOSTNÍ ZAŘÍZENÍ</a:t>
            </a:r>
            <a:br>
              <a:rPr lang="cs-CZ" sz="2400" dirty="0">
                <a:latin typeface="Futura CEZ Medium" pitchFamily="2" charset="0"/>
                <a:cs typeface="Arial" pitchFamily="34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  <a:t>ZAŘÍZENÍ PRO POTLAČENÍ POŽÁRU NEBO VÝBUCHU</a:t>
            </a:r>
            <a:br>
              <a:rPr lang="cs-CZ" sz="2400" dirty="0">
                <a:latin typeface="Futura CEZ Medium" pitchFamily="2" charset="0"/>
                <a:cs typeface="Arial" pitchFamily="34" charset="0"/>
              </a:rPr>
            </a:br>
            <a:r>
              <a:rPr lang="cs-CZ" sz="22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idx="1"/>
          </p:nvPr>
        </p:nvSpPr>
        <p:spPr>
          <a:xfrm>
            <a:off x="356617" y="1523243"/>
            <a:ext cx="10561319" cy="4714046"/>
          </a:xfrm>
        </p:spPr>
        <p:txBody>
          <a:bodyPr/>
          <a:lstStyle/>
          <a:p>
            <a:r>
              <a:rPr lang="cs-CZ" sz="1800" b="1" dirty="0">
                <a:solidFill>
                  <a:schemeClr val="bg2"/>
                </a:solidFill>
                <a:latin typeface="+mn-lt"/>
              </a:rPr>
              <a:t>SHZ CO</a:t>
            </a:r>
            <a:r>
              <a:rPr lang="cs-CZ" sz="1800" b="1" baseline="-25000" dirty="0">
                <a:solidFill>
                  <a:schemeClr val="bg2"/>
                </a:solidFill>
                <a:latin typeface="+mn-lt"/>
              </a:rPr>
              <a:t>2</a:t>
            </a:r>
            <a:r>
              <a:rPr lang="cs-CZ" sz="1800" b="1" dirty="0">
                <a:solidFill>
                  <a:schemeClr val="bg2"/>
                </a:solidFill>
                <a:latin typeface="+mn-lt"/>
              </a:rPr>
              <a:t> – ELEKTROROZVODNY, TRANSFORMÁTORY….</a:t>
            </a:r>
            <a:r>
              <a:rPr lang="cs-CZ" sz="1800" dirty="0">
                <a:solidFill>
                  <a:schemeClr val="bg2"/>
                </a:solidFill>
              </a:rPr>
              <a:t> </a:t>
            </a:r>
          </a:p>
          <a:p>
            <a:pPr lvl="1" eaLnBrk="1" hangingPunct="1">
              <a:buClr>
                <a:schemeClr val="accent2"/>
              </a:buClr>
            </a:pPr>
            <a:endParaRPr lang="cs-CZ" sz="1400" dirty="0">
              <a:solidFill>
                <a:schemeClr val="bg2"/>
              </a:solidFill>
              <a:latin typeface="Arial CE" charset="-18"/>
              <a:cs typeface="Arial CE" charset="-18"/>
            </a:endParaRPr>
          </a:p>
          <a:p>
            <a:endParaRPr lang="cs-CZ" sz="1400" dirty="0">
              <a:latin typeface="Arial CE" charset="-18"/>
              <a:cs typeface="Arial CE" charset="-18"/>
            </a:endParaRPr>
          </a:p>
        </p:txBody>
      </p:sp>
      <p:sp>
        <p:nvSpPr>
          <p:cNvPr id="50181" name="Zástupný symbol pro číslo snímku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3053CA9-2792-4BBB-B77F-8DB7669C10A1}" type="slidenum">
              <a:rPr lang="en-US" sz="1000">
                <a:solidFill>
                  <a:schemeClr val="bg1"/>
                </a:solidFill>
                <a:latin typeface="Futura CEZ OT Demi" pitchFamily="50" charset="0"/>
                <a:ea typeface="Arial CE" charset="-18"/>
                <a:cs typeface="Arial CE" charset="-18"/>
              </a:rPr>
              <a:pPr eaLnBrk="1" hangingPunct="1"/>
              <a:t>52</a:t>
            </a:fld>
            <a:endParaRPr lang="en-US" sz="1000" dirty="0">
              <a:solidFill>
                <a:schemeClr val="bg1"/>
              </a:solidFill>
              <a:latin typeface="Futura CEZ OT Demi" pitchFamily="50" charset="0"/>
              <a:ea typeface="Arial CE" charset="-18"/>
              <a:cs typeface="Arial CE" charset="-18"/>
            </a:endParaRPr>
          </a:p>
        </p:txBody>
      </p:sp>
      <p:pic>
        <p:nvPicPr>
          <p:cNvPr id="19" name="Picture 3" descr="C:\Users\beranmil\Pictures\ZON_NON\CO.jpg">
            <a:extLst>
              <a:ext uri="{FF2B5EF4-FFF2-40B4-BE49-F238E27FC236}">
                <a16:creationId xmlns:a16="http://schemas.microsoft.com/office/drawing/2014/main" id="{4970BC16-B513-477D-BF3C-2BE2D2A5C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873" y="2692030"/>
            <a:ext cx="2469888" cy="297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beranmil\Pictures\ZON_NON\CO2.jpg">
            <a:extLst>
              <a:ext uri="{FF2B5EF4-FFF2-40B4-BE49-F238E27FC236}">
                <a16:creationId xmlns:a16="http://schemas.microsoft.com/office/drawing/2014/main" id="{29F5EAE9-B3BC-4ACE-9A5E-0DF0CA44C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1"/>
          <a:stretch/>
        </p:blipFill>
        <p:spPr bwMode="auto">
          <a:xfrm>
            <a:off x="1826087" y="2692030"/>
            <a:ext cx="2361866" cy="297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beranmil\Pictures\ZON_NON\shz_new__4.jpg">
            <a:extLst>
              <a:ext uri="{FF2B5EF4-FFF2-40B4-BE49-F238E27FC236}">
                <a16:creationId xmlns:a16="http://schemas.microsoft.com/office/drawing/2014/main" id="{30F10473-9F6D-4B6F-B33E-163291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573" y="2692030"/>
            <a:ext cx="2225253" cy="294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bdélník 21">
            <a:extLst>
              <a:ext uri="{FF2B5EF4-FFF2-40B4-BE49-F238E27FC236}">
                <a16:creationId xmlns:a16="http://schemas.microsoft.com/office/drawing/2014/main" id="{D2FCC407-C25C-45D5-A8A7-20A5FBF446D5}"/>
              </a:ext>
            </a:extLst>
          </p:cNvPr>
          <p:cNvSpPr/>
          <p:nvPr/>
        </p:nvSpPr>
        <p:spPr bwMode="auto">
          <a:xfrm>
            <a:off x="1826084" y="2121310"/>
            <a:ext cx="2361867" cy="35386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ctr" defTabSz="652463" eaLnBrk="0" hangingPunct="0">
              <a:spcBef>
                <a:spcPct val="50000"/>
              </a:spcBef>
              <a:buClr>
                <a:schemeClr val="accent2"/>
              </a:buClr>
            </a:pPr>
            <a:r>
              <a:rPr lang="cs-CZ" sz="1600" b="1" dirty="0">
                <a:latin typeface="Arial" pitchFamily="34" charset="0"/>
              </a:rPr>
              <a:t>Plynové SHZ – CO2</a:t>
            </a: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D555667C-8A98-43EF-B8BB-ECC099A61144}"/>
              </a:ext>
            </a:extLst>
          </p:cNvPr>
          <p:cNvSpPr/>
          <p:nvPr/>
        </p:nvSpPr>
        <p:spPr bwMode="auto">
          <a:xfrm>
            <a:off x="4773573" y="2121310"/>
            <a:ext cx="2225253" cy="35386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ctr" defTabSz="652463" eaLnBrk="0" hangingPunct="0">
              <a:spcBef>
                <a:spcPct val="50000"/>
              </a:spcBef>
              <a:buClr>
                <a:schemeClr val="accent2"/>
              </a:buClr>
            </a:pPr>
            <a:r>
              <a:rPr lang="cs-CZ" sz="1600" b="1" dirty="0">
                <a:latin typeface="Arial" pitchFamily="34" charset="0"/>
              </a:rPr>
              <a:t>Transformátor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6C7B7BA5-5F9E-4FA6-A1F6-CAB836474807}"/>
              </a:ext>
            </a:extLst>
          </p:cNvPr>
          <p:cNvSpPr/>
          <p:nvPr/>
        </p:nvSpPr>
        <p:spPr bwMode="auto">
          <a:xfrm>
            <a:off x="7579874" y="2121310"/>
            <a:ext cx="2469888" cy="35386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ctr" defTabSz="652463" eaLnBrk="0" hangingPunct="0">
              <a:spcBef>
                <a:spcPct val="50000"/>
              </a:spcBef>
              <a:buClr>
                <a:schemeClr val="accent2"/>
              </a:buClr>
            </a:pPr>
            <a:r>
              <a:rPr lang="cs-CZ" sz="1600" b="1" dirty="0">
                <a:latin typeface="Arial" pitchFamily="34" charset="0"/>
              </a:rPr>
              <a:t>Plynové SHZ - Argonit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8D9984E-373C-4B6F-A3B5-BE0838DCF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46293"/>
      </p:ext>
    </p:extLst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356615" y="437652"/>
            <a:ext cx="10561319" cy="846386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  <a:defRPr/>
            </a:pPr>
            <a:r>
              <a:rPr lang="cs-CZ" sz="2200" dirty="0">
                <a:latin typeface="Futura CEZ Medium" pitchFamily="2" charset="0"/>
                <a:cs typeface="Arial" pitchFamily="34" charset="0"/>
              </a:rPr>
              <a:t>6. POŽÁRNĚ BEZPEČNOSTNÍ ZAŘÍZENÍ</a:t>
            </a:r>
            <a:br>
              <a:rPr lang="cs-CZ" sz="2200" dirty="0">
                <a:latin typeface="Futura CEZ Medium" pitchFamily="2" charset="0"/>
                <a:cs typeface="Arial" pitchFamily="34" charset="0"/>
              </a:rPr>
            </a:br>
            <a:r>
              <a:rPr lang="cs-CZ" sz="22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  <a:t>ZAŘÍZENÍ PRO POTLAČENÍ POŽÁRU NEBO VÝBUCHU</a:t>
            </a:r>
            <a:br>
              <a:rPr lang="cs-CZ" sz="2200" dirty="0">
                <a:latin typeface="Futura CEZ Medium" pitchFamily="2" charset="0"/>
                <a:cs typeface="Arial" pitchFamily="34" charset="0"/>
              </a:rPr>
            </a:br>
            <a:r>
              <a:rPr lang="cs-CZ" sz="22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idx="1"/>
          </p:nvPr>
        </p:nvSpPr>
        <p:spPr>
          <a:xfrm>
            <a:off x="356617" y="1762783"/>
            <a:ext cx="10561319" cy="4474505"/>
          </a:xfrm>
        </p:spPr>
        <p:txBody>
          <a:bodyPr/>
          <a:lstStyle/>
          <a:p>
            <a:r>
              <a:rPr lang="cs-CZ" sz="1600" b="1" dirty="0">
                <a:solidFill>
                  <a:schemeClr val="bg2"/>
                </a:solidFill>
              </a:rPr>
              <a:t>STABILNÍ HASICÍ ZAŘÍZENÍ AEROSOLOVÉ FIRE JACK (dále jen AHZ) </a:t>
            </a:r>
            <a:r>
              <a:rPr lang="cs-CZ" sz="1600" b="1" dirty="0">
                <a:solidFill>
                  <a:schemeClr val="tx1"/>
                </a:solidFill>
              </a:rPr>
              <a:t>- </a:t>
            </a:r>
            <a:r>
              <a:rPr lang="cs-CZ" sz="1600" dirty="0">
                <a:solidFill>
                  <a:schemeClr val="tx1"/>
                </a:solidFill>
              </a:rPr>
              <a:t>je hasicí zařízení, které k působení na plameny požáru využívá tzv. inhibičního efektu ultra-jemného hasicího prášku tvořeného anorganickými nejedovatými solemi. </a:t>
            </a:r>
          </a:p>
          <a:p>
            <a:endParaRPr lang="cs-CZ" sz="1400" dirty="0">
              <a:latin typeface="Arial CE" charset="-18"/>
              <a:cs typeface="Arial CE" charset="-18"/>
            </a:endParaRPr>
          </a:p>
        </p:txBody>
      </p:sp>
      <p:sp>
        <p:nvSpPr>
          <p:cNvPr id="50181" name="Zástupný symbol pro číslo snímku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3053CA9-2792-4BBB-B77F-8DB7669C10A1}" type="slidenum">
              <a:rPr lang="en-US" sz="1000">
                <a:solidFill>
                  <a:schemeClr val="bg1"/>
                </a:solidFill>
                <a:latin typeface="Futura CEZ OT Demi" pitchFamily="50" charset="0"/>
                <a:ea typeface="Arial CE" charset="-18"/>
                <a:cs typeface="Arial CE" charset="-18"/>
              </a:rPr>
              <a:pPr eaLnBrk="1" hangingPunct="1"/>
              <a:t>53</a:t>
            </a:fld>
            <a:endParaRPr lang="en-US" sz="1000" dirty="0">
              <a:solidFill>
                <a:schemeClr val="bg1"/>
              </a:solidFill>
              <a:latin typeface="Futura CEZ OT Demi" pitchFamily="50" charset="0"/>
              <a:ea typeface="Arial CE" charset="-18"/>
              <a:cs typeface="Arial CE" charset="-18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57372AD4-3D84-40ED-BD28-C5C1BF8BF1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0"/>
          <a:stretch/>
        </p:blipFill>
        <p:spPr>
          <a:xfrm>
            <a:off x="356614" y="3187144"/>
            <a:ext cx="3414388" cy="257139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22393499-D39F-4C91-9CE3-6E359563D7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7" b="2142"/>
          <a:stretch/>
        </p:blipFill>
        <p:spPr>
          <a:xfrm>
            <a:off x="3998782" y="3187144"/>
            <a:ext cx="3515524" cy="2571399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6B1CA3DA-E012-42CD-97B3-81EE75C20E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42086" y="3187144"/>
            <a:ext cx="3710345" cy="151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3A76C20-1016-4BAD-AB64-27FF1AA7F2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69182"/>
      </p:ext>
    </p:extLst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356617" y="329865"/>
            <a:ext cx="10561319" cy="846386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  <a:defRPr/>
            </a:pPr>
            <a:r>
              <a:rPr lang="cs-CZ" sz="2400" dirty="0">
                <a:latin typeface="Futura CEZ Medium" pitchFamily="2" charset="0"/>
                <a:cs typeface="Arial" pitchFamily="34" charset="0"/>
              </a:rPr>
              <a:t>6. POŽÁRNĚ BEZPEČNOSTNÍ ZAŘÍZENÍ</a:t>
            </a:r>
            <a:br>
              <a:rPr lang="cs-CZ" sz="2400" dirty="0">
                <a:latin typeface="Futura CEZ Medium" pitchFamily="2" charset="0"/>
                <a:cs typeface="Arial" pitchFamily="34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  <a:t>ZAŘÍZENÍ PRO POTLAČENÍ VÝBUCHU</a:t>
            </a:r>
            <a:br>
              <a:rPr lang="cs-CZ" sz="2400" dirty="0">
                <a:latin typeface="Futura CEZ Medium" pitchFamily="2" charset="0"/>
                <a:cs typeface="Arial" pitchFamily="34" charset="0"/>
              </a:rPr>
            </a:br>
            <a:r>
              <a:rPr lang="cs-CZ" sz="24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idx="1"/>
          </p:nvPr>
        </p:nvSpPr>
        <p:spPr>
          <a:xfrm>
            <a:off x="356617" y="1523243"/>
            <a:ext cx="10561319" cy="4714046"/>
          </a:xfrm>
        </p:spPr>
        <p:txBody>
          <a:bodyPr/>
          <a:lstStyle/>
          <a:p>
            <a:pPr hangingPunct="0"/>
            <a:endParaRPr lang="cs-CZ" sz="1600" b="1" dirty="0">
              <a:solidFill>
                <a:schemeClr val="accent1"/>
              </a:solidFill>
            </a:endParaRPr>
          </a:p>
          <a:p>
            <a:pPr hangingPunct="0"/>
            <a:endParaRPr lang="cs-CZ" sz="1600" b="1" dirty="0">
              <a:solidFill>
                <a:schemeClr val="accent1"/>
              </a:solidFill>
            </a:endParaRPr>
          </a:p>
          <a:p>
            <a:endParaRPr lang="cs-CZ" sz="1400" dirty="0">
              <a:latin typeface="Arial CE" charset="-18"/>
              <a:cs typeface="Arial CE" charset="-18"/>
            </a:endParaRPr>
          </a:p>
        </p:txBody>
      </p:sp>
      <p:sp>
        <p:nvSpPr>
          <p:cNvPr id="50181" name="Zástupný symbol pro číslo snímku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3053CA9-2792-4BBB-B77F-8DB7669C10A1}" type="slidenum">
              <a:rPr lang="en-US" sz="1000">
                <a:solidFill>
                  <a:schemeClr val="bg1"/>
                </a:solidFill>
                <a:latin typeface="Futura CEZ OT Demi" pitchFamily="50" charset="0"/>
                <a:ea typeface="Arial CE" charset="-18"/>
                <a:cs typeface="Arial CE" charset="-18"/>
              </a:rPr>
              <a:pPr eaLnBrk="1" hangingPunct="1"/>
              <a:t>54</a:t>
            </a:fld>
            <a:endParaRPr lang="en-US" sz="1000" dirty="0">
              <a:solidFill>
                <a:schemeClr val="bg1"/>
              </a:solidFill>
              <a:latin typeface="Futura CEZ OT Demi" pitchFamily="50" charset="0"/>
              <a:ea typeface="Arial CE" charset="-18"/>
              <a:cs typeface="Arial CE" charset="-18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0E7DDF1-BDE7-4B02-94DC-514A68B7E0C7}"/>
              </a:ext>
            </a:extLst>
          </p:cNvPr>
          <p:cNvSpPr txBox="1"/>
          <p:nvPr/>
        </p:nvSpPr>
        <p:spPr>
          <a:xfrm>
            <a:off x="511629" y="1523243"/>
            <a:ext cx="50083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chemeClr val="bg2"/>
                </a:solidFill>
              </a:rPr>
              <a:t>SYSTÉM PRO ZABRÁNĚNÍ PŘENOSU VÝBUCHU 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B9F3DE7B-0FCE-42FB-B95B-178095A7BB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28" y="2752180"/>
            <a:ext cx="3755572" cy="2719132"/>
          </a:xfrm>
          <a:prstGeom prst="rect">
            <a:avLst/>
          </a:prstGeom>
        </p:spPr>
      </p:pic>
      <p:sp>
        <p:nvSpPr>
          <p:cNvPr id="19" name="Obdélníkový popisek 7">
            <a:extLst>
              <a:ext uri="{FF2B5EF4-FFF2-40B4-BE49-F238E27FC236}">
                <a16:creationId xmlns:a16="http://schemas.microsoft.com/office/drawing/2014/main" id="{2AC5501E-A7AA-4BE2-8F77-114252961FF8}"/>
              </a:ext>
            </a:extLst>
          </p:cNvPr>
          <p:cNvSpPr/>
          <p:nvPr/>
        </p:nvSpPr>
        <p:spPr bwMode="auto">
          <a:xfrm>
            <a:off x="892628" y="5471312"/>
            <a:ext cx="1674562" cy="519344"/>
          </a:xfrm>
          <a:prstGeom prst="wedgeRectCallout">
            <a:avLst>
              <a:gd name="adj1" fmla="val 46154"/>
              <a:gd name="adj2" fmla="val -284121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ctr" defTabSz="652463" eaLnBrk="0" hangingPunct="0">
              <a:spcBef>
                <a:spcPct val="50000"/>
              </a:spcBef>
              <a:buClr>
                <a:schemeClr val="accent2"/>
              </a:buClr>
            </a:pPr>
            <a:r>
              <a:rPr lang="cs-CZ" sz="1600" b="1" dirty="0">
                <a:latin typeface="Arial" pitchFamily="34" charset="0"/>
              </a:rPr>
              <a:t>Drtič uhlí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F35E0605-ABE9-4A84-A239-B38D88AAC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  <p:pic>
        <p:nvPicPr>
          <p:cNvPr id="3" name="Obrázek 2" descr="Obsah obrázku flétna/dudy, válec, ocel, hasicí přístroj&#10;&#10;Popis byl vytvořen automaticky">
            <a:extLst>
              <a:ext uri="{FF2B5EF4-FFF2-40B4-BE49-F238E27FC236}">
                <a16:creationId xmlns:a16="http://schemas.microsoft.com/office/drawing/2014/main" id="{14055A44-F1F2-4826-B539-972C056A00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818" y="2733898"/>
            <a:ext cx="3625510" cy="2719132"/>
          </a:xfrm>
          <a:prstGeom prst="rect">
            <a:avLst/>
          </a:prstGeom>
        </p:spPr>
      </p:pic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92A1F787-93FD-48F4-81E7-DF738804F93C}"/>
              </a:ext>
            </a:extLst>
          </p:cNvPr>
          <p:cNvSpPr/>
          <p:nvPr/>
        </p:nvSpPr>
        <p:spPr>
          <a:xfrm>
            <a:off x="4803212" y="1988840"/>
            <a:ext cx="1796844" cy="648072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2463" eaLnBrk="0" hangingPunct="0">
              <a:spcBef>
                <a:spcPct val="50000"/>
              </a:spcBef>
              <a:buClr>
                <a:schemeClr val="accent2"/>
              </a:buClr>
            </a:pPr>
            <a:r>
              <a:rPr lang="cs-CZ" sz="1800" b="1" dirty="0">
                <a:latin typeface="Arial" pitchFamily="34" charset="0"/>
              </a:rPr>
              <a:t>HRD systém</a:t>
            </a:r>
          </a:p>
        </p:txBody>
      </p:sp>
    </p:spTree>
    <p:extLst>
      <p:ext uri="{BB962C8B-B14F-4D97-AF65-F5344CB8AC3E}">
        <p14:creationId xmlns:p14="http://schemas.microsoft.com/office/powerpoint/2010/main" val="3101073335"/>
      </p:ext>
    </p:extLst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356615" y="437652"/>
            <a:ext cx="10561319" cy="846386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  <a:defRPr/>
            </a:pPr>
            <a:r>
              <a:rPr lang="cs-CZ" sz="2400" dirty="0">
                <a:latin typeface="Futura CEZ Medium" pitchFamily="2" charset="0"/>
                <a:cs typeface="Arial" pitchFamily="34" charset="0"/>
              </a:rPr>
              <a:t>6. POŽÁRNĚ BEZPEČNOSTNÍ ZAŘÍZENÍ</a:t>
            </a:r>
            <a:br>
              <a:rPr lang="cs-CZ" sz="2400" dirty="0">
                <a:latin typeface="Futura CEZ Medium" pitchFamily="2" charset="0"/>
                <a:cs typeface="Arial" pitchFamily="34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  <a:t>ZAŘÍZENÍ PRO ZÁSOBOVÁNÍ POŽÁRNÍ VODOU</a:t>
            </a:r>
            <a:br>
              <a:rPr lang="cs-CZ" sz="2400" dirty="0">
                <a:latin typeface="Futura CEZ Medium" pitchFamily="2" charset="0"/>
                <a:cs typeface="Arial" pitchFamily="34" charset="0"/>
              </a:rPr>
            </a:br>
            <a:r>
              <a:rPr lang="cs-CZ" sz="24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</a:t>
            </a:r>
            <a:r>
              <a:rPr lang="cs-CZ" sz="22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idx="1"/>
          </p:nvPr>
        </p:nvSpPr>
        <p:spPr>
          <a:xfrm>
            <a:off x="356617" y="1513114"/>
            <a:ext cx="10561319" cy="4724175"/>
          </a:xfrm>
        </p:spPr>
        <p:txBody>
          <a:bodyPr/>
          <a:lstStyle/>
          <a:p>
            <a:pPr hangingPunct="0"/>
            <a:endParaRPr lang="cs-CZ" sz="1600" b="1" dirty="0">
              <a:solidFill>
                <a:schemeClr val="accent1"/>
              </a:solidFill>
            </a:endParaRPr>
          </a:p>
          <a:p>
            <a:pPr hangingPunct="0"/>
            <a:endParaRPr lang="cs-CZ" sz="1600" b="1" dirty="0">
              <a:solidFill>
                <a:schemeClr val="accent1"/>
              </a:solidFill>
            </a:endParaRPr>
          </a:p>
          <a:p>
            <a:endParaRPr lang="cs-CZ" sz="1400" dirty="0">
              <a:latin typeface="Arial CE" charset="-18"/>
              <a:cs typeface="Arial CE" charset="-18"/>
            </a:endParaRPr>
          </a:p>
        </p:txBody>
      </p:sp>
      <p:sp>
        <p:nvSpPr>
          <p:cNvPr id="50181" name="Zástupný symbol pro číslo snímku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3053CA9-2792-4BBB-B77F-8DB7669C10A1}" type="slidenum">
              <a:rPr lang="en-US" sz="1000">
                <a:solidFill>
                  <a:schemeClr val="bg1"/>
                </a:solidFill>
                <a:latin typeface="Futura CEZ OT Demi" pitchFamily="50" charset="0"/>
                <a:ea typeface="Arial CE" charset="-18"/>
                <a:cs typeface="Arial CE" charset="-18"/>
              </a:rPr>
              <a:pPr eaLnBrk="1" hangingPunct="1"/>
              <a:t>55</a:t>
            </a:fld>
            <a:endParaRPr lang="en-US" sz="1000" dirty="0">
              <a:solidFill>
                <a:schemeClr val="bg1"/>
              </a:solidFill>
              <a:latin typeface="Futura CEZ OT Demi" pitchFamily="50" charset="0"/>
              <a:ea typeface="Arial CE" charset="-18"/>
              <a:cs typeface="Arial CE" charset="-18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0E7DDF1-BDE7-4B02-94DC-514A68B7E0C7}"/>
              </a:ext>
            </a:extLst>
          </p:cNvPr>
          <p:cNvSpPr txBox="1"/>
          <p:nvPr/>
        </p:nvSpPr>
        <p:spPr>
          <a:xfrm>
            <a:off x="356614" y="1639717"/>
            <a:ext cx="10703271" cy="1872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cs-CZ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APŘ. VNĚJŠÍ POŽÁRNÍ VODOVOD VČETNĚ NADZEMNÍCH A PODZEMNÍCH HYDRANTŮ, PLNÍCÍCH MÍST A POŽÁRNÍCH VÝTOKOVÝCH STOJANŮ, VNITŘNÍ POŽÁRNÍ VODOVOD VČETNĚ NÁSTĚNNÝCH HYDRANTŮ, HADICOVÝCH A HYDRANTOVÝCH SYSTÉMŮ, NEZAVODNĚNÉ POŽÁRNÍ POTRUBÍ</a:t>
            </a:r>
            <a:endParaRPr lang="cs-CZ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>
              <a:buClr>
                <a:schemeClr val="accent2"/>
              </a:buClr>
            </a:pPr>
            <a:r>
              <a:rPr lang="cs-CZ" sz="1600" b="1" dirty="0">
                <a:solidFill>
                  <a:schemeClr val="bg2"/>
                </a:solidFill>
                <a:latin typeface="Arial CE" charset="-18"/>
                <a:cs typeface="Arial CE" charset="-18"/>
              </a:rPr>
              <a:t>Používání hydrantů a vybavení hydrantových skříní JEN v případě POŽÁRU, neporušovat plomby a nepoužívat jako běžný zdroj vody k mytí a úklidu prostor!</a:t>
            </a:r>
            <a:endParaRPr lang="cs-CZ" sz="1600" dirty="0">
              <a:solidFill>
                <a:schemeClr val="bg2"/>
              </a:solidFill>
            </a:endParaRP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4111B3F9-E202-42B7-BDA8-232A035A9848}"/>
              </a:ext>
            </a:extLst>
          </p:cNvPr>
          <p:cNvGrpSpPr/>
          <p:nvPr/>
        </p:nvGrpSpPr>
        <p:grpSpPr>
          <a:xfrm>
            <a:off x="1132115" y="3880331"/>
            <a:ext cx="8153399" cy="2426818"/>
            <a:chOff x="323895" y="3395980"/>
            <a:chExt cx="8522470" cy="3164229"/>
          </a:xfrm>
        </p:grpSpPr>
        <p:pic>
          <p:nvPicPr>
            <p:cNvPr id="14" name="Picture 2" descr="C:\Users\miskovskjit\Desktop\Foto\foto pro školení\P1133469.JPG">
              <a:extLst>
                <a:ext uri="{FF2B5EF4-FFF2-40B4-BE49-F238E27FC236}">
                  <a16:creationId xmlns:a16="http://schemas.microsoft.com/office/drawing/2014/main" id="{CDD28508-4D12-4A67-8FA3-F1FE37E34C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05" r="-20"/>
            <a:stretch/>
          </p:blipFill>
          <p:spPr bwMode="auto">
            <a:xfrm>
              <a:off x="323895" y="3395980"/>
              <a:ext cx="2700000" cy="2733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 descr="C:\Users\miskovskjit\Desktop\Foto\foto pro školení\P1133486.JPG">
              <a:extLst>
                <a:ext uri="{FF2B5EF4-FFF2-40B4-BE49-F238E27FC236}">
                  <a16:creationId xmlns:a16="http://schemas.microsoft.com/office/drawing/2014/main" id="{4DBD1801-32B9-4BAB-8A18-CE8CBCC70C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39" r="15676"/>
            <a:stretch/>
          </p:blipFill>
          <p:spPr bwMode="auto">
            <a:xfrm>
              <a:off x="6146365" y="3395980"/>
              <a:ext cx="2700000" cy="2733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Obrázek 15" descr="06.jpg">
              <a:extLst>
                <a:ext uri="{FF2B5EF4-FFF2-40B4-BE49-F238E27FC236}">
                  <a16:creationId xmlns:a16="http://schemas.microsoft.com/office/drawing/2014/main" id="{CF64AC4C-1D34-41A2-9DA6-C2B867540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3074" r="3003"/>
            <a:stretch/>
          </p:blipFill>
          <p:spPr>
            <a:xfrm>
              <a:off x="3110845" y="3395980"/>
              <a:ext cx="2950591" cy="2733222"/>
            </a:xfrm>
            <a:prstGeom prst="rect">
              <a:avLst/>
            </a:prstGeom>
          </p:spPr>
        </p:pic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BB70B62B-03A1-48AE-B9C3-377B7080329C}"/>
                </a:ext>
              </a:extLst>
            </p:cNvPr>
            <p:cNvSpPr/>
            <p:nvPr/>
          </p:nvSpPr>
          <p:spPr bwMode="auto">
            <a:xfrm>
              <a:off x="323895" y="6044584"/>
              <a:ext cx="2700000" cy="515625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none" lIns="78762" tIns="39382" rIns="78762" bIns="39382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52463" eaLnBrk="0" hangingPunct="0">
                <a:spcBef>
                  <a:spcPct val="50000"/>
                </a:spcBef>
                <a:buClr>
                  <a:schemeClr val="accent2"/>
                </a:buClr>
              </a:pPr>
              <a:r>
                <a:rPr lang="cs-CZ" sz="1600" b="1" dirty="0">
                  <a:latin typeface="Arial" pitchFamily="34" charset="0"/>
                </a:rPr>
                <a:t>Nadzemní hydrant</a:t>
              </a:r>
            </a:p>
          </p:txBody>
        </p:sp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54E20FC4-7B29-4188-8BEC-15102DA8DA99}"/>
                </a:ext>
              </a:extLst>
            </p:cNvPr>
            <p:cNvSpPr/>
            <p:nvPr/>
          </p:nvSpPr>
          <p:spPr bwMode="auto">
            <a:xfrm>
              <a:off x="3110844" y="6044584"/>
              <a:ext cx="2950591" cy="515625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none" lIns="78762" tIns="39382" rIns="78762" bIns="39382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52463" eaLnBrk="0" hangingPunct="0">
                <a:buClr>
                  <a:schemeClr val="accent2"/>
                </a:buClr>
              </a:pPr>
              <a:r>
                <a:rPr lang="cs-CZ" sz="1600" b="1" dirty="0">
                  <a:latin typeface="Arial" pitchFamily="34" charset="0"/>
                </a:rPr>
                <a:t>Hydrantová skříň</a:t>
              </a:r>
            </a:p>
            <a:p>
              <a:pPr algn="ctr" defTabSz="652463" eaLnBrk="0" hangingPunct="0">
                <a:buClr>
                  <a:schemeClr val="accent2"/>
                </a:buClr>
              </a:pPr>
              <a:r>
                <a:rPr lang="cs-CZ" sz="1600" b="1" dirty="0">
                  <a:latin typeface="Arial" pitchFamily="34" charset="0"/>
                </a:rPr>
                <a:t> s tvarově stálou hadicí</a:t>
              </a:r>
            </a:p>
          </p:txBody>
        </p:sp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5E6A30CE-FFBB-4F83-8F66-143761B2D7B3}"/>
                </a:ext>
              </a:extLst>
            </p:cNvPr>
            <p:cNvSpPr/>
            <p:nvPr/>
          </p:nvSpPr>
          <p:spPr bwMode="auto">
            <a:xfrm>
              <a:off x="6146365" y="6044584"/>
              <a:ext cx="2700000" cy="515625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none" lIns="78762" tIns="39382" rIns="78762" bIns="39382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52463" eaLnBrk="0" hangingPunct="0">
                <a:buClr>
                  <a:schemeClr val="accent2"/>
                </a:buClr>
              </a:pPr>
              <a:r>
                <a:rPr lang="cs-CZ" sz="1600" b="1" dirty="0">
                  <a:latin typeface="Arial" pitchFamily="34" charset="0"/>
                </a:rPr>
                <a:t>Hydrantová skříň</a:t>
              </a:r>
            </a:p>
            <a:p>
              <a:pPr algn="ctr" defTabSz="652463" eaLnBrk="0" hangingPunct="0">
                <a:buClr>
                  <a:schemeClr val="accent2"/>
                </a:buClr>
              </a:pPr>
              <a:r>
                <a:rPr lang="cs-CZ" sz="1600" b="1" dirty="0">
                  <a:latin typeface="Arial" pitchFamily="34" charset="0"/>
                </a:rPr>
                <a:t> se zploštitelnou hadicí</a:t>
              </a:r>
            </a:p>
          </p:txBody>
        </p:sp>
      </p:grpSp>
      <p:pic>
        <p:nvPicPr>
          <p:cNvPr id="17" name="Obrázek 16">
            <a:extLst>
              <a:ext uri="{FF2B5EF4-FFF2-40B4-BE49-F238E27FC236}">
                <a16:creationId xmlns:a16="http://schemas.microsoft.com/office/drawing/2014/main" id="{0881CD77-3011-4ECA-AEA0-08BEC3FD3D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6551"/>
      </p:ext>
    </p:extLst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356615" y="591977"/>
            <a:ext cx="10561319" cy="846386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  <a:defRPr/>
            </a:pPr>
            <a:r>
              <a:rPr lang="cs-CZ" sz="2400" dirty="0">
                <a:latin typeface="Futura CEZ Medium" pitchFamily="2" charset="0"/>
                <a:cs typeface="Arial" pitchFamily="34" charset="0"/>
              </a:rPr>
              <a:t>6. POŽÁRNĚ BEZPEČNOSTNÍ ZAŘÍZENÍ</a:t>
            </a:r>
            <a:br>
              <a:rPr lang="cs-CZ" sz="2400" dirty="0">
                <a:latin typeface="Futura CEZ Medium" pitchFamily="2" charset="0"/>
                <a:cs typeface="Arial" pitchFamily="34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  <a:t>ZAŘÍZENÍ PRO OMEZENÍ ŠÍŘENÍ POŽÁRU</a:t>
            </a:r>
            <a:br>
              <a:rPr lang="cs-CZ" sz="2200" dirty="0">
                <a:latin typeface="Futura CEZ Medium" pitchFamily="2" charset="0"/>
                <a:cs typeface="Arial" pitchFamily="34" charset="0"/>
              </a:rPr>
            </a:br>
            <a:r>
              <a:rPr lang="cs-CZ" sz="22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idx="1"/>
          </p:nvPr>
        </p:nvSpPr>
        <p:spPr>
          <a:xfrm>
            <a:off x="356617" y="1523243"/>
            <a:ext cx="10561319" cy="4714046"/>
          </a:xfrm>
        </p:spPr>
        <p:txBody>
          <a:bodyPr/>
          <a:lstStyle/>
          <a:p>
            <a:pPr hangingPunct="0"/>
            <a:endParaRPr lang="cs-CZ" sz="1600" b="1" dirty="0">
              <a:solidFill>
                <a:schemeClr val="accent1"/>
              </a:solidFill>
            </a:endParaRPr>
          </a:p>
          <a:p>
            <a:pPr hangingPunct="0"/>
            <a:endParaRPr lang="cs-CZ" sz="1600" b="1" dirty="0">
              <a:solidFill>
                <a:schemeClr val="accent1"/>
              </a:solidFill>
            </a:endParaRPr>
          </a:p>
          <a:p>
            <a:endParaRPr lang="cs-CZ" sz="1400" dirty="0">
              <a:latin typeface="Arial CE" charset="-18"/>
              <a:cs typeface="Arial CE" charset="-18"/>
            </a:endParaRPr>
          </a:p>
        </p:txBody>
      </p:sp>
      <p:sp>
        <p:nvSpPr>
          <p:cNvPr id="50181" name="Zástupný symbol pro číslo snímku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3053CA9-2792-4BBB-B77F-8DB7669C10A1}" type="slidenum">
              <a:rPr lang="en-US" sz="1000">
                <a:solidFill>
                  <a:schemeClr val="bg1"/>
                </a:solidFill>
                <a:latin typeface="Futura CEZ OT Demi" pitchFamily="50" charset="0"/>
                <a:ea typeface="Arial CE" charset="-18"/>
                <a:cs typeface="Arial CE" charset="-18"/>
              </a:rPr>
              <a:pPr eaLnBrk="1" hangingPunct="1"/>
              <a:t>56</a:t>
            </a:fld>
            <a:endParaRPr lang="en-US" sz="1000" dirty="0">
              <a:solidFill>
                <a:schemeClr val="bg1"/>
              </a:solidFill>
              <a:latin typeface="Futura CEZ OT Demi" pitchFamily="50" charset="0"/>
              <a:ea typeface="Arial CE" charset="-18"/>
              <a:cs typeface="Arial CE" charset="-18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0E7DDF1-BDE7-4B02-94DC-514A68B7E0C7}"/>
              </a:ext>
            </a:extLst>
          </p:cNvPr>
          <p:cNvSpPr txBox="1"/>
          <p:nvPr/>
        </p:nvSpPr>
        <p:spPr>
          <a:xfrm>
            <a:off x="479377" y="1639717"/>
            <a:ext cx="103708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NAPŘ. POŽÁRNÍ KLAPKA, POŽÁRNÍ DVEŘE A POŽÁRNÍ UZÁVĚRY OTVORŮ VČETNĚ JEJICH FUNKČNÍHO VYBAVENÍ, SYSTÉMY A PRVKY ZAJIŠŤUJÍCÍ ZVÝŠENÍ POŽÁRNÍ ODOLNOSTI STAVEBNÍCH KONSTRUKCÍ NEBO SNÍŽENÍ HOŘLAVOSTI STAVEBNÍCH HMOT, VODNÍ CLONY, POŽÁRNÍ PŘEPÁŽKY A UCPÁVKY</a:t>
            </a:r>
          </a:p>
          <a:p>
            <a:endParaRPr lang="cs-CZ" sz="1600" b="1" dirty="0">
              <a:solidFill>
                <a:schemeClr val="accent1"/>
              </a:solidFill>
            </a:endParaRPr>
          </a:p>
          <a:p>
            <a:r>
              <a:rPr lang="cs-CZ" sz="1600" b="1" dirty="0">
                <a:solidFill>
                  <a:schemeClr val="bg2"/>
                </a:solidFill>
              </a:rPr>
              <a:t>POŽÁRNÍ DVEŘE, POŽÁRNÍ UZÁVĚRY, POŽÁRNÍ SKLO</a:t>
            </a:r>
            <a:endParaRPr lang="cs-CZ" sz="1600" dirty="0">
              <a:solidFill>
                <a:schemeClr val="bg2"/>
              </a:solidFill>
            </a:endParaRPr>
          </a:p>
        </p:txBody>
      </p:sp>
      <p:pic>
        <p:nvPicPr>
          <p:cNvPr id="17" name="Picture 2" descr="C:\Users\miskovskjit\Desktop\Foto\foto pro školení\P1093439.JPG">
            <a:extLst>
              <a:ext uri="{FF2B5EF4-FFF2-40B4-BE49-F238E27FC236}">
                <a16:creationId xmlns:a16="http://schemas.microsoft.com/office/drawing/2014/main" id="{B9532DF2-1431-488F-B74B-44AC01F0C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5" y="3340179"/>
            <a:ext cx="2902454" cy="232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miskovskjit\Desktop\Foto\foto pro školení\P1093441.JPG">
            <a:extLst>
              <a:ext uri="{FF2B5EF4-FFF2-40B4-BE49-F238E27FC236}">
                <a16:creationId xmlns:a16="http://schemas.microsoft.com/office/drawing/2014/main" id="{03FEB914-EE6A-47C3-AD9D-B77E9F1A8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66"/>
          <a:stretch/>
        </p:blipFill>
        <p:spPr bwMode="auto">
          <a:xfrm>
            <a:off x="4344657" y="3356561"/>
            <a:ext cx="2796807" cy="231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C:\Users\miskovskjit\Desktop\Foto\foto pro školení\P1133467.JPG">
            <a:extLst>
              <a:ext uri="{FF2B5EF4-FFF2-40B4-BE49-F238E27FC236}">
                <a16:creationId xmlns:a16="http://schemas.microsoft.com/office/drawing/2014/main" id="{EABF6C09-7600-4005-8853-A5BE8B7ED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844" y="3356561"/>
            <a:ext cx="2913492" cy="231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bdélník 22">
            <a:extLst>
              <a:ext uri="{FF2B5EF4-FFF2-40B4-BE49-F238E27FC236}">
                <a16:creationId xmlns:a16="http://schemas.microsoft.com/office/drawing/2014/main" id="{AA02DE99-1622-40CF-8B5C-5E5E0CD983B2}"/>
              </a:ext>
            </a:extLst>
          </p:cNvPr>
          <p:cNvSpPr/>
          <p:nvPr/>
        </p:nvSpPr>
        <p:spPr bwMode="auto">
          <a:xfrm>
            <a:off x="819155" y="5838138"/>
            <a:ext cx="2902454" cy="49266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ctr" defTabSz="652463" eaLnBrk="0" hangingPunct="0">
              <a:spcBef>
                <a:spcPct val="50000"/>
              </a:spcBef>
              <a:buClr>
                <a:schemeClr val="accent2"/>
              </a:buClr>
            </a:pPr>
            <a:r>
              <a:rPr lang="cs-CZ" sz="1600" b="1" dirty="0">
                <a:latin typeface="Arial" pitchFamily="34" charset="0"/>
              </a:rPr>
              <a:t>Požární poklop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4E15E677-52E4-4EE6-822F-8C7A86064982}"/>
              </a:ext>
            </a:extLst>
          </p:cNvPr>
          <p:cNvSpPr/>
          <p:nvPr/>
        </p:nvSpPr>
        <p:spPr bwMode="auto">
          <a:xfrm>
            <a:off x="4344657" y="5815182"/>
            <a:ext cx="2796807" cy="53858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ctr" defTabSz="652463" eaLnBrk="0" hangingPunct="0">
              <a:spcBef>
                <a:spcPct val="50000"/>
              </a:spcBef>
              <a:buClr>
                <a:schemeClr val="accent2"/>
              </a:buClr>
            </a:pPr>
            <a:r>
              <a:rPr lang="cs-CZ" sz="1600" b="1" dirty="0">
                <a:latin typeface="Arial" pitchFamily="34" charset="0"/>
              </a:rPr>
              <a:t>Požární uzávěr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C5859093-18B5-4564-8006-4529404FF2EB}"/>
              </a:ext>
            </a:extLst>
          </p:cNvPr>
          <p:cNvSpPr/>
          <p:nvPr/>
        </p:nvSpPr>
        <p:spPr bwMode="auto">
          <a:xfrm>
            <a:off x="7775844" y="5838138"/>
            <a:ext cx="2913492" cy="49266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ctr" defTabSz="652463" eaLnBrk="0" hangingPunct="0">
              <a:buClr>
                <a:schemeClr val="accent2"/>
              </a:buClr>
            </a:pPr>
            <a:r>
              <a:rPr lang="cs-CZ" sz="1600" b="1" dirty="0">
                <a:latin typeface="Arial" pitchFamily="34" charset="0"/>
              </a:rPr>
              <a:t>Panikové kování na požárních</a:t>
            </a:r>
          </a:p>
          <a:p>
            <a:pPr algn="ctr" defTabSz="652463" eaLnBrk="0" hangingPunct="0">
              <a:buClr>
                <a:schemeClr val="accent2"/>
              </a:buClr>
            </a:pPr>
            <a:r>
              <a:rPr lang="cs-CZ" sz="1600" b="1" dirty="0">
                <a:latin typeface="Arial" pitchFamily="34" charset="0"/>
              </a:rPr>
              <a:t> dveřích na únikové cestě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58FD60CC-9F9C-4832-89BA-B2A07E0F28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96551"/>
      </p:ext>
    </p:extLst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356615" y="437652"/>
            <a:ext cx="10561319" cy="846386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  <a:defRPr/>
            </a:pPr>
            <a:r>
              <a:rPr lang="cs-CZ" sz="2400" dirty="0">
                <a:latin typeface="Futura CEZ Medium" pitchFamily="2" charset="0"/>
                <a:cs typeface="Arial" pitchFamily="34" charset="0"/>
              </a:rPr>
              <a:t>6. POŽÁRNĚ BEZPEČNOSTNÍ ZAŘÍZENÍ</a:t>
            </a:r>
            <a:br>
              <a:rPr lang="cs-CZ" sz="2400" dirty="0">
                <a:latin typeface="Futura CEZ Medium" pitchFamily="2" charset="0"/>
                <a:cs typeface="Arial" pitchFamily="34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  <a:t>ZAŘÍZENÍ PRO OMEZENÍ ŠÍŘENÍ POŽÁRU</a:t>
            </a:r>
            <a:br>
              <a:rPr lang="cs-CZ" sz="2200" dirty="0">
                <a:latin typeface="Futura CEZ Medium" pitchFamily="2" charset="0"/>
                <a:cs typeface="Arial" pitchFamily="34" charset="0"/>
              </a:rPr>
            </a:br>
            <a:r>
              <a:rPr lang="cs-CZ" sz="22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idx="1"/>
          </p:nvPr>
        </p:nvSpPr>
        <p:spPr>
          <a:xfrm>
            <a:off x="1920240" y="2629213"/>
            <a:ext cx="8997696" cy="3608076"/>
          </a:xfrm>
        </p:spPr>
        <p:txBody>
          <a:bodyPr/>
          <a:lstStyle/>
          <a:p>
            <a:pPr hangingPunct="0"/>
            <a:endParaRPr lang="cs-CZ" sz="1600" b="1" dirty="0">
              <a:solidFill>
                <a:schemeClr val="accent1"/>
              </a:solidFill>
            </a:endParaRPr>
          </a:p>
          <a:p>
            <a:pPr hangingPunct="0"/>
            <a:endParaRPr lang="cs-CZ" sz="1600" b="1" dirty="0">
              <a:solidFill>
                <a:schemeClr val="accent1"/>
              </a:solidFill>
            </a:endParaRPr>
          </a:p>
          <a:p>
            <a:endParaRPr lang="cs-CZ" sz="1400" dirty="0">
              <a:latin typeface="Arial CE" charset="-18"/>
              <a:cs typeface="Arial CE" charset="-18"/>
            </a:endParaRPr>
          </a:p>
        </p:txBody>
      </p:sp>
      <p:sp>
        <p:nvSpPr>
          <p:cNvPr id="50181" name="Zástupný symbol pro číslo snímku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3053CA9-2792-4BBB-B77F-8DB7669C10A1}" type="slidenum">
              <a:rPr lang="en-US" sz="1000">
                <a:solidFill>
                  <a:schemeClr val="bg1"/>
                </a:solidFill>
                <a:latin typeface="Futura CEZ OT Demi" pitchFamily="50" charset="0"/>
                <a:ea typeface="Arial CE" charset="-18"/>
                <a:cs typeface="Arial CE" charset="-18"/>
              </a:rPr>
              <a:pPr eaLnBrk="1" hangingPunct="1"/>
              <a:t>57</a:t>
            </a:fld>
            <a:endParaRPr lang="en-US" sz="1000" dirty="0">
              <a:solidFill>
                <a:schemeClr val="bg1"/>
              </a:solidFill>
              <a:latin typeface="Futura CEZ OT Demi" pitchFamily="50" charset="0"/>
              <a:ea typeface="Arial CE" charset="-18"/>
              <a:cs typeface="Arial CE" charset="-18"/>
            </a:endParaRP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1D9D3EC3-DA18-4DF9-BA62-E4272CFB72B3}"/>
              </a:ext>
            </a:extLst>
          </p:cNvPr>
          <p:cNvSpPr txBox="1">
            <a:spLocks/>
          </p:cNvSpPr>
          <p:nvPr/>
        </p:nvSpPr>
        <p:spPr>
          <a:xfrm>
            <a:off x="356615" y="1600201"/>
            <a:ext cx="9843299" cy="5260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b="1" dirty="0">
                <a:solidFill>
                  <a:schemeClr val="bg2"/>
                </a:solidFill>
              </a:rPr>
              <a:t>POŽÁRNÍ PŘEPÁŽKY A UCPÁVKY</a:t>
            </a:r>
          </a:p>
          <a:p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1F7040FB-B2F3-428D-8570-5D6774BCD2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5"/>
          <a:stretch/>
        </p:blipFill>
        <p:spPr>
          <a:xfrm>
            <a:off x="2092424" y="3273044"/>
            <a:ext cx="2693250" cy="211810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AEA38DD-562C-4D2A-BDFE-A12F162F1D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" t="3228"/>
          <a:stretch/>
        </p:blipFill>
        <p:spPr>
          <a:xfrm>
            <a:off x="5048672" y="3273044"/>
            <a:ext cx="2672686" cy="2118106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1A681B81-5EB8-4417-BA81-D790CD0F19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992" y="2629213"/>
            <a:ext cx="2071451" cy="2761935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2B82C468-6AF3-4B04-8C1E-9817D86037B6}"/>
              </a:ext>
            </a:extLst>
          </p:cNvPr>
          <p:cNvSpPr/>
          <p:nvPr/>
        </p:nvSpPr>
        <p:spPr bwMode="auto">
          <a:xfrm>
            <a:off x="2152258" y="5733256"/>
            <a:ext cx="5569099" cy="42512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ctr" defTabSz="652463" eaLnBrk="0" hangingPunct="0">
              <a:spcBef>
                <a:spcPct val="50000"/>
              </a:spcBef>
              <a:buClr>
                <a:schemeClr val="accent2"/>
              </a:buClr>
            </a:pPr>
            <a:r>
              <a:rPr lang="cs-CZ" b="1" dirty="0">
                <a:latin typeface="Arial" pitchFamily="34" charset="0"/>
              </a:rPr>
              <a:t>Požární dělící přepážky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DA3A86A6-26BE-4B00-85E6-4C0DC8269F4F}"/>
              </a:ext>
            </a:extLst>
          </p:cNvPr>
          <p:cNvSpPr/>
          <p:nvPr/>
        </p:nvSpPr>
        <p:spPr bwMode="auto">
          <a:xfrm>
            <a:off x="8046993" y="5733256"/>
            <a:ext cx="2071451" cy="42512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ctr" defTabSz="652463" eaLnBrk="0" hangingPunct="0">
              <a:spcBef>
                <a:spcPct val="50000"/>
              </a:spcBef>
              <a:buClr>
                <a:schemeClr val="accent2"/>
              </a:buClr>
            </a:pPr>
            <a:r>
              <a:rPr lang="cs-CZ" b="1" dirty="0">
                <a:latin typeface="Arial" pitchFamily="34" charset="0"/>
              </a:rPr>
              <a:t>Požární ucpávka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90AD4AD6-B8C6-4D08-BDF9-E92EAFBCA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15329"/>
      </p:ext>
    </p:extLst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356615" y="437652"/>
            <a:ext cx="10561319" cy="846386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  <a:defRPr/>
            </a:pPr>
            <a:r>
              <a:rPr lang="cs-CZ" sz="2400" dirty="0">
                <a:latin typeface="Futura CEZ Medium" pitchFamily="2" charset="0"/>
                <a:cs typeface="Arial" pitchFamily="34" charset="0"/>
              </a:rPr>
              <a:t>6. POŽÁRNĚ BEZPEČNOSTNÍ ZAŘÍZENÍ</a:t>
            </a:r>
            <a:br>
              <a:rPr lang="cs-CZ" sz="2400" dirty="0">
                <a:latin typeface="Futura CEZ Medium" pitchFamily="2" charset="0"/>
                <a:cs typeface="Arial" pitchFamily="34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  <a:t>ZAŘÍZENÍ PRO USMĚRNĚNÍ POHYBU KOUŘE PŘI POŽÁRU</a:t>
            </a:r>
            <a:br>
              <a:rPr lang="cs-CZ" sz="2200" dirty="0">
                <a:latin typeface="Futura CEZ Medium" pitchFamily="2" charset="0"/>
                <a:cs typeface="Arial" pitchFamily="34" charset="0"/>
              </a:rPr>
            </a:br>
            <a:r>
              <a:rPr lang="cs-CZ" sz="22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idx="1"/>
          </p:nvPr>
        </p:nvSpPr>
        <p:spPr>
          <a:xfrm>
            <a:off x="1920240" y="2629213"/>
            <a:ext cx="8997696" cy="3608076"/>
          </a:xfrm>
        </p:spPr>
        <p:txBody>
          <a:bodyPr/>
          <a:lstStyle/>
          <a:p>
            <a:pPr hangingPunct="0"/>
            <a:endParaRPr lang="cs-CZ" sz="1600" b="1" dirty="0">
              <a:solidFill>
                <a:schemeClr val="accent1"/>
              </a:solidFill>
            </a:endParaRPr>
          </a:p>
          <a:p>
            <a:pPr hangingPunct="0"/>
            <a:endParaRPr lang="cs-CZ" sz="1600" b="1" dirty="0">
              <a:solidFill>
                <a:schemeClr val="accent1"/>
              </a:solidFill>
            </a:endParaRPr>
          </a:p>
          <a:p>
            <a:endParaRPr lang="cs-CZ" sz="1400" dirty="0">
              <a:latin typeface="Arial CE" charset="-18"/>
              <a:cs typeface="Arial CE" charset="-18"/>
            </a:endParaRPr>
          </a:p>
        </p:txBody>
      </p:sp>
      <p:sp>
        <p:nvSpPr>
          <p:cNvPr id="50181" name="Zástupný symbol pro číslo snímku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3053CA9-2792-4BBB-B77F-8DB7669C10A1}" type="slidenum">
              <a:rPr lang="en-US" sz="1000">
                <a:solidFill>
                  <a:schemeClr val="bg1"/>
                </a:solidFill>
                <a:latin typeface="Futura CEZ OT Demi" pitchFamily="50" charset="0"/>
                <a:ea typeface="Arial CE" charset="-18"/>
                <a:cs typeface="Arial CE" charset="-18"/>
              </a:rPr>
              <a:pPr eaLnBrk="1" hangingPunct="1"/>
              <a:t>58</a:t>
            </a:fld>
            <a:endParaRPr lang="en-US" sz="1000" dirty="0">
              <a:solidFill>
                <a:schemeClr val="bg1"/>
              </a:solidFill>
              <a:latin typeface="Futura CEZ OT Demi" pitchFamily="50" charset="0"/>
              <a:ea typeface="Arial CE" charset="-18"/>
              <a:cs typeface="Arial CE" charset="-18"/>
            </a:endParaRP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1D9D3EC3-DA18-4DF9-BA62-E4272CFB72B3}"/>
              </a:ext>
            </a:extLst>
          </p:cNvPr>
          <p:cNvSpPr txBox="1">
            <a:spLocks/>
          </p:cNvSpPr>
          <p:nvPr/>
        </p:nvSpPr>
        <p:spPr>
          <a:xfrm>
            <a:off x="623392" y="1522864"/>
            <a:ext cx="9576522" cy="745986"/>
          </a:xfrm>
          <a:prstGeom prst="rect">
            <a:avLst/>
          </a:prstGeom>
        </p:spPr>
        <p:txBody>
          <a:bodyPr vert="horz" lIns="0" tIns="0" rIns="0" bIns="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Tx/>
              <a:buNone/>
            </a:pPr>
            <a:r>
              <a:rPr lang="cs-CZ" sz="6400" b="1" dirty="0">
                <a:latin typeface="Arial CE" charset="-18"/>
                <a:cs typeface="Arial CE" charset="-18"/>
              </a:rPr>
              <a:t>NAPŘ. </a:t>
            </a:r>
            <a:r>
              <a:rPr lang="cs-CZ" sz="6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ZAŘÍZENÍ PRO ODVOD KOUŘE A TEPLA, ZAŘÍZENÍ PŘETLAKOVÉ VENTILACE, KOUŘOVÁ KLAPKA VČETNĚ OVLÁDACÍHO MECHANISMU, KOUŘOTĚSNÉ DVEŘE,´ZAŘÍZENÍ PŘIROZENÉHO ODVĚTRÁNÍ KOUŘE</a:t>
            </a:r>
            <a:endParaRPr lang="cs-CZ" sz="6400" b="1" dirty="0">
              <a:latin typeface="Arial CE" charset="-18"/>
              <a:cs typeface="Arial CE" charset="-18"/>
            </a:endParaRPr>
          </a:p>
          <a:p>
            <a:pPr marL="342900" lvl="1" indent="-342900">
              <a:buClrTx/>
              <a:buNone/>
            </a:pPr>
            <a:endParaRPr lang="cs-CZ" sz="6400" b="1" dirty="0">
              <a:solidFill>
                <a:schemeClr val="accent1"/>
              </a:solidFill>
              <a:latin typeface="Arial CE" charset="-18"/>
              <a:cs typeface="Arial CE" charset="-18"/>
            </a:endParaRPr>
          </a:p>
          <a:p>
            <a:pPr marL="342900" lvl="1" indent="-342900">
              <a:buClrTx/>
              <a:buNone/>
            </a:pPr>
            <a:r>
              <a:rPr lang="cs-CZ" sz="6400" b="1" dirty="0">
                <a:solidFill>
                  <a:schemeClr val="bg2"/>
                </a:solidFill>
                <a:latin typeface="Arial CE" charset="-18"/>
                <a:cs typeface="Arial CE" charset="-18"/>
              </a:rPr>
              <a:t>ZAŘÍZENÍ PRO ODVOD KOUŘE A TEPLA, POŽÁRNÍ KLAPKY</a:t>
            </a:r>
            <a:endParaRPr lang="cs-CZ" sz="6400" dirty="0">
              <a:solidFill>
                <a:schemeClr val="bg2"/>
              </a:solidFill>
            </a:endParaRPr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A4F91D74-54AB-4AF6-9237-98B9946E0EF8}"/>
              </a:ext>
            </a:extLst>
          </p:cNvPr>
          <p:cNvGrpSpPr/>
          <p:nvPr/>
        </p:nvGrpSpPr>
        <p:grpSpPr>
          <a:xfrm>
            <a:off x="978409" y="2953512"/>
            <a:ext cx="8266175" cy="3008376"/>
            <a:chOff x="507253" y="2637819"/>
            <a:chExt cx="8114008" cy="3892249"/>
          </a:xfrm>
        </p:grpSpPr>
        <p:pic>
          <p:nvPicPr>
            <p:cNvPr id="19" name="Picture 2" descr="C:\Users\miskovskjit\Pictures\požární klapky 2.jpg">
              <a:extLst>
                <a:ext uri="{FF2B5EF4-FFF2-40B4-BE49-F238E27FC236}">
                  <a16:creationId xmlns:a16="http://schemas.microsoft.com/office/drawing/2014/main" id="{CEF5A6F9-AFCF-42EB-8290-E1970D7B42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7990" y="2637819"/>
              <a:ext cx="4403271" cy="330290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7FAD2BA3-61BA-4124-9731-E481ADB1C0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741" y="2637819"/>
              <a:ext cx="3452360" cy="330290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E2CBC219-900D-4EC2-BB8A-2764B043F627}"/>
                </a:ext>
              </a:extLst>
            </p:cNvPr>
            <p:cNvSpPr/>
            <p:nvPr/>
          </p:nvSpPr>
          <p:spPr bwMode="auto">
            <a:xfrm>
              <a:off x="507253" y="6014443"/>
              <a:ext cx="3483335" cy="515625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none" lIns="78762" tIns="39382" rIns="78762" bIns="39382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52463" eaLnBrk="0" hangingPunct="0">
                <a:spcBef>
                  <a:spcPct val="50000"/>
                </a:spcBef>
                <a:buClr>
                  <a:schemeClr val="accent2"/>
                </a:buClr>
              </a:pPr>
              <a:r>
                <a:rPr lang="cs-CZ" b="1" dirty="0">
                  <a:latin typeface="Arial" pitchFamily="34" charset="0"/>
                </a:rPr>
                <a:t>Požární klapka</a:t>
              </a:r>
            </a:p>
          </p:txBody>
        </p:sp>
        <p:sp>
          <p:nvSpPr>
            <p:cNvPr id="23" name="Obdélník 22">
              <a:extLst>
                <a:ext uri="{FF2B5EF4-FFF2-40B4-BE49-F238E27FC236}">
                  <a16:creationId xmlns:a16="http://schemas.microsoft.com/office/drawing/2014/main" id="{11F22A4C-9759-4352-8853-4276CD81DE76}"/>
                </a:ext>
              </a:extLst>
            </p:cNvPr>
            <p:cNvSpPr/>
            <p:nvPr/>
          </p:nvSpPr>
          <p:spPr bwMode="auto">
            <a:xfrm>
              <a:off x="4217990" y="6014442"/>
              <a:ext cx="4403271" cy="515625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none" lIns="78762" tIns="39382" rIns="78762" bIns="39382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52463" eaLnBrk="0" hangingPunct="0">
                <a:spcBef>
                  <a:spcPct val="50000"/>
                </a:spcBef>
                <a:buClr>
                  <a:schemeClr val="accent2"/>
                </a:buClr>
              </a:pPr>
              <a:r>
                <a:rPr lang="cs-CZ" b="1" dirty="0">
                  <a:latin typeface="Arial" pitchFamily="34" charset="0"/>
                </a:rPr>
                <a:t>Zařízení pro odvod kouře a tepla</a:t>
              </a:r>
            </a:p>
          </p:txBody>
        </p:sp>
      </p:grpSp>
      <p:pic>
        <p:nvPicPr>
          <p:cNvPr id="14" name="Obrázek 13">
            <a:extLst>
              <a:ext uri="{FF2B5EF4-FFF2-40B4-BE49-F238E27FC236}">
                <a16:creationId xmlns:a16="http://schemas.microsoft.com/office/drawing/2014/main" id="{0F60FC9C-69F8-4101-8FC8-73C16AFDB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69159"/>
      </p:ext>
    </p:extLst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356615" y="437652"/>
            <a:ext cx="10561319" cy="846386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  <a:defRPr/>
            </a:pPr>
            <a:r>
              <a:rPr lang="cs-CZ" sz="2400" dirty="0">
                <a:latin typeface="Futura CEZ Medium" pitchFamily="2" charset="0"/>
                <a:cs typeface="Arial" pitchFamily="34" charset="0"/>
              </a:rPr>
              <a:t>6. POŽÁRNĚ BEZPEČNOSTNÍ ZAŘÍZENÍ</a:t>
            </a:r>
            <a:br>
              <a:rPr lang="cs-CZ" sz="2400" dirty="0">
                <a:latin typeface="Futura CEZ Medium" pitchFamily="2" charset="0"/>
                <a:cs typeface="Arial" pitchFamily="34" charset="0"/>
              </a:rPr>
            </a:br>
            <a:r>
              <a:rPr lang="cs-CZ" sz="2400" dirty="0">
                <a:solidFill>
                  <a:schemeClr val="tx1"/>
                </a:solidFill>
                <a:cs typeface="Arial" pitchFamily="34" charset="0"/>
              </a:rPr>
              <a:t>ZAŘÍZENÍ PRO ÚNIK OSOB PŘI POŽÁRU </a:t>
            </a:r>
            <a:br>
              <a:rPr lang="cs-CZ" sz="2400" dirty="0">
                <a:solidFill>
                  <a:schemeClr val="tx1"/>
                </a:solidFill>
                <a:cs typeface="Arial" pitchFamily="34" charset="0"/>
              </a:rPr>
            </a:br>
            <a:r>
              <a:rPr lang="cs-CZ" sz="22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idx="1"/>
          </p:nvPr>
        </p:nvSpPr>
        <p:spPr>
          <a:xfrm>
            <a:off x="1920240" y="2629213"/>
            <a:ext cx="8997696" cy="3608076"/>
          </a:xfrm>
        </p:spPr>
        <p:txBody>
          <a:bodyPr/>
          <a:lstStyle/>
          <a:p>
            <a:pPr hangingPunct="0"/>
            <a:endParaRPr lang="cs-CZ" sz="1600" b="1" dirty="0">
              <a:solidFill>
                <a:schemeClr val="accent1"/>
              </a:solidFill>
            </a:endParaRPr>
          </a:p>
          <a:p>
            <a:pPr hangingPunct="0"/>
            <a:endParaRPr lang="cs-CZ" sz="1600" b="1" dirty="0">
              <a:solidFill>
                <a:schemeClr val="accent1"/>
              </a:solidFill>
            </a:endParaRPr>
          </a:p>
          <a:p>
            <a:endParaRPr lang="cs-CZ" sz="1400" dirty="0">
              <a:latin typeface="Arial CE" charset="-18"/>
              <a:cs typeface="Arial CE" charset="-18"/>
            </a:endParaRPr>
          </a:p>
        </p:txBody>
      </p:sp>
      <p:sp>
        <p:nvSpPr>
          <p:cNvPr id="50181" name="Zástupný symbol pro číslo snímku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3053CA9-2792-4BBB-B77F-8DB7669C10A1}" type="slidenum">
              <a:rPr lang="en-US" sz="1000">
                <a:solidFill>
                  <a:schemeClr val="bg1"/>
                </a:solidFill>
                <a:latin typeface="Futura CEZ OT Demi" pitchFamily="50" charset="0"/>
                <a:ea typeface="Arial CE" charset="-18"/>
                <a:cs typeface="Arial CE" charset="-18"/>
              </a:rPr>
              <a:pPr eaLnBrk="1" hangingPunct="1"/>
              <a:t>59</a:t>
            </a:fld>
            <a:endParaRPr lang="en-US" sz="1000" dirty="0">
              <a:solidFill>
                <a:schemeClr val="bg1"/>
              </a:solidFill>
              <a:latin typeface="Futura CEZ OT Demi" pitchFamily="50" charset="0"/>
              <a:ea typeface="Arial CE" charset="-18"/>
              <a:cs typeface="Arial CE" charset="-18"/>
            </a:endParaRP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1D9D3EC3-DA18-4DF9-BA62-E4272CFB72B3}"/>
              </a:ext>
            </a:extLst>
          </p:cNvPr>
          <p:cNvSpPr txBox="1">
            <a:spLocks/>
          </p:cNvSpPr>
          <p:nvPr/>
        </p:nvSpPr>
        <p:spPr>
          <a:xfrm>
            <a:off x="479376" y="1600201"/>
            <a:ext cx="9720538" cy="526038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Tx/>
              <a:buNone/>
            </a:pPr>
            <a:r>
              <a:rPr lang="cs-CZ" sz="1800" b="1" dirty="0">
                <a:latin typeface="Arial" panose="020B0604020202020204" pitchFamily="34" charset="0"/>
                <a:ea typeface="Times New Roman" panose="02020603050405020304" pitchFamily="18" charset="0"/>
              </a:rPr>
              <a:t>N</a:t>
            </a:r>
            <a:r>
              <a:rPr lang="cs-CZ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APŘ. POŽÁRNÍ NEBO EVAKUAČNÍ VÝTAH, NOUZOVÉ OSVĚTLENÍ, NOUZOVÉ SDĚLOVACÍ ZAŘÍZENÍ, FUNKČNÍ VYBAVENÍ DVEŘÍ, BEZPEČNOSTNÍ A VÝSTRAŽNÉ ZAŘÍZENÍ</a:t>
            </a:r>
            <a:endParaRPr lang="cs-CZ" b="1" dirty="0"/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FB7BD0C1-A9F4-4905-B149-DF3F547525B9}"/>
              </a:ext>
            </a:extLst>
          </p:cNvPr>
          <p:cNvGrpSpPr/>
          <p:nvPr/>
        </p:nvGrpSpPr>
        <p:grpSpPr>
          <a:xfrm>
            <a:off x="1274064" y="2629213"/>
            <a:ext cx="9141299" cy="3543627"/>
            <a:chOff x="265291" y="2805524"/>
            <a:chExt cx="8626071" cy="3367316"/>
          </a:xfrm>
        </p:grpSpPr>
        <p:pic>
          <p:nvPicPr>
            <p:cNvPr id="15" name="Picture 5" descr="C:\Users\miskovskjit\Desktop\Foto\foto pro školení\P1093429.JPG">
              <a:extLst>
                <a:ext uri="{FF2B5EF4-FFF2-40B4-BE49-F238E27FC236}">
                  <a16:creationId xmlns:a16="http://schemas.microsoft.com/office/drawing/2014/main" id="{C9B27EFE-0A81-4B6B-8C5B-52DC5D89CF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8"/>
            <a:stretch/>
          </p:blipFill>
          <p:spPr bwMode="auto">
            <a:xfrm>
              <a:off x="6240322" y="2805524"/>
              <a:ext cx="2651040" cy="2635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 descr="C:\Users\miskovskjit\Pictures\Věcné prostředky požární ochrany + dokumentace\nouzové osvětlení 2.jpg">
              <a:extLst>
                <a:ext uri="{FF2B5EF4-FFF2-40B4-BE49-F238E27FC236}">
                  <a16:creationId xmlns:a16="http://schemas.microsoft.com/office/drawing/2014/main" id="{5E2CD757-7D9A-4288-8293-5F0DF7EFB0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8"/>
            <a:stretch/>
          </p:blipFill>
          <p:spPr bwMode="auto">
            <a:xfrm>
              <a:off x="265291" y="2805524"/>
              <a:ext cx="2187455" cy="2635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3" descr="C:\Users\miskovskjit\Pictures\Věcné prostředky požární ochrany + dokumentace\požární výtah 4.jpg">
              <a:extLst>
                <a:ext uri="{FF2B5EF4-FFF2-40B4-BE49-F238E27FC236}">
                  <a16:creationId xmlns:a16="http://schemas.microsoft.com/office/drawing/2014/main" id="{9978C935-BC21-4165-A92C-BD408C6B99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9" r="7941"/>
            <a:stretch/>
          </p:blipFill>
          <p:spPr bwMode="auto">
            <a:xfrm>
              <a:off x="2657035" y="2805524"/>
              <a:ext cx="3403076" cy="2635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BFECFA80-D33B-4FFC-8435-077207C9C82C}"/>
                </a:ext>
              </a:extLst>
            </p:cNvPr>
            <p:cNvSpPr/>
            <p:nvPr/>
          </p:nvSpPr>
          <p:spPr bwMode="auto">
            <a:xfrm>
              <a:off x="265291" y="5657215"/>
              <a:ext cx="2187455" cy="515625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none" lIns="78762" tIns="39382" rIns="78762" bIns="39382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52463" eaLnBrk="0" hangingPunct="0">
                <a:spcBef>
                  <a:spcPct val="50000"/>
                </a:spcBef>
                <a:buClr>
                  <a:schemeClr val="accent2"/>
                </a:buClr>
              </a:pPr>
              <a:r>
                <a:rPr lang="cs-CZ" b="1" dirty="0">
                  <a:latin typeface="Arial" pitchFamily="34" charset="0"/>
                </a:rPr>
                <a:t>Nouzové osvětlení</a:t>
              </a:r>
            </a:p>
          </p:txBody>
        </p:sp>
        <p:sp>
          <p:nvSpPr>
            <p:cNvPr id="24" name="Obdélník 23">
              <a:extLst>
                <a:ext uri="{FF2B5EF4-FFF2-40B4-BE49-F238E27FC236}">
                  <a16:creationId xmlns:a16="http://schemas.microsoft.com/office/drawing/2014/main" id="{E65A4DA6-5990-420A-BAE0-2C50C37E819C}"/>
                </a:ext>
              </a:extLst>
            </p:cNvPr>
            <p:cNvSpPr/>
            <p:nvPr/>
          </p:nvSpPr>
          <p:spPr bwMode="auto">
            <a:xfrm>
              <a:off x="2657035" y="5657215"/>
              <a:ext cx="3403076" cy="515625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none" lIns="78762" tIns="39382" rIns="78762" bIns="39382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52463" eaLnBrk="0" hangingPunct="0">
                <a:spcBef>
                  <a:spcPct val="50000"/>
                </a:spcBef>
                <a:buClr>
                  <a:schemeClr val="accent2"/>
                </a:buClr>
              </a:pPr>
              <a:r>
                <a:rPr lang="cs-CZ" b="1" dirty="0">
                  <a:latin typeface="Arial" pitchFamily="34" charset="0"/>
                </a:rPr>
                <a:t>Požární výtah</a:t>
              </a:r>
            </a:p>
          </p:txBody>
        </p:sp>
        <p:pic>
          <p:nvPicPr>
            <p:cNvPr id="25" name="Picture 2" descr="Požární výtah">
              <a:extLst>
                <a:ext uri="{FF2B5EF4-FFF2-40B4-BE49-F238E27FC236}">
                  <a16:creationId xmlns:a16="http://schemas.microsoft.com/office/drawing/2014/main" id="{2D64A990-5BD0-4AEB-93E8-6C29235CCB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6889" y="4205299"/>
              <a:ext cx="1132367" cy="1132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bdélník 25">
              <a:extLst>
                <a:ext uri="{FF2B5EF4-FFF2-40B4-BE49-F238E27FC236}">
                  <a16:creationId xmlns:a16="http://schemas.microsoft.com/office/drawing/2014/main" id="{AF2F8839-18E8-4C18-9B0D-993C9EBD43FB}"/>
                </a:ext>
              </a:extLst>
            </p:cNvPr>
            <p:cNvSpPr/>
            <p:nvPr/>
          </p:nvSpPr>
          <p:spPr bwMode="auto">
            <a:xfrm>
              <a:off x="6240322" y="5654221"/>
              <a:ext cx="2651040" cy="515625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none" lIns="78762" tIns="39382" rIns="78762" bIns="39382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52463" eaLnBrk="0" hangingPunct="0">
                <a:buClr>
                  <a:schemeClr val="accent2"/>
                </a:buClr>
              </a:pPr>
              <a:r>
                <a:rPr lang="cs-CZ" b="1" dirty="0">
                  <a:latin typeface="Arial" pitchFamily="34" charset="0"/>
                </a:rPr>
                <a:t>Požární dveře</a:t>
              </a:r>
            </a:p>
            <a:p>
              <a:pPr algn="ctr" defTabSz="652463" eaLnBrk="0" hangingPunct="0">
                <a:buClr>
                  <a:schemeClr val="accent2"/>
                </a:buClr>
              </a:pPr>
              <a:r>
                <a:rPr lang="cs-CZ" b="1" dirty="0">
                  <a:latin typeface="Arial" pitchFamily="34" charset="0"/>
                </a:rPr>
                <a:t>s výplní požárního skla</a:t>
              </a:r>
            </a:p>
          </p:txBody>
        </p:sp>
      </p:grpSp>
      <p:pic>
        <p:nvPicPr>
          <p:cNvPr id="17" name="Obrázek 16">
            <a:extLst>
              <a:ext uri="{FF2B5EF4-FFF2-40B4-BE49-F238E27FC236}">
                <a16:creationId xmlns:a16="http://schemas.microsoft.com/office/drawing/2014/main" id="{8B388E4A-81CB-4C2E-948C-E7A249B77D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45667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43647CE-E056-4966-AC41-96A96486B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296863"/>
            <a:ext cx="10538264" cy="1031769"/>
          </a:xfrm>
        </p:spPr>
        <p:txBody>
          <a:bodyPr anchor="t">
            <a:noAutofit/>
          </a:bodyPr>
          <a:lstStyle/>
          <a:p>
            <a:r>
              <a:rPr lang="cs-CZ" sz="2200" dirty="0">
                <a:solidFill>
                  <a:schemeClr val="tx1"/>
                </a:solidFill>
                <a:latin typeface="Futura CEZ Medium" pitchFamily="2" charset="0"/>
              </a:rPr>
              <a:t>1. POŽÁRNÍ OCHRANA A JEJÍ ÚKOLY, LEGISLATIVA</a:t>
            </a:r>
            <a:br>
              <a:rPr lang="cs-CZ" sz="2200" dirty="0">
                <a:solidFill>
                  <a:schemeClr val="tx1"/>
                </a:solidFill>
                <a:latin typeface="Futura CEZ Medium" pitchFamily="2" charset="0"/>
              </a:rPr>
            </a:br>
            <a:r>
              <a:rPr lang="cs-CZ" sz="2200" dirty="0">
                <a:solidFill>
                  <a:schemeClr val="tx1"/>
                </a:solidFill>
                <a:latin typeface="Futura CEZ Medium" pitchFamily="2" charset="0"/>
              </a:rPr>
              <a:t>POJEM POŽÁRNÍ OCHRANA</a:t>
            </a:r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r>
              <a:rPr lang="cs-CZ" sz="2400" dirty="0">
                <a:latin typeface="Futura CEZ Medium" pitchFamily="2" charset="0"/>
              </a:rPr>
              <a:t>-------------------------------------------------------------------------------------------------------------------------------------------------------------------------------</a:t>
            </a:r>
            <a:endParaRPr lang="cs-CZ" sz="2400" dirty="0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92E32C9C-26B5-449C-BEAF-F18C8219198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71476" y="1460500"/>
            <a:ext cx="4147972" cy="4308475"/>
          </a:xfrm>
        </p:spPr>
        <p:txBody>
          <a:bodyPr/>
          <a:lstStyle/>
          <a:p>
            <a:endParaRPr lang="cs-CZ" sz="1600" dirty="0">
              <a:latin typeface="Arial CE" charset="-18"/>
              <a:cs typeface="Arial CE" charset="-18"/>
            </a:endParaRPr>
          </a:p>
          <a:p>
            <a:pPr>
              <a:lnSpc>
                <a:spcPct val="150000"/>
              </a:lnSpc>
            </a:pPr>
            <a:endParaRPr lang="cs-CZ" sz="1600" dirty="0">
              <a:latin typeface="Arial CE" charset="-18"/>
              <a:cs typeface="Arial CE" charset="-18"/>
            </a:endParaRPr>
          </a:p>
          <a:p>
            <a:pPr>
              <a:lnSpc>
                <a:spcPct val="150000"/>
              </a:lnSpc>
            </a:pPr>
            <a:r>
              <a:rPr lang="cs-CZ" sz="1800" dirty="0">
                <a:latin typeface="Arial CE" charset="-18"/>
                <a:cs typeface="Arial CE" charset="-18"/>
              </a:rPr>
              <a:t>Požární ochrana je obor činnosti zahrnující legislativní, organizační, technická, výchovná a jiná opatření směřující k </a:t>
            </a:r>
            <a:r>
              <a:rPr lang="cs-CZ" sz="1800" b="1" dirty="0">
                <a:solidFill>
                  <a:schemeClr val="bg2"/>
                </a:solidFill>
                <a:latin typeface="Arial CE" charset="-18"/>
                <a:cs typeface="Arial CE" charset="-18"/>
              </a:rPr>
              <a:t>vyloučení</a:t>
            </a:r>
            <a:r>
              <a:rPr lang="cs-CZ" sz="1800" dirty="0">
                <a:solidFill>
                  <a:srgbClr val="3366FF"/>
                </a:solidFill>
                <a:latin typeface="Arial CE" charset="-18"/>
                <a:cs typeface="Arial CE" charset="-18"/>
              </a:rPr>
              <a:t> </a:t>
            </a:r>
            <a:r>
              <a:rPr lang="cs-CZ" sz="1800" dirty="0">
                <a:latin typeface="Arial CE" charset="-18"/>
                <a:cs typeface="Arial CE" charset="-18"/>
              </a:rPr>
              <a:t>nebo </a:t>
            </a:r>
            <a:r>
              <a:rPr lang="cs-CZ" sz="1800" b="1" dirty="0">
                <a:solidFill>
                  <a:schemeClr val="bg2"/>
                </a:solidFill>
                <a:latin typeface="Arial CE" charset="-18"/>
                <a:cs typeface="Arial CE" charset="-18"/>
              </a:rPr>
              <a:t>omezení rizik vzniku požárů </a:t>
            </a:r>
            <a:r>
              <a:rPr lang="cs-CZ" sz="1800" dirty="0">
                <a:latin typeface="Arial CE" charset="-18"/>
                <a:cs typeface="Arial CE" charset="-18"/>
              </a:rPr>
              <a:t>a v případě jejich vzniku k zajištění jejich </a:t>
            </a:r>
            <a:r>
              <a:rPr lang="cs-CZ" sz="1800" b="1" dirty="0">
                <a:solidFill>
                  <a:schemeClr val="bg2"/>
                </a:solidFill>
                <a:latin typeface="Arial CE" charset="-18"/>
                <a:cs typeface="Arial CE" charset="-18"/>
              </a:rPr>
              <a:t>účinné likvidace</a:t>
            </a:r>
            <a:r>
              <a:rPr lang="cs-CZ" sz="1800" dirty="0">
                <a:solidFill>
                  <a:schemeClr val="bg2"/>
                </a:solidFill>
                <a:latin typeface="Arial CE" charset="-18"/>
                <a:cs typeface="Arial CE" charset="-18"/>
              </a:rPr>
              <a:t>.</a:t>
            </a:r>
          </a:p>
          <a:p>
            <a:endParaRPr lang="cs-CZ" dirty="0"/>
          </a:p>
        </p:txBody>
      </p:sp>
      <p:sp>
        <p:nvSpPr>
          <p:cNvPr id="11" name="Zaoblený obdélníkový popisek 6">
            <a:extLst>
              <a:ext uri="{FF2B5EF4-FFF2-40B4-BE49-F238E27FC236}">
                <a16:creationId xmlns:a16="http://schemas.microsoft.com/office/drawing/2014/main" id="{A6F13B10-1EE1-4031-8ADD-AD4D7954F1FD}"/>
              </a:ext>
            </a:extLst>
          </p:cNvPr>
          <p:cNvSpPr/>
          <p:nvPr/>
        </p:nvSpPr>
        <p:spPr bwMode="auto">
          <a:xfrm>
            <a:off x="5390798" y="3752615"/>
            <a:ext cx="2329541" cy="1458686"/>
          </a:xfrm>
          <a:prstGeom prst="wedgeRoundRectCallout">
            <a:avLst>
              <a:gd name="adj1" fmla="val 75806"/>
              <a:gd name="adj2" fmla="val -9388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ctr" defTabSz="652463" eaLnBrk="0" hangingPunct="0">
              <a:spcBef>
                <a:spcPct val="50000"/>
              </a:spcBef>
              <a:buClr>
                <a:schemeClr val="accent2"/>
              </a:buClr>
            </a:pPr>
            <a:r>
              <a:rPr lang="cs-CZ" sz="2000" b="1" i="0" dirty="0">
                <a:latin typeface="Arial" pitchFamily="34" charset="0"/>
              </a:rPr>
              <a:t>PREVENTIVNÍ </a:t>
            </a:r>
          </a:p>
          <a:p>
            <a:pPr algn="ctr" defTabSz="652463" eaLnBrk="0" hangingPunct="0">
              <a:spcBef>
                <a:spcPct val="50000"/>
              </a:spcBef>
              <a:buClr>
                <a:schemeClr val="accent2"/>
              </a:buClr>
            </a:pPr>
            <a:r>
              <a:rPr lang="cs-CZ" sz="2000" b="1" i="0" dirty="0">
                <a:latin typeface="Arial" pitchFamily="34" charset="0"/>
              </a:rPr>
              <a:t>ČINNOST</a:t>
            </a:r>
          </a:p>
        </p:txBody>
      </p:sp>
      <p:sp>
        <p:nvSpPr>
          <p:cNvPr id="12" name="Zaoblený obdélníkový popisek 7">
            <a:extLst>
              <a:ext uri="{FF2B5EF4-FFF2-40B4-BE49-F238E27FC236}">
                <a16:creationId xmlns:a16="http://schemas.microsoft.com/office/drawing/2014/main" id="{2C27608F-0168-4661-B90E-4E9EC8F69872}"/>
              </a:ext>
            </a:extLst>
          </p:cNvPr>
          <p:cNvSpPr/>
          <p:nvPr/>
        </p:nvSpPr>
        <p:spPr bwMode="auto">
          <a:xfrm>
            <a:off x="8813985" y="3736766"/>
            <a:ext cx="2329200" cy="1458000"/>
          </a:xfrm>
          <a:prstGeom prst="wedgeRoundRectCallout">
            <a:avLst>
              <a:gd name="adj1" fmla="val -73317"/>
              <a:gd name="adj2" fmla="val -95544"/>
              <a:gd name="adj3" fmla="val 16667"/>
            </a:avLst>
          </a:prstGeom>
          <a:solidFill>
            <a:schemeClr val="accent3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ctr" defTabSz="652463" eaLnBrk="0" hangingPunct="0">
              <a:spcBef>
                <a:spcPct val="50000"/>
              </a:spcBef>
              <a:buClr>
                <a:schemeClr val="accent2"/>
              </a:buClr>
            </a:pPr>
            <a:r>
              <a:rPr lang="cs-CZ" sz="2000" b="1" i="0" dirty="0">
                <a:latin typeface="Arial" pitchFamily="34" charset="0"/>
              </a:rPr>
              <a:t>REPRESIVNÍ</a:t>
            </a:r>
          </a:p>
          <a:p>
            <a:pPr algn="ctr" defTabSz="652463" eaLnBrk="0" hangingPunct="0">
              <a:spcBef>
                <a:spcPct val="50000"/>
              </a:spcBef>
              <a:buClr>
                <a:schemeClr val="accent2"/>
              </a:buClr>
            </a:pPr>
            <a:r>
              <a:rPr lang="cs-CZ" sz="2000" b="1" dirty="0">
                <a:latin typeface="Arial" pitchFamily="34" charset="0"/>
              </a:rPr>
              <a:t>ČINNOST</a:t>
            </a:r>
            <a:endParaRPr lang="cs-CZ" sz="2000" b="1" i="0" dirty="0">
              <a:latin typeface="Arial" pitchFamily="34" charset="0"/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4290DA69-F523-447B-9D5C-AA57CEC1513A}"/>
              </a:ext>
            </a:extLst>
          </p:cNvPr>
          <p:cNvSpPr/>
          <p:nvPr/>
        </p:nvSpPr>
        <p:spPr>
          <a:xfrm>
            <a:off x="6400800" y="2348557"/>
            <a:ext cx="4067503" cy="756745"/>
          </a:xfrm>
          <a:prstGeom prst="round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/>
              <a:t>POŽÁRNÍ OCHRANA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E728B4A-FE26-4EE3-AE65-5B6315812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290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356615" y="437652"/>
            <a:ext cx="10561319" cy="846386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  <a:defRPr/>
            </a:pPr>
            <a:r>
              <a:rPr lang="cs-CZ" sz="2400" dirty="0">
                <a:latin typeface="Futura CEZ Medium" pitchFamily="2" charset="0"/>
                <a:cs typeface="Arial" pitchFamily="34" charset="0"/>
              </a:rPr>
              <a:t>6. POŽÁRNĚ BEZPEČNOSTNÍ ZAŘÍZENÍ</a:t>
            </a:r>
            <a:br>
              <a:rPr lang="cs-CZ" sz="2400" dirty="0">
                <a:latin typeface="Futura CEZ Medium" pitchFamily="2" charset="0"/>
                <a:cs typeface="Arial" pitchFamily="34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  <a:t>NÁHRADNÍ ZDROJE</a:t>
            </a:r>
            <a:br>
              <a:rPr lang="cs-CZ" sz="2400" dirty="0">
                <a:solidFill>
                  <a:schemeClr val="tx1"/>
                </a:solidFill>
                <a:cs typeface="Arial" pitchFamily="34" charset="0"/>
              </a:rPr>
            </a:br>
            <a:r>
              <a:rPr lang="cs-CZ" sz="22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idx="1"/>
          </p:nvPr>
        </p:nvSpPr>
        <p:spPr>
          <a:xfrm>
            <a:off x="1920240" y="2629213"/>
            <a:ext cx="8997696" cy="3608076"/>
          </a:xfrm>
        </p:spPr>
        <p:txBody>
          <a:bodyPr/>
          <a:lstStyle/>
          <a:p>
            <a:pPr hangingPunct="0"/>
            <a:endParaRPr lang="cs-CZ" sz="1600" b="1" dirty="0">
              <a:solidFill>
                <a:schemeClr val="accent1"/>
              </a:solidFill>
            </a:endParaRPr>
          </a:p>
          <a:p>
            <a:pPr hangingPunct="0"/>
            <a:endParaRPr lang="cs-CZ" sz="1600" b="1" dirty="0">
              <a:solidFill>
                <a:schemeClr val="accent1"/>
              </a:solidFill>
            </a:endParaRPr>
          </a:p>
          <a:p>
            <a:endParaRPr lang="cs-CZ" sz="1400" dirty="0">
              <a:latin typeface="Arial CE" charset="-18"/>
              <a:cs typeface="Arial CE" charset="-18"/>
            </a:endParaRPr>
          </a:p>
        </p:txBody>
      </p:sp>
      <p:sp>
        <p:nvSpPr>
          <p:cNvPr id="50181" name="Zástupný symbol pro číslo snímku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3053CA9-2792-4BBB-B77F-8DB7669C10A1}" type="slidenum">
              <a:rPr lang="en-US" sz="1000">
                <a:solidFill>
                  <a:schemeClr val="bg1"/>
                </a:solidFill>
                <a:latin typeface="Futura CEZ OT Demi" pitchFamily="50" charset="0"/>
                <a:ea typeface="Arial CE" charset="-18"/>
                <a:cs typeface="Arial CE" charset="-18"/>
              </a:rPr>
              <a:pPr eaLnBrk="1" hangingPunct="1"/>
              <a:t>60</a:t>
            </a:fld>
            <a:endParaRPr lang="en-US" sz="1000" dirty="0">
              <a:solidFill>
                <a:schemeClr val="bg1"/>
              </a:solidFill>
              <a:latin typeface="Futura CEZ OT Demi" pitchFamily="50" charset="0"/>
              <a:ea typeface="Arial CE" charset="-18"/>
              <a:cs typeface="Arial CE" charset="-18"/>
            </a:endParaRP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1D9D3EC3-DA18-4DF9-BA62-E4272CFB72B3}"/>
              </a:ext>
            </a:extLst>
          </p:cNvPr>
          <p:cNvSpPr txBox="1">
            <a:spLocks/>
          </p:cNvSpPr>
          <p:nvPr/>
        </p:nvSpPr>
        <p:spPr>
          <a:xfrm>
            <a:off x="356615" y="1600200"/>
            <a:ext cx="9843299" cy="10290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Tx/>
              <a:buNone/>
            </a:pPr>
            <a:r>
              <a:rPr lang="cs-CZ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N</a:t>
            </a:r>
            <a:r>
              <a:rPr lang="cs-CZ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APŘ. </a:t>
            </a:r>
            <a:r>
              <a:rPr lang="cs-CZ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NÁHRADNÍ ZDROJE A PROSTŘEDKY URČENÉ K ZAJIŠTĚNÍ PROVOZUSCHOPNOSTI POŽÁRNĚ BEZPEČNOSTNÍCH ZAŘÍZENÍ, ZDROJE NEBO ZÁSOBA HASEBNÍCH LÁTEK U ZAŘÍZENÍ PRO POTLAČENÍ POŽÁRU NEBO VÝBUCHU A ZAŘÍZENÍ PRO ZÁSOBOVÁNÍ POŽÁRNÍ VODOU, ZDROJE VODY URČENÉ K HAŠENÍ POŽÁRŮ</a:t>
            </a:r>
            <a:endParaRPr lang="cs-CZ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0">
              <a:buClrTx/>
              <a:buNone/>
            </a:pPr>
            <a:r>
              <a:rPr lang="cs-CZ" sz="1600" b="1" dirty="0">
                <a:solidFill>
                  <a:schemeClr val="accent2"/>
                </a:solidFill>
                <a:latin typeface="Arial CE" charset="-18"/>
                <a:cs typeface="Arial CE" charset="-18"/>
              </a:rPr>
              <a:t> </a:t>
            </a:r>
            <a:r>
              <a:rPr lang="cs-CZ" sz="1600" b="1" dirty="0">
                <a:solidFill>
                  <a:schemeClr val="bg2"/>
                </a:solidFill>
                <a:latin typeface="Arial CE" charset="-18"/>
                <a:cs typeface="Arial CE" charset="-18"/>
              </a:rPr>
              <a:t>DIESELAGREGÁTY</a:t>
            </a:r>
            <a:endParaRPr lang="cs-CZ" sz="1600" dirty="0">
              <a:solidFill>
                <a:schemeClr val="bg2"/>
              </a:solidFill>
            </a:endParaRPr>
          </a:p>
          <a:p>
            <a:pPr marL="0" lvl="1" indent="0">
              <a:buClrTx/>
              <a:buNone/>
            </a:pPr>
            <a:endParaRPr lang="cs-CZ" sz="1600" b="1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F238586E-F779-481A-9B23-FC390ED110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026" y="3315253"/>
            <a:ext cx="3047144" cy="2223387"/>
          </a:xfrm>
          <a:prstGeom prst="rect">
            <a:avLst/>
          </a:prstGeom>
        </p:spPr>
      </p:pic>
      <p:pic>
        <p:nvPicPr>
          <p:cNvPr id="19" name="Zástupný symbol pro obsah 13">
            <a:extLst>
              <a:ext uri="{FF2B5EF4-FFF2-40B4-BE49-F238E27FC236}">
                <a16:creationId xmlns:a16="http://schemas.microsoft.com/office/drawing/2014/main" id="{8A8E4D76-2D87-4E12-B426-F99A0AE063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56" y="3315253"/>
            <a:ext cx="3020043" cy="2223387"/>
          </a:xfrm>
          <a:prstGeom prst="rect">
            <a:avLst/>
          </a:prstGeom>
        </p:spPr>
      </p:pic>
      <p:sp>
        <p:nvSpPr>
          <p:cNvPr id="21" name="Obdélník 20">
            <a:extLst>
              <a:ext uri="{FF2B5EF4-FFF2-40B4-BE49-F238E27FC236}">
                <a16:creationId xmlns:a16="http://schemas.microsoft.com/office/drawing/2014/main" id="{735654B3-6365-47D3-B3DC-CF78D86CAE5C}"/>
              </a:ext>
            </a:extLst>
          </p:cNvPr>
          <p:cNvSpPr/>
          <p:nvPr/>
        </p:nvSpPr>
        <p:spPr bwMode="auto">
          <a:xfrm>
            <a:off x="5199577" y="5949280"/>
            <a:ext cx="2525936" cy="4480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ctr" defTabSz="652463" eaLnBrk="0" hangingPunct="0">
              <a:spcBef>
                <a:spcPct val="50000"/>
              </a:spcBef>
              <a:buClr>
                <a:schemeClr val="accent2"/>
              </a:buClr>
            </a:pPr>
            <a:r>
              <a:rPr lang="cs-CZ" b="1" dirty="0">
                <a:latin typeface="Arial" pitchFamily="34" charset="0"/>
              </a:rPr>
              <a:t>Dieselagregáty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A93CD0A-F345-4D10-9A2C-DDBD1EC4F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82889"/>
      </p:ext>
    </p:extLst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356615" y="437652"/>
            <a:ext cx="10561319" cy="846386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  <a:defRPr/>
            </a:pPr>
            <a:r>
              <a:rPr lang="cs-CZ" sz="2400" dirty="0">
                <a:latin typeface="Futura CEZ Medium" pitchFamily="2" charset="0"/>
                <a:cs typeface="Arial" pitchFamily="34" charset="0"/>
              </a:rPr>
              <a:t>6. POŽÁRNĚ BEZPEČNOSTNÍ ZAŘÍZENÍ</a:t>
            </a:r>
            <a:br>
              <a:rPr lang="cs-CZ" sz="2400" dirty="0">
                <a:latin typeface="Futura CEZ Medium" pitchFamily="2" charset="0"/>
                <a:cs typeface="Arial" pitchFamily="34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  <a:t>DRUHY VĚCNÝCH PROSTŘEDKŮ POŽÁRNÍ OCHRANY</a:t>
            </a:r>
            <a:br>
              <a:rPr lang="cs-CZ" sz="24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</a:br>
            <a:r>
              <a:rPr lang="cs-CZ" sz="22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idx="1"/>
          </p:nvPr>
        </p:nvSpPr>
        <p:spPr>
          <a:xfrm>
            <a:off x="1920240" y="2629213"/>
            <a:ext cx="8997696" cy="3608076"/>
          </a:xfrm>
        </p:spPr>
        <p:txBody>
          <a:bodyPr/>
          <a:lstStyle/>
          <a:p>
            <a:pPr hangingPunct="0"/>
            <a:endParaRPr lang="cs-CZ" sz="1600" b="1" dirty="0">
              <a:solidFill>
                <a:schemeClr val="accent1"/>
              </a:solidFill>
            </a:endParaRPr>
          </a:p>
          <a:p>
            <a:pPr hangingPunct="0"/>
            <a:endParaRPr lang="cs-CZ" sz="1600" b="1" dirty="0">
              <a:solidFill>
                <a:schemeClr val="accent1"/>
              </a:solidFill>
            </a:endParaRPr>
          </a:p>
          <a:p>
            <a:endParaRPr lang="cs-CZ" sz="1400" dirty="0">
              <a:latin typeface="Arial CE" charset="-18"/>
              <a:cs typeface="Arial CE" charset="-18"/>
            </a:endParaRPr>
          </a:p>
        </p:txBody>
      </p:sp>
      <p:sp>
        <p:nvSpPr>
          <p:cNvPr id="50181" name="Zástupný symbol pro číslo snímku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3053CA9-2792-4BBB-B77F-8DB7669C10A1}" type="slidenum">
              <a:rPr lang="en-US" sz="1000">
                <a:solidFill>
                  <a:schemeClr val="bg1"/>
                </a:solidFill>
                <a:latin typeface="Futura CEZ OT Demi" pitchFamily="50" charset="0"/>
                <a:ea typeface="Arial CE" charset="-18"/>
                <a:cs typeface="Arial CE" charset="-18"/>
              </a:rPr>
              <a:pPr eaLnBrk="1" hangingPunct="1"/>
              <a:t>61</a:t>
            </a:fld>
            <a:endParaRPr lang="en-US" sz="1000" dirty="0">
              <a:solidFill>
                <a:schemeClr val="bg1"/>
              </a:solidFill>
              <a:latin typeface="Futura CEZ OT Demi" pitchFamily="50" charset="0"/>
              <a:ea typeface="Arial CE" charset="-18"/>
              <a:cs typeface="Arial CE" charset="-18"/>
            </a:endParaRP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1D9D3EC3-DA18-4DF9-BA62-E4272CFB72B3}"/>
              </a:ext>
            </a:extLst>
          </p:cNvPr>
          <p:cNvSpPr txBox="1">
            <a:spLocks/>
          </p:cNvSpPr>
          <p:nvPr/>
        </p:nvSpPr>
        <p:spPr>
          <a:xfrm>
            <a:off x="356615" y="1600200"/>
            <a:ext cx="9843299" cy="33832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2D2D2D"/>
              </a:buClr>
              <a:buFont typeface="Wingdings" panose="05000000000000000000" pitchFamily="2" charset="2"/>
              <a:buChar char="§"/>
            </a:pPr>
            <a:r>
              <a:rPr lang="cs-CZ" sz="1600" dirty="0">
                <a:cs typeface="Times New Roman" pitchFamily="18" charset="0"/>
              </a:rPr>
              <a:t>hasicí p</a:t>
            </a:r>
            <a:r>
              <a:rPr lang="cs-CZ" sz="1600" dirty="0"/>
              <a:t>ř</a:t>
            </a:r>
            <a:r>
              <a:rPr lang="cs-CZ" sz="1600" dirty="0">
                <a:cs typeface="Times New Roman" pitchFamily="18" charset="0"/>
              </a:rPr>
              <a:t>ístroje (p</a:t>
            </a:r>
            <a:r>
              <a:rPr lang="cs-CZ" sz="1600" dirty="0"/>
              <a:t>ř</a:t>
            </a:r>
            <a:r>
              <a:rPr lang="cs-CZ" sz="1600" dirty="0">
                <a:cs typeface="Times New Roman" pitchFamily="18" charset="0"/>
              </a:rPr>
              <a:t>enosné, p</a:t>
            </a:r>
            <a:r>
              <a:rPr lang="cs-CZ" sz="1600" dirty="0"/>
              <a:t>ř</a:t>
            </a:r>
            <a:r>
              <a:rPr lang="cs-CZ" sz="1600" dirty="0">
                <a:cs typeface="Times New Roman" pitchFamily="18" charset="0"/>
              </a:rPr>
              <a:t>ív</a:t>
            </a:r>
            <a:r>
              <a:rPr lang="cs-CZ" sz="1600" dirty="0"/>
              <a:t>ě</a:t>
            </a:r>
            <a:r>
              <a:rPr lang="cs-CZ" sz="1600" dirty="0">
                <a:cs typeface="Times New Roman" pitchFamily="18" charset="0"/>
              </a:rPr>
              <a:t>sné a pojízdné)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2D2D2D"/>
              </a:buClr>
              <a:buFont typeface="Wingdings" panose="05000000000000000000" pitchFamily="2" charset="2"/>
              <a:buChar char="§"/>
            </a:pPr>
            <a:r>
              <a:rPr lang="cs-CZ" sz="1600" dirty="0">
                <a:cs typeface="Times New Roman" pitchFamily="18" charset="0"/>
              </a:rPr>
              <a:t>osobní ochranné prost</a:t>
            </a:r>
            <a:r>
              <a:rPr lang="cs-CZ" sz="1600" dirty="0"/>
              <a:t>ř</a:t>
            </a:r>
            <a:r>
              <a:rPr lang="cs-CZ" sz="1600" dirty="0">
                <a:cs typeface="Times New Roman" pitchFamily="18" charset="0"/>
              </a:rPr>
              <a:t>edky</a:t>
            </a:r>
          </a:p>
          <a:p>
            <a:pPr lvl="1">
              <a:spcBef>
                <a:spcPts val="600"/>
              </a:spcBef>
              <a:buClr>
                <a:srgbClr val="2D2D2D"/>
              </a:buClr>
              <a:buFont typeface="Wingdings" panose="05000000000000000000" pitchFamily="2" charset="2"/>
              <a:buChar char="§"/>
            </a:pPr>
            <a:r>
              <a:rPr lang="cs-CZ" sz="1600" dirty="0">
                <a:cs typeface="Times New Roman" pitchFamily="18" charset="0"/>
              </a:rPr>
              <a:t>prost</a:t>
            </a:r>
            <a:r>
              <a:rPr lang="cs-CZ" sz="1600" dirty="0"/>
              <a:t>ř</a:t>
            </a:r>
            <a:r>
              <a:rPr lang="cs-CZ" sz="1600" dirty="0">
                <a:cs typeface="Times New Roman" pitchFamily="18" charset="0"/>
              </a:rPr>
              <a:t>edky pro záchranu a evakuaci osob</a:t>
            </a:r>
          </a:p>
          <a:p>
            <a:pPr lvl="1">
              <a:spcBef>
                <a:spcPts val="600"/>
              </a:spcBef>
              <a:buClr>
                <a:srgbClr val="2D2D2D"/>
              </a:buClr>
              <a:buFont typeface="Wingdings" panose="05000000000000000000" pitchFamily="2" charset="2"/>
              <a:buChar char="§"/>
            </a:pPr>
            <a:r>
              <a:rPr lang="cs-CZ" sz="1600" dirty="0">
                <a:cs typeface="Times New Roman" pitchFamily="18" charset="0"/>
              </a:rPr>
              <a:t>prost</a:t>
            </a:r>
            <a:r>
              <a:rPr lang="cs-CZ" sz="1600" dirty="0"/>
              <a:t>ř</a:t>
            </a:r>
            <a:r>
              <a:rPr lang="cs-CZ" sz="1600" dirty="0">
                <a:cs typeface="Times New Roman" pitchFamily="18" charset="0"/>
              </a:rPr>
              <a:t>edky pro práci ve výškách, nad volnými hloubkami, na vod</a:t>
            </a:r>
            <a:r>
              <a:rPr lang="cs-CZ" sz="1600" dirty="0"/>
              <a:t>ě</a:t>
            </a:r>
            <a:r>
              <a:rPr lang="cs-CZ" sz="1600" dirty="0">
                <a:cs typeface="Times New Roman" pitchFamily="18" charset="0"/>
              </a:rPr>
              <a:t>, ve vod</a:t>
            </a:r>
            <a:r>
              <a:rPr lang="cs-CZ" sz="1600" dirty="0"/>
              <a:t>ě</a:t>
            </a:r>
            <a:r>
              <a:rPr lang="cs-CZ" sz="1600" dirty="0">
                <a:cs typeface="Times New Roman" pitchFamily="18" charset="0"/>
              </a:rPr>
              <a:t> a pod hladinou </a:t>
            </a:r>
          </a:p>
          <a:p>
            <a:pPr lvl="1">
              <a:spcBef>
                <a:spcPts val="600"/>
              </a:spcBef>
              <a:buClr>
                <a:srgbClr val="2D2D2D"/>
              </a:buClr>
              <a:buFont typeface="Wingdings" panose="05000000000000000000" pitchFamily="2" charset="2"/>
              <a:buChar char="§"/>
            </a:pPr>
            <a:r>
              <a:rPr lang="cs-CZ" sz="1600" dirty="0">
                <a:cs typeface="Times New Roman" pitchFamily="18" charset="0"/>
              </a:rPr>
              <a:t>prost</a:t>
            </a:r>
            <a:r>
              <a:rPr lang="cs-CZ" sz="1600" dirty="0"/>
              <a:t>ř</a:t>
            </a:r>
            <a:r>
              <a:rPr lang="cs-CZ" sz="1600" dirty="0">
                <a:cs typeface="Times New Roman" pitchFamily="18" charset="0"/>
              </a:rPr>
              <a:t>edky pro práci s nebezpe</a:t>
            </a:r>
            <a:r>
              <a:rPr lang="cs-CZ" sz="1600" dirty="0"/>
              <a:t>č</a:t>
            </a:r>
            <a:r>
              <a:rPr lang="cs-CZ" sz="1600" dirty="0">
                <a:cs typeface="Times New Roman" pitchFamily="18" charset="0"/>
              </a:rPr>
              <a:t>nými látkami a pro dekontaminaci, analyzátory plynů, kapalin a nebezpečných látek</a:t>
            </a:r>
          </a:p>
          <a:p>
            <a:pPr lvl="1">
              <a:spcBef>
                <a:spcPts val="600"/>
              </a:spcBef>
              <a:buClr>
                <a:srgbClr val="2D2D2D"/>
              </a:buClr>
              <a:buFont typeface="Wingdings" panose="05000000000000000000" pitchFamily="2" charset="2"/>
              <a:buChar char="§"/>
            </a:pPr>
            <a:r>
              <a:rPr lang="cs-CZ" sz="1600" dirty="0">
                <a:cs typeface="Times New Roman" pitchFamily="18" charset="0"/>
              </a:rPr>
              <a:t>požární výzbroj, stejnokrojové a výstrojní součástky a doplňky</a:t>
            </a:r>
          </a:p>
          <a:p>
            <a:pPr lvl="1">
              <a:spcBef>
                <a:spcPts val="600"/>
              </a:spcBef>
              <a:buClr>
                <a:srgbClr val="2D2D2D"/>
              </a:buClr>
              <a:buFont typeface="Wingdings" panose="05000000000000000000" pitchFamily="2" charset="2"/>
              <a:buChar char="§"/>
            </a:pPr>
            <a:r>
              <a:rPr lang="cs-CZ" sz="1600" dirty="0">
                <a:cs typeface="Times New Roman" pitchFamily="18" charset="0"/>
              </a:rPr>
              <a:t>hasiva a příměsi do hasiv</a:t>
            </a:r>
          </a:p>
          <a:p>
            <a:pPr lvl="1">
              <a:spcBef>
                <a:spcPts val="600"/>
              </a:spcBef>
              <a:buClr>
                <a:srgbClr val="2D2D2D"/>
              </a:buClr>
              <a:buFont typeface="Wingdings" panose="05000000000000000000" pitchFamily="2" charset="2"/>
              <a:buChar char="§"/>
            </a:pPr>
            <a:r>
              <a:rPr lang="cs-CZ" sz="1600" dirty="0">
                <a:cs typeface="Times New Roman" pitchFamily="18" charset="0"/>
              </a:rPr>
              <a:t>požární příslušenství</a:t>
            </a:r>
          </a:p>
          <a:p>
            <a:pPr lvl="1">
              <a:spcBef>
                <a:spcPts val="600"/>
              </a:spcBef>
              <a:buClr>
                <a:srgbClr val="2D2D2D"/>
              </a:buClr>
              <a:buFont typeface="Wingdings" panose="05000000000000000000" pitchFamily="2" charset="2"/>
              <a:buChar char="§"/>
            </a:pPr>
            <a:r>
              <a:rPr lang="cs-CZ" sz="1600" dirty="0">
                <a:cs typeface="Times New Roman" pitchFamily="18" charset="0"/>
              </a:rPr>
              <a:t>přenosné zásahové prostředky (např. stříkačky, generátory, ventilátory)</a:t>
            </a:r>
          </a:p>
          <a:p>
            <a:pPr marL="0" lvl="1" indent="0">
              <a:buClrTx/>
              <a:buNone/>
            </a:pPr>
            <a:endParaRPr lang="cs-CZ" sz="1600" b="1" dirty="0"/>
          </a:p>
        </p:txBody>
      </p:sp>
      <p:pic>
        <p:nvPicPr>
          <p:cNvPr id="11" name="Picture 2" descr="C:\Users\miskovskjit\Pictures\PHP .jpg">
            <a:extLst>
              <a:ext uri="{FF2B5EF4-FFF2-40B4-BE49-F238E27FC236}">
                <a16:creationId xmlns:a16="http://schemas.microsoft.com/office/drawing/2014/main" id="{7F1776B7-D776-4F91-B5D1-075B907A5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4916756"/>
            <a:ext cx="2027010" cy="167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miskovskjit\Pictures\POŽÁRY\požár 10.jpg">
            <a:extLst>
              <a:ext uri="{FF2B5EF4-FFF2-40B4-BE49-F238E27FC236}">
                <a16:creationId xmlns:a16="http://schemas.microsoft.com/office/drawing/2014/main" id="{687164CA-5446-4269-8926-A320D8B93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598" y="3703290"/>
            <a:ext cx="3262176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C:\Users\miskovskjit\Pictures\čerpadlo.jpg">
            <a:extLst>
              <a:ext uri="{FF2B5EF4-FFF2-40B4-BE49-F238E27FC236}">
                <a16:creationId xmlns:a16="http://schemas.microsoft.com/office/drawing/2014/main" id="{A3583729-5103-40F0-9629-71936AC33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523" y="4892512"/>
            <a:ext cx="2159713" cy="169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miskovskjit\Pictures\odevy-pracovni-lezec.jpg">
            <a:extLst>
              <a:ext uri="{FF2B5EF4-FFF2-40B4-BE49-F238E27FC236}">
                <a16:creationId xmlns:a16="http://schemas.microsoft.com/office/drawing/2014/main" id="{350D5D7D-8A09-4606-86E1-7D80F9E1B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384" y="578012"/>
            <a:ext cx="1287127" cy="263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82930CA-F9AB-44DA-8C69-A97BA542E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53797"/>
      </p:ext>
    </p:extLst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356615" y="437652"/>
            <a:ext cx="10561319" cy="846386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  <a:defRPr/>
            </a:pPr>
            <a:r>
              <a:rPr lang="cs-CZ" sz="2400" dirty="0">
                <a:latin typeface="Futura CEZ Medium" pitchFamily="2" charset="0"/>
                <a:cs typeface="Arial" pitchFamily="34" charset="0"/>
              </a:rPr>
              <a:t>6. POŽÁRNĚ BEZPEČNOSTNÍ ZAŘÍZENÍ</a:t>
            </a:r>
            <a:br>
              <a:rPr lang="cs-CZ" sz="2400" dirty="0">
                <a:latin typeface="Futura CEZ Medium" pitchFamily="2" charset="0"/>
                <a:cs typeface="Arial" pitchFamily="34" charset="0"/>
              </a:rPr>
            </a:br>
            <a:br>
              <a:rPr lang="cs-CZ" sz="24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</a:br>
            <a:r>
              <a:rPr lang="cs-CZ" sz="22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50181" name="Zástupný symbol pro číslo snímku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3053CA9-2792-4BBB-B77F-8DB7669C10A1}" type="slidenum">
              <a:rPr lang="en-US" sz="1000">
                <a:solidFill>
                  <a:schemeClr val="bg1"/>
                </a:solidFill>
                <a:latin typeface="Futura CEZ OT Demi" pitchFamily="50" charset="0"/>
                <a:ea typeface="Arial CE" charset="-18"/>
                <a:cs typeface="Arial CE" charset="-18"/>
              </a:rPr>
              <a:pPr eaLnBrk="1" hangingPunct="1"/>
              <a:t>62</a:t>
            </a:fld>
            <a:endParaRPr lang="en-US" sz="1000" dirty="0">
              <a:solidFill>
                <a:schemeClr val="bg1"/>
              </a:solidFill>
              <a:latin typeface="Futura CEZ OT Demi" pitchFamily="50" charset="0"/>
              <a:ea typeface="Arial CE" charset="-18"/>
              <a:cs typeface="Arial CE" charset="-18"/>
            </a:endParaRP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1D9D3EC3-DA18-4DF9-BA62-E4272CFB72B3}"/>
              </a:ext>
            </a:extLst>
          </p:cNvPr>
          <p:cNvSpPr txBox="1">
            <a:spLocks/>
          </p:cNvSpPr>
          <p:nvPr/>
        </p:nvSpPr>
        <p:spPr>
          <a:xfrm>
            <a:off x="356615" y="1600200"/>
            <a:ext cx="9843299" cy="33832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Tx/>
              <a:buNone/>
            </a:pPr>
            <a:endParaRPr lang="cs-CZ" sz="1600" b="1" dirty="0"/>
          </a:p>
        </p:txBody>
      </p:sp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DA7FE46C-14CC-408A-9E4E-DB31548D5363}"/>
              </a:ext>
            </a:extLst>
          </p:cNvPr>
          <p:cNvSpPr txBox="1">
            <a:spLocks/>
          </p:cNvSpPr>
          <p:nvPr/>
        </p:nvSpPr>
        <p:spPr>
          <a:xfrm>
            <a:off x="4171508" y="1998920"/>
            <a:ext cx="6028406" cy="32588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hangingPunct="0"/>
            <a:endParaRPr lang="cs-CZ" b="1" dirty="0"/>
          </a:p>
          <a:p>
            <a:pPr marL="92075" hangingPunct="0"/>
            <a:r>
              <a:rPr lang="cs-CZ" b="1" dirty="0"/>
              <a:t>Smluvní partner je povinen ihned nahlásit příslušnému zaměstnanci ČEZ:</a:t>
            </a:r>
          </a:p>
          <a:p>
            <a:pPr marL="704850" indent="-342900" hangingPunct="0">
              <a:buFont typeface="Wingdings" panose="05000000000000000000" pitchFamily="2" charset="2"/>
              <a:buChar char="§"/>
            </a:pPr>
            <a:r>
              <a:rPr lang="cs-CZ" b="1" dirty="0"/>
              <a:t>ztrátu, použití nebo poškození části nebo celého požárního zařízení,</a:t>
            </a:r>
            <a:r>
              <a:rPr lang="en-US" b="1" dirty="0"/>
              <a:t> </a:t>
            </a:r>
            <a:endParaRPr lang="cs-CZ" b="1" dirty="0"/>
          </a:p>
          <a:p>
            <a:pPr marL="704850" indent="-342900" hangingPunct="0">
              <a:buFont typeface="Wingdings" panose="05000000000000000000" pitchFamily="2" charset="2"/>
              <a:buChar char="§"/>
            </a:pPr>
            <a:r>
              <a:rPr lang="cs-CZ" b="1" dirty="0"/>
              <a:t>činnosti, které by mohli negativně ovlivnit činnost požárně bezpečnostního zařízení.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0FB18770-DCA4-4451-80F0-9BA3341CD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599" y="1998922"/>
            <a:ext cx="1950152" cy="232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5D5F31F-7327-4D36-8139-6A5249339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68917"/>
      </p:ext>
    </p:extLst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43647CE-E056-4966-AC41-96A96486B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296863"/>
            <a:ext cx="10538264" cy="1031769"/>
          </a:xfrm>
        </p:spPr>
        <p:txBody>
          <a:bodyPr anchor="t">
            <a:noAutofit/>
          </a:bodyPr>
          <a:lstStyle/>
          <a:p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endParaRPr lang="cs-CZ" sz="2400" dirty="0"/>
          </a:p>
        </p:txBody>
      </p:sp>
      <p:pic>
        <p:nvPicPr>
          <p:cNvPr id="6" name="Picture 36" descr="C:\Users\miskovskjit\Pictures\plamen.png">
            <a:extLst>
              <a:ext uri="{FF2B5EF4-FFF2-40B4-BE49-F238E27FC236}">
                <a16:creationId xmlns:a16="http://schemas.microsoft.com/office/drawing/2014/main" id="{853E67DD-464A-4333-906D-A7DE726BF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47" y="2163289"/>
            <a:ext cx="3263462" cy="292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4F32F61-6E41-4BCD-9582-E8F57290EB47}"/>
              </a:ext>
            </a:extLst>
          </p:cNvPr>
          <p:cNvSpPr txBox="1"/>
          <p:nvPr/>
        </p:nvSpPr>
        <p:spPr>
          <a:xfrm rot="10800000" flipH="1" flipV="1">
            <a:off x="2124074" y="4185432"/>
            <a:ext cx="981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i="0" dirty="0"/>
              <a:t>7.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F65BD79-DE1F-4430-B30F-98BB920E7E93}"/>
              </a:ext>
            </a:extLst>
          </p:cNvPr>
          <p:cNvSpPr/>
          <p:nvPr/>
        </p:nvSpPr>
        <p:spPr>
          <a:xfrm>
            <a:off x="5591944" y="1700808"/>
            <a:ext cx="4045331" cy="3305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800"/>
              </a:spcBef>
            </a:pPr>
            <a:r>
              <a:rPr lang="cs-CZ" sz="19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HASICÍ LÁTKY</a:t>
            </a:r>
          </a:p>
          <a:p>
            <a:pPr marL="446088" indent="-265113">
              <a:lnSpc>
                <a:spcPct val="110000"/>
              </a:lnSpc>
            </a:pPr>
            <a:endParaRPr lang="cs-CZ" sz="1900" i="0" dirty="0">
              <a:cs typeface="Arial" pitchFamily="34" charset="0"/>
            </a:endParaRPr>
          </a:p>
          <a:p>
            <a:pPr marL="446088" lvl="1" indent="-265113">
              <a:spcAft>
                <a:spcPts val="3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latin typeface="Arial" pitchFamily="34" charset="0"/>
                <a:cs typeface="Arial" pitchFamily="34" charset="0"/>
              </a:rPr>
              <a:t>TŘÍDY POŽÁRŮ </a:t>
            </a:r>
          </a:p>
          <a:p>
            <a:pPr marL="446088" lvl="1" indent="-265113">
              <a:lnSpc>
                <a:spcPct val="100000"/>
              </a:lnSpc>
              <a:spcAft>
                <a:spcPts val="3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/>
            </a:pPr>
            <a:r>
              <a:rPr lang="cs-CZ" sz="1900" i="0" dirty="0">
                <a:latin typeface="Arial" pitchFamily="34" charset="0"/>
                <a:cs typeface="Arial" pitchFamily="34" charset="0"/>
              </a:rPr>
              <a:t>DRUHY  PHP A JEJICH UMÍSTĚNÍ</a:t>
            </a:r>
          </a:p>
          <a:p>
            <a:pPr marL="446088" lvl="1" indent="-265113">
              <a:lnSpc>
                <a:spcPct val="100000"/>
              </a:lnSpc>
              <a:spcAft>
                <a:spcPts val="3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/>
            </a:pPr>
            <a:r>
              <a:rPr lang="cs-CZ" sz="1900" i="0" dirty="0">
                <a:latin typeface="Arial" pitchFamily="34" charset="0"/>
                <a:cs typeface="Arial" pitchFamily="34" charset="0"/>
              </a:rPr>
              <a:t>VODNÍ PHP</a:t>
            </a:r>
          </a:p>
          <a:p>
            <a:pPr marL="446088" lvl="1" indent="-265113">
              <a:lnSpc>
                <a:spcPct val="100000"/>
              </a:lnSpc>
              <a:spcAft>
                <a:spcPts val="3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/>
            </a:pPr>
            <a:r>
              <a:rPr lang="cs-CZ" sz="1900" i="0" dirty="0">
                <a:latin typeface="Arial" pitchFamily="34" charset="0"/>
                <a:cs typeface="Arial" pitchFamily="34" charset="0"/>
              </a:rPr>
              <a:t>PĚNOVÉ PHP</a:t>
            </a:r>
          </a:p>
          <a:p>
            <a:pPr marL="446088" lvl="1" indent="-265113">
              <a:lnSpc>
                <a:spcPct val="100000"/>
              </a:lnSpc>
              <a:spcAft>
                <a:spcPts val="3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/>
            </a:pPr>
            <a:r>
              <a:rPr lang="cs-CZ" sz="1900" i="0" dirty="0">
                <a:latin typeface="Arial" pitchFamily="34" charset="0"/>
                <a:cs typeface="Arial" pitchFamily="34" charset="0"/>
              </a:rPr>
              <a:t>PRÁŠKOVÉ PHP</a:t>
            </a:r>
          </a:p>
          <a:p>
            <a:pPr marL="446088" lvl="1" indent="-265113">
              <a:lnSpc>
                <a:spcPct val="100000"/>
              </a:lnSpc>
              <a:spcAft>
                <a:spcPts val="3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/>
            </a:pPr>
            <a:r>
              <a:rPr lang="cs-CZ" sz="1900" i="0" dirty="0">
                <a:latin typeface="Arial" pitchFamily="34" charset="0"/>
                <a:cs typeface="Arial" pitchFamily="34" charset="0"/>
              </a:rPr>
              <a:t>SNĚHOVÉ PHP</a:t>
            </a:r>
          </a:p>
          <a:p>
            <a:pPr marL="446088" lvl="1" indent="-265113">
              <a:lnSpc>
                <a:spcPct val="100000"/>
              </a:lnSpc>
              <a:spcAft>
                <a:spcPts val="3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/>
            </a:pPr>
            <a:r>
              <a:rPr lang="cs-CZ" sz="1900" i="0" dirty="0">
                <a:latin typeface="Arial" pitchFamily="34" charset="0"/>
                <a:cs typeface="Arial" pitchFamily="34" charset="0"/>
              </a:rPr>
              <a:t>PLYNOVÉ PHP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49C25A5-A610-49F4-8E25-C0210BCB2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628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356615" y="399552"/>
            <a:ext cx="10561319" cy="846386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  <a:defRPr/>
            </a:pPr>
            <a:r>
              <a:rPr lang="cs-CZ" sz="2400" dirty="0">
                <a:latin typeface="Futura CEZ Medium" pitchFamily="2" charset="0"/>
                <a:cs typeface="Arial" panose="020B0604020202020204" pitchFamily="34" charset="0"/>
              </a:rPr>
              <a:t>7. HASICÍ LÁTKY</a:t>
            </a:r>
            <a:br>
              <a:rPr lang="cs-CZ" sz="2400" dirty="0">
                <a:latin typeface="Futura CEZ Medium" pitchFamily="2" charset="0"/>
                <a:cs typeface="Arial" panose="020B0604020202020204" pitchFamily="34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  <a:t>TŘÍDY POŽÁRŮ</a:t>
            </a:r>
            <a:br>
              <a:rPr lang="cs-CZ" sz="24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</a:br>
            <a:r>
              <a:rPr lang="cs-CZ" sz="22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50181" name="Zástupný symbol pro číslo snímku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3053CA9-2792-4BBB-B77F-8DB7669C10A1}" type="slidenum">
              <a:rPr lang="en-US" sz="1000">
                <a:solidFill>
                  <a:schemeClr val="bg1"/>
                </a:solidFill>
                <a:latin typeface="Futura CEZ OT Demi" pitchFamily="50" charset="0"/>
                <a:ea typeface="Arial CE" charset="-18"/>
                <a:cs typeface="Arial CE" charset="-18"/>
              </a:rPr>
              <a:pPr eaLnBrk="1" hangingPunct="1"/>
              <a:t>64</a:t>
            </a:fld>
            <a:endParaRPr lang="en-US" sz="1000" dirty="0">
              <a:solidFill>
                <a:schemeClr val="bg1"/>
              </a:solidFill>
              <a:latin typeface="Futura CEZ OT Demi" pitchFamily="50" charset="0"/>
              <a:ea typeface="Arial CE" charset="-18"/>
              <a:cs typeface="Arial CE" charset="-18"/>
            </a:endParaRP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1D9D3EC3-DA18-4DF9-BA62-E4272CFB72B3}"/>
              </a:ext>
            </a:extLst>
          </p:cNvPr>
          <p:cNvSpPr txBox="1">
            <a:spLocks/>
          </p:cNvSpPr>
          <p:nvPr/>
        </p:nvSpPr>
        <p:spPr>
          <a:xfrm>
            <a:off x="1809750" y="2095500"/>
            <a:ext cx="8542564" cy="2923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Tx/>
              <a:buNone/>
            </a:pPr>
            <a:endParaRPr lang="cs-CZ" sz="1600" b="1" dirty="0"/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2E5C47A5-D08E-4C16-89E7-CD6F895E6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7325" y="1504949"/>
            <a:ext cx="8924925" cy="4732339"/>
          </a:xfrm>
        </p:spPr>
        <p:txBody>
          <a:bodyPr>
            <a:normAutofit/>
          </a:bodyPr>
          <a:lstStyle/>
          <a:p>
            <a:pPr marL="901700" indent="-901700"/>
            <a:r>
              <a:rPr lang="cs-CZ" sz="1600" b="1" dirty="0"/>
              <a:t>Třída A</a:t>
            </a:r>
            <a:r>
              <a:rPr lang="cs-CZ" sz="1600" dirty="0"/>
              <a:t> – požáry pevných látek zejména organického původu,  jejichž  hoření je obvykle doprovázeno žhnutím</a:t>
            </a:r>
            <a:r>
              <a:rPr lang="cs-CZ" sz="1600" dirty="0">
                <a:solidFill>
                  <a:schemeClr val="accent2"/>
                </a:solidFill>
              </a:rPr>
              <a:t> </a:t>
            </a:r>
            <a:r>
              <a:rPr lang="cs-CZ" sz="1600" dirty="0"/>
              <a:t>(např. dřevo, uhlí, textil, papír, sláma, seno, plasty) </a:t>
            </a:r>
          </a:p>
          <a:p>
            <a:pPr>
              <a:spcBef>
                <a:spcPts val="0"/>
              </a:spcBef>
            </a:pPr>
            <a:endParaRPr lang="cs-CZ" sz="1600" dirty="0"/>
          </a:p>
          <a:p>
            <a:r>
              <a:rPr lang="cs-CZ" sz="1600" b="1" dirty="0"/>
              <a:t>Třída B </a:t>
            </a:r>
            <a:r>
              <a:rPr lang="cs-CZ" sz="1600" dirty="0"/>
              <a:t>– požáry hořlavých kapalin nebo látek přecházejících do kapalného skupenství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1600" dirty="0"/>
              <a:t>                (</a:t>
            </a:r>
            <a:r>
              <a:rPr lang="cs-CZ" sz="1600" b="1" i="1" dirty="0"/>
              <a:t>polární kapaliny </a:t>
            </a:r>
            <a:r>
              <a:rPr lang="cs-CZ" sz="1600" dirty="0"/>
              <a:t>– ředitelné vodou, např. kyseliny, louhy,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1600" dirty="0"/>
              <a:t>                 </a:t>
            </a:r>
            <a:r>
              <a:rPr lang="cs-CZ" sz="1600" b="1" i="1" dirty="0"/>
              <a:t>nepolární kapaliny </a:t>
            </a:r>
            <a:r>
              <a:rPr lang="cs-CZ" sz="1600" dirty="0"/>
              <a:t>– neředitelné vodou, např. oleje, mazadla)</a:t>
            </a:r>
          </a:p>
          <a:p>
            <a:endParaRPr lang="cs-CZ" sz="1600" b="1" dirty="0"/>
          </a:p>
          <a:p>
            <a:r>
              <a:rPr lang="cs-CZ" sz="1600" b="1" dirty="0"/>
              <a:t>Třída C </a:t>
            </a:r>
            <a:r>
              <a:rPr lang="cs-CZ" sz="1600" dirty="0"/>
              <a:t>– požáry plynů (např. propan-butan, zemní plyn, svítiplyn, acetylen, metan)</a:t>
            </a:r>
          </a:p>
          <a:p>
            <a:endParaRPr lang="cs-CZ" sz="1600" dirty="0"/>
          </a:p>
          <a:p>
            <a:endParaRPr lang="cs-CZ" sz="1600" b="1" dirty="0"/>
          </a:p>
          <a:p>
            <a:r>
              <a:rPr lang="cs-CZ" sz="1600" b="1" dirty="0"/>
              <a:t>Třída D </a:t>
            </a:r>
            <a:r>
              <a:rPr lang="cs-CZ" sz="1600" dirty="0"/>
              <a:t>– požáry kovů (např. hořčík a jeho slitiny s hliníkem)</a:t>
            </a:r>
          </a:p>
          <a:p>
            <a:endParaRPr lang="cs-CZ" sz="1600" dirty="0"/>
          </a:p>
          <a:p>
            <a:endParaRPr lang="cs-CZ" sz="1600" b="1" dirty="0"/>
          </a:p>
          <a:p>
            <a:endParaRPr lang="cs-CZ" sz="1600" b="1" dirty="0"/>
          </a:p>
          <a:p>
            <a:r>
              <a:rPr lang="cs-CZ" sz="1600" b="1" dirty="0"/>
              <a:t>Třída F</a:t>
            </a:r>
            <a:r>
              <a:rPr lang="cs-CZ" sz="1600" dirty="0"/>
              <a:t> – požáry rostlinných nebo živočišných olejů a tuků používaných </a:t>
            </a:r>
          </a:p>
          <a:p>
            <a:r>
              <a:rPr lang="cs-CZ" sz="1600" dirty="0"/>
              <a:t>                na (v) kuchyňských spotřebičích</a:t>
            </a:r>
          </a:p>
          <a:p>
            <a:endParaRPr lang="cs-CZ" dirty="0"/>
          </a:p>
        </p:txBody>
      </p:sp>
      <p:pic>
        <p:nvPicPr>
          <p:cNvPr id="11" name="Picture 6" descr="a">
            <a:extLst>
              <a:ext uri="{FF2B5EF4-FFF2-40B4-BE49-F238E27FC236}">
                <a16:creationId xmlns:a16="http://schemas.microsoft.com/office/drawing/2014/main" id="{BDD02A49-47F7-4ACD-80FC-D30DC88EA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54" y="1411814"/>
            <a:ext cx="743157" cy="72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">
            <a:extLst>
              <a:ext uri="{FF2B5EF4-FFF2-40B4-BE49-F238E27FC236}">
                <a16:creationId xmlns:a16="http://schemas.microsoft.com/office/drawing/2014/main" id="{11EAC6E4-CCC2-4B8E-B626-5333895EA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54" y="2301290"/>
            <a:ext cx="723600" cy="71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c">
            <a:extLst>
              <a:ext uri="{FF2B5EF4-FFF2-40B4-BE49-F238E27FC236}">
                <a16:creationId xmlns:a16="http://schemas.microsoft.com/office/drawing/2014/main" id="{6BF51AB2-C5D7-4280-8B52-276FD399A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32" y="3179610"/>
            <a:ext cx="723600" cy="71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d">
            <a:extLst>
              <a:ext uri="{FF2B5EF4-FFF2-40B4-BE49-F238E27FC236}">
                <a16:creationId xmlns:a16="http://schemas.microsoft.com/office/drawing/2014/main" id="{64A3B633-F86E-4F6E-A0AE-60C71DA06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54" y="4023340"/>
            <a:ext cx="723600" cy="71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 descr="trida-pozaru-f">
            <a:extLst>
              <a:ext uri="{FF2B5EF4-FFF2-40B4-BE49-F238E27FC236}">
                <a16:creationId xmlns:a16="http://schemas.microsoft.com/office/drawing/2014/main" id="{F5683E87-00FB-4BFE-AB8A-9CD7FC267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81" y="4919976"/>
            <a:ext cx="707073" cy="78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E1BBDC0-2829-4E1C-A264-F1227F1C86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18000"/>
      </p:ext>
    </p:extLst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356615" y="399552"/>
            <a:ext cx="10561319" cy="846386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  <a:defRPr/>
            </a:pPr>
            <a:r>
              <a:rPr lang="cs-CZ" sz="2400" dirty="0">
                <a:cs typeface="Arial" panose="020B0604020202020204" pitchFamily="34" charset="0"/>
              </a:rPr>
              <a:t>7</a:t>
            </a:r>
            <a:r>
              <a:rPr lang="cs-CZ" sz="2400" dirty="0">
                <a:latin typeface="Futura CEZ Medium" pitchFamily="2" charset="0"/>
                <a:cs typeface="Arial" panose="020B0604020202020204" pitchFamily="34" charset="0"/>
              </a:rPr>
              <a:t>. HASICÍ LÁTKY</a:t>
            </a:r>
            <a:br>
              <a:rPr lang="cs-CZ" sz="2400" dirty="0">
                <a:latin typeface="Futura CEZ Medium" pitchFamily="2" charset="0"/>
                <a:cs typeface="Arial" panose="020B0604020202020204" pitchFamily="34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  <a:t>DRUHY PHP A ZÁSADY PRO JEJICH UMÍSTĚNÍ</a:t>
            </a:r>
            <a:br>
              <a:rPr lang="cs-CZ" sz="24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</a:br>
            <a:r>
              <a:rPr lang="cs-CZ" sz="22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50181" name="Zástupný symbol pro číslo snímku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3053CA9-2792-4BBB-B77F-8DB7669C10A1}" type="slidenum">
              <a:rPr lang="en-US" sz="1000">
                <a:solidFill>
                  <a:schemeClr val="bg1"/>
                </a:solidFill>
                <a:latin typeface="Futura CEZ OT Demi" pitchFamily="50" charset="0"/>
                <a:ea typeface="Arial CE" charset="-18"/>
                <a:cs typeface="Arial CE" charset="-18"/>
              </a:rPr>
              <a:pPr eaLnBrk="1" hangingPunct="1"/>
              <a:t>65</a:t>
            </a:fld>
            <a:endParaRPr lang="en-US" sz="1000" dirty="0">
              <a:solidFill>
                <a:schemeClr val="bg1"/>
              </a:solidFill>
              <a:latin typeface="Futura CEZ OT Demi" pitchFamily="50" charset="0"/>
              <a:ea typeface="Arial CE" charset="-18"/>
              <a:cs typeface="Arial CE" charset="-18"/>
            </a:endParaRP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1D9D3EC3-DA18-4DF9-BA62-E4272CFB72B3}"/>
              </a:ext>
            </a:extLst>
          </p:cNvPr>
          <p:cNvSpPr txBox="1">
            <a:spLocks/>
          </p:cNvSpPr>
          <p:nvPr/>
        </p:nvSpPr>
        <p:spPr>
          <a:xfrm>
            <a:off x="1809750" y="2095500"/>
            <a:ext cx="8542564" cy="2923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Tx/>
              <a:buNone/>
            </a:pPr>
            <a:endParaRPr lang="cs-CZ" sz="1600" b="1" dirty="0"/>
          </a:p>
        </p:txBody>
      </p:sp>
      <p:sp>
        <p:nvSpPr>
          <p:cNvPr id="19" name="Zástupný symbol pro obsah 3">
            <a:extLst>
              <a:ext uri="{FF2B5EF4-FFF2-40B4-BE49-F238E27FC236}">
                <a16:creationId xmlns:a16="http://schemas.microsoft.com/office/drawing/2014/main" id="{9A5544C4-11E2-409E-8392-D19D9E5631CB}"/>
              </a:ext>
            </a:extLst>
          </p:cNvPr>
          <p:cNvSpPr txBox="1">
            <a:spLocks/>
          </p:cNvSpPr>
          <p:nvPr/>
        </p:nvSpPr>
        <p:spPr>
          <a:xfrm>
            <a:off x="479376" y="1509958"/>
            <a:ext cx="10399316" cy="4867051"/>
          </a:xfrm>
          <a:prstGeom prst="rect">
            <a:avLst/>
          </a:prstGeom>
        </p:spPr>
        <p:txBody>
          <a:bodyPr vert="horz" lIns="0" tIns="36000" rIns="1152000" bIns="0" rtlCol="0" anchor="ctr">
            <a:normAutofit/>
          </a:bodyPr>
          <a:lstStyle>
            <a:defPPr>
              <a:defRPr lang="cs-CZ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81188" algn="l">
              <a:defRPr/>
            </a:pPr>
            <a:r>
              <a:rPr lang="cs-CZ" sz="1400" b="1" dirty="0"/>
              <a:t>DRUHY HASÍCÍCH PŘÍSTROJŮ PODLE POUŽITÉHO HASIVA: </a:t>
            </a:r>
          </a:p>
          <a:p>
            <a:pPr indent="-1881188" algn="l">
              <a:defRPr/>
            </a:pPr>
            <a:endParaRPr lang="cs-CZ" sz="1400" b="1" dirty="0"/>
          </a:p>
          <a:p>
            <a:pPr marL="1881188" lvl="1">
              <a:defRPr/>
            </a:pPr>
            <a:r>
              <a:rPr lang="cs-CZ" sz="1400" b="1" dirty="0"/>
              <a:t>vodní</a:t>
            </a:r>
            <a:r>
              <a:rPr lang="cs-CZ" sz="1400" dirty="0"/>
              <a:t> - jsou plněné vodou s chemickými přísadami,</a:t>
            </a:r>
          </a:p>
          <a:p>
            <a:pPr marL="1881188" lvl="1">
              <a:defRPr/>
            </a:pPr>
            <a:r>
              <a:rPr lang="cs-CZ" sz="1400" b="1" dirty="0"/>
              <a:t>pěnové</a:t>
            </a:r>
            <a:r>
              <a:rPr lang="cs-CZ" sz="1400" dirty="0"/>
              <a:t> – jsou plněné vodou s přísadou pěnidla,</a:t>
            </a:r>
          </a:p>
          <a:p>
            <a:pPr marL="1881188" lvl="1">
              <a:defRPr/>
            </a:pPr>
            <a:r>
              <a:rPr lang="cs-CZ" sz="1400" b="1" dirty="0"/>
              <a:t>práškové</a:t>
            </a:r>
            <a:r>
              <a:rPr lang="cs-CZ" sz="1400" dirty="0"/>
              <a:t> - jsou plněné hasicím práškem, </a:t>
            </a:r>
          </a:p>
          <a:p>
            <a:pPr marL="1881188" lvl="1">
              <a:defRPr/>
            </a:pPr>
            <a:r>
              <a:rPr lang="cs-CZ" sz="1400" b="1" dirty="0"/>
              <a:t>plynové</a:t>
            </a:r>
            <a:r>
              <a:rPr lang="cs-CZ" sz="1400" dirty="0"/>
              <a:t> - jsou plněné kapalnými chemikáliemi, např. halotron, </a:t>
            </a:r>
          </a:p>
          <a:p>
            <a:pPr marL="1881188" lvl="1">
              <a:defRPr/>
            </a:pPr>
            <a:r>
              <a:rPr lang="cs-CZ" sz="1400" b="1" dirty="0"/>
              <a:t>sněhové </a:t>
            </a:r>
            <a:r>
              <a:rPr lang="cs-CZ" sz="1400" dirty="0"/>
              <a:t>- s obsahem oxidu uhličitého (co</a:t>
            </a:r>
            <a:r>
              <a:rPr lang="cs-CZ" sz="1400" baseline="-25000" dirty="0"/>
              <a:t>2</a:t>
            </a:r>
            <a:r>
              <a:rPr lang="cs-CZ" sz="1400" dirty="0"/>
              <a:t>).</a:t>
            </a:r>
          </a:p>
          <a:p>
            <a:pPr marL="1881188" lvl="1">
              <a:defRPr/>
            </a:pPr>
            <a:endParaRPr lang="cs-CZ" sz="1400" dirty="0"/>
          </a:p>
          <a:p>
            <a:pPr>
              <a:defRPr/>
            </a:pPr>
            <a:endParaRPr lang="cs-CZ" sz="1400" dirty="0">
              <a:solidFill>
                <a:schemeClr val="accent2"/>
              </a:solidFill>
            </a:endParaRPr>
          </a:p>
          <a:p>
            <a:pPr hangingPunct="0"/>
            <a:endParaRPr lang="cs-CZ" sz="1400" b="1" u="sng" dirty="0">
              <a:solidFill>
                <a:schemeClr val="accent2"/>
              </a:solidFill>
            </a:endParaRPr>
          </a:p>
          <a:p>
            <a:pPr>
              <a:defRPr/>
            </a:pPr>
            <a:endParaRPr lang="cs-CZ" sz="1400" b="1" u="sng" dirty="0">
              <a:solidFill>
                <a:schemeClr val="accent2"/>
              </a:solidFill>
            </a:endParaRPr>
          </a:p>
          <a:p>
            <a:pPr>
              <a:defRPr/>
            </a:pPr>
            <a:endParaRPr lang="cs-CZ" sz="1400" b="1" u="sng" dirty="0">
              <a:solidFill>
                <a:schemeClr val="accent2"/>
              </a:solidFill>
            </a:endParaRPr>
          </a:p>
          <a:p>
            <a:pPr>
              <a:defRPr/>
            </a:pPr>
            <a:endParaRPr lang="cs-CZ" sz="1400" b="1" u="sng" dirty="0">
              <a:solidFill>
                <a:schemeClr val="accent2"/>
              </a:solidFill>
            </a:endParaRPr>
          </a:p>
          <a:p>
            <a:pPr algn="l">
              <a:defRPr/>
            </a:pPr>
            <a:r>
              <a:rPr lang="cs-CZ" sz="1400" b="1" dirty="0"/>
              <a:t>ZÁSADA POUŽITÍ PHP</a:t>
            </a:r>
          </a:p>
          <a:p>
            <a:pPr indent="-304800" algn="l">
              <a:defRPr/>
            </a:pPr>
            <a:r>
              <a:rPr lang="cs-CZ" sz="1400" b="1" dirty="0"/>
              <a:t>Po použití PHP předat přístroj k novému naplnění, bez nového naplnění a zkontrolování odbornou firmou, nikdy nevracet PHP zpět na původní místo !!!</a:t>
            </a:r>
          </a:p>
          <a:p>
            <a:pPr algn="l">
              <a:defRPr/>
            </a:pPr>
            <a:endParaRPr lang="cs-CZ" sz="1400" dirty="0"/>
          </a:p>
          <a:p>
            <a:pPr algn="l">
              <a:defRPr/>
            </a:pPr>
            <a:r>
              <a:rPr lang="cs-CZ" sz="1400" b="1" dirty="0">
                <a:solidFill>
                  <a:schemeClr val="bg2"/>
                </a:solidFill>
              </a:rPr>
              <a:t>PROVOZUSCHOPNOST HASICÍHO PŘÍSTROJE SE PROKAZUJE: </a:t>
            </a:r>
          </a:p>
          <a:p>
            <a:pPr marL="342900" lvl="1" indent="-342900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447675" algn="l"/>
              </a:tabLst>
              <a:defRPr/>
            </a:pPr>
            <a:r>
              <a:rPr lang="cs-CZ" sz="1400" dirty="0"/>
              <a:t>dokladem o jeho kontrole,</a:t>
            </a:r>
          </a:p>
          <a:p>
            <a:pPr marL="342900" lvl="1" indent="-342900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447675" algn="l"/>
              </a:tabLst>
              <a:defRPr/>
            </a:pPr>
            <a:r>
              <a:rPr lang="cs-CZ" sz="1400" dirty="0"/>
              <a:t>kontrolním štítkem,</a:t>
            </a:r>
          </a:p>
          <a:p>
            <a:pPr marL="342900" lvl="1" indent="-342900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447675" algn="l"/>
              </a:tabLst>
              <a:defRPr/>
            </a:pPr>
            <a:r>
              <a:rPr lang="cs-CZ" sz="1400" dirty="0"/>
              <a:t>plombou spouštěcí armatury.</a:t>
            </a:r>
          </a:p>
          <a:p>
            <a:endParaRPr lang="cs-CZ" sz="1400" dirty="0"/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739484BB-097B-4630-B71F-3572580569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06" y="1988840"/>
            <a:ext cx="1184275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0BC6FD09-62D9-403E-9764-9BC373B9E0BB}"/>
              </a:ext>
            </a:extLst>
          </p:cNvPr>
          <p:cNvSpPr txBox="1"/>
          <p:nvPr/>
        </p:nvSpPr>
        <p:spPr>
          <a:xfrm>
            <a:off x="2247901" y="3276601"/>
            <a:ext cx="784594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hangingPunct="0"/>
            <a:r>
              <a:rPr lang="cs-CZ" sz="1600" b="1" u="sng" dirty="0">
                <a:solidFill>
                  <a:schemeClr val="tx1"/>
                </a:solidFill>
              </a:rPr>
              <a:t>Hasicí přístroje se umisťují na viditelném, volně přístupném místě, zpravidla na svislé stavební konstrukci a to tak, aby výška držadla byla maximálně 1,5 m nad úrovní podlahy!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660EB63-A000-44A8-AE49-B8CDF5CAA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49363"/>
      </p:ext>
    </p:extLst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356615" y="399552"/>
            <a:ext cx="10561319" cy="846386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  <a:defRPr/>
            </a:pPr>
            <a:r>
              <a:rPr lang="cs-CZ" sz="2400" dirty="0">
                <a:latin typeface="Futura CEZ Medium" pitchFamily="2" charset="0"/>
                <a:cs typeface="Arial" panose="020B0604020202020204" pitchFamily="34" charset="0"/>
              </a:rPr>
              <a:t>7. HASICÍ LÁTKY</a:t>
            </a:r>
            <a:br>
              <a:rPr lang="cs-CZ" sz="2400" dirty="0">
                <a:latin typeface="Futura CEZ Medium" pitchFamily="2" charset="0"/>
                <a:cs typeface="Arial" panose="020B0604020202020204" pitchFamily="34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  <a:t>VODA</a:t>
            </a:r>
            <a:br>
              <a:rPr lang="cs-CZ" sz="24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</a:br>
            <a:r>
              <a:rPr lang="cs-CZ" sz="22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50181" name="Zástupný symbol pro číslo snímku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3053CA9-2792-4BBB-B77F-8DB7669C10A1}" type="slidenum">
              <a:rPr lang="en-US" sz="1000">
                <a:solidFill>
                  <a:schemeClr val="bg1"/>
                </a:solidFill>
                <a:latin typeface="Futura CEZ OT Demi" pitchFamily="50" charset="0"/>
                <a:ea typeface="Arial CE" charset="-18"/>
                <a:cs typeface="Arial CE" charset="-18"/>
              </a:rPr>
              <a:pPr eaLnBrk="1" hangingPunct="1"/>
              <a:t>66</a:t>
            </a:fld>
            <a:endParaRPr lang="en-US" sz="1000" dirty="0">
              <a:solidFill>
                <a:schemeClr val="bg1"/>
              </a:solidFill>
              <a:latin typeface="Futura CEZ OT Demi" pitchFamily="50" charset="0"/>
              <a:ea typeface="Arial CE" charset="-18"/>
              <a:cs typeface="Arial CE" charset="-18"/>
            </a:endParaRP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1D9D3EC3-DA18-4DF9-BA62-E4272CFB72B3}"/>
              </a:ext>
            </a:extLst>
          </p:cNvPr>
          <p:cNvSpPr txBox="1">
            <a:spLocks/>
          </p:cNvSpPr>
          <p:nvPr/>
        </p:nvSpPr>
        <p:spPr>
          <a:xfrm>
            <a:off x="1788481" y="2060848"/>
            <a:ext cx="8542564" cy="2923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Tx/>
              <a:buNone/>
            </a:pPr>
            <a:endParaRPr lang="cs-CZ" sz="1600" b="1" dirty="0"/>
          </a:p>
        </p:txBody>
      </p:sp>
      <p:grpSp>
        <p:nvGrpSpPr>
          <p:cNvPr id="18" name="Skupina 2">
            <a:extLst>
              <a:ext uri="{FF2B5EF4-FFF2-40B4-BE49-F238E27FC236}">
                <a16:creationId xmlns:a16="http://schemas.microsoft.com/office/drawing/2014/main" id="{AE829861-762D-4A2C-A4AF-D7253A8676F9}"/>
              </a:ext>
            </a:extLst>
          </p:cNvPr>
          <p:cNvGrpSpPr>
            <a:grpSpLocks/>
          </p:cNvGrpSpPr>
          <p:nvPr/>
        </p:nvGrpSpPr>
        <p:grpSpPr bwMode="auto">
          <a:xfrm>
            <a:off x="8264316" y="449839"/>
            <a:ext cx="691147" cy="669380"/>
            <a:chOff x="5652120" y="2625284"/>
            <a:chExt cx="810423" cy="803716"/>
          </a:xfrm>
        </p:grpSpPr>
        <p:sp>
          <p:nvSpPr>
            <p:cNvPr id="19" name="Obdélník 1">
              <a:extLst>
                <a:ext uri="{FF2B5EF4-FFF2-40B4-BE49-F238E27FC236}">
                  <a16:creationId xmlns:a16="http://schemas.microsoft.com/office/drawing/2014/main" id="{C94C5E91-8864-4611-A91F-FDED60D266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2120" y="2625284"/>
              <a:ext cx="810423" cy="803716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lIns="78762" tIns="39382" rIns="78762" bIns="39382" anchor="ctr"/>
            <a:lstStyle/>
            <a:p>
              <a:pPr algn="ctr" defTabSz="652463" eaLnBrk="0" hangingPunct="0">
                <a:spcBef>
                  <a:spcPct val="50000"/>
                </a:spcBef>
                <a:buClr>
                  <a:schemeClr val="accent2"/>
                </a:buClr>
              </a:pPr>
              <a:endParaRPr lang="cs-CZ" sz="1400" i="1" dirty="0"/>
            </a:p>
          </p:txBody>
        </p:sp>
        <p:pic>
          <p:nvPicPr>
            <p:cNvPr id="20" name="Picture 6" descr="a">
              <a:extLst>
                <a:ext uri="{FF2B5EF4-FFF2-40B4-BE49-F238E27FC236}">
                  <a16:creationId xmlns:a16="http://schemas.microsoft.com/office/drawing/2014/main" id="{55E877BB-D54E-4E1E-A05E-EA133B3ED7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0277" y="2723080"/>
              <a:ext cx="641923" cy="624956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pic>
      </p:grpSp>
      <p:sp>
        <p:nvSpPr>
          <p:cNvPr id="22" name="Rectangle 3">
            <a:extLst>
              <a:ext uri="{FF2B5EF4-FFF2-40B4-BE49-F238E27FC236}">
                <a16:creationId xmlns:a16="http://schemas.microsoft.com/office/drawing/2014/main" id="{E827C4A8-3EB1-4F19-8405-21E0A391E00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3491" y="1489196"/>
            <a:ext cx="8090781" cy="4488620"/>
          </a:xfrm>
        </p:spPr>
        <p:txBody>
          <a:bodyPr>
            <a:normAutofit fontScale="70000" lnSpcReduction="20000"/>
          </a:bodyPr>
          <a:lstStyle/>
          <a:p>
            <a:r>
              <a:rPr lang="cs-CZ" sz="2600" dirty="0">
                <a:latin typeface="Arial CE" charset="-18"/>
                <a:cs typeface="Arial CE" charset="-18"/>
              </a:rPr>
              <a:t>Hlavním hasicím účinkem </a:t>
            </a:r>
            <a:r>
              <a:rPr lang="cs-CZ" sz="2600" b="1" dirty="0">
                <a:latin typeface="Arial CE" charset="-18"/>
                <a:cs typeface="Arial CE" charset="-18"/>
              </a:rPr>
              <a:t>VODY </a:t>
            </a:r>
            <a:r>
              <a:rPr lang="cs-CZ" sz="2600" dirty="0">
                <a:latin typeface="Arial CE" charset="-18"/>
                <a:cs typeface="Arial CE" charset="-18"/>
              </a:rPr>
              <a:t>je její </a:t>
            </a:r>
            <a:r>
              <a:rPr lang="cs-CZ" sz="2600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ochlazovací</a:t>
            </a:r>
            <a:r>
              <a:rPr lang="cs-CZ" sz="2600" dirty="0">
                <a:solidFill>
                  <a:schemeClr val="tx1"/>
                </a:solidFill>
                <a:latin typeface="Arial CE" charset="-18"/>
                <a:cs typeface="Arial CE" charset="-18"/>
              </a:rPr>
              <a:t>, někdy i její </a:t>
            </a:r>
            <a:r>
              <a:rPr lang="cs-CZ" sz="2600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zřeďovací</a:t>
            </a:r>
            <a:r>
              <a:rPr lang="cs-CZ" sz="2600" dirty="0">
                <a:solidFill>
                  <a:schemeClr val="tx1"/>
                </a:solidFill>
                <a:latin typeface="Arial CE" charset="-18"/>
                <a:cs typeface="Arial CE" charset="-18"/>
              </a:rPr>
              <a:t> (např. při hašení polárních kapalin) nebo ve formě páry i </a:t>
            </a:r>
            <a:r>
              <a:rPr lang="cs-CZ" sz="2600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dusivý </a:t>
            </a:r>
            <a:r>
              <a:rPr lang="cs-CZ" sz="2600" dirty="0">
                <a:solidFill>
                  <a:schemeClr val="tx1"/>
                </a:solidFill>
                <a:latin typeface="Arial CE" charset="-18"/>
                <a:cs typeface="Arial CE" charset="-18"/>
              </a:rPr>
              <a:t>efekt. </a:t>
            </a:r>
          </a:p>
          <a:p>
            <a:endParaRPr lang="cs-CZ" sz="2600" dirty="0">
              <a:solidFill>
                <a:schemeClr val="tx1"/>
              </a:solidFill>
              <a:latin typeface="Arial CE" charset="-18"/>
              <a:cs typeface="Arial CE" charset="-18"/>
            </a:endParaRPr>
          </a:p>
          <a:p>
            <a:r>
              <a:rPr lang="cs-CZ" sz="2600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	            VODA</a:t>
            </a:r>
            <a:r>
              <a:rPr lang="cs-CZ" sz="2600" dirty="0">
                <a:solidFill>
                  <a:schemeClr val="tx1"/>
                </a:solidFill>
                <a:latin typeface="Arial CE" charset="-18"/>
                <a:cs typeface="Arial CE" charset="-18"/>
              </a:rPr>
              <a:t> se </a:t>
            </a:r>
            <a:r>
              <a:rPr lang="cs-CZ" sz="2600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používá</a:t>
            </a:r>
            <a:r>
              <a:rPr lang="cs-CZ" sz="2600" dirty="0">
                <a:solidFill>
                  <a:schemeClr val="tx1"/>
                </a:solidFill>
                <a:latin typeface="Arial CE" charset="-18"/>
                <a:cs typeface="Arial CE" charset="-18"/>
              </a:rPr>
              <a:t> hlavně při hašení požárů:</a:t>
            </a:r>
          </a:p>
          <a:p>
            <a:endParaRPr lang="cs-CZ" sz="2600" dirty="0">
              <a:solidFill>
                <a:schemeClr val="tx1"/>
              </a:solidFill>
              <a:latin typeface="Arial CE" charset="-18"/>
              <a:cs typeface="Arial CE" charset="-18"/>
            </a:endParaRPr>
          </a:p>
          <a:p>
            <a:pPr marL="1971675" lvl="1" indent="-244475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600" dirty="0">
                <a:solidFill>
                  <a:schemeClr val="tx1"/>
                </a:solidFill>
                <a:latin typeface="Arial CE" charset="-18"/>
                <a:cs typeface="Arial CE" charset="-18"/>
              </a:rPr>
              <a:t>tuhých organických látek hořících plamenem, </a:t>
            </a:r>
          </a:p>
          <a:p>
            <a:pPr marL="1971675" lvl="1" indent="-244475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600" dirty="0">
                <a:solidFill>
                  <a:schemeClr val="tx1"/>
                </a:solidFill>
                <a:latin typeface="Arial CE" charset="-18"/>
                <a:cs typeface="Arial CE" charset="-18"/>
              </a:rPr>
              <a:t>polární hořlavé kapaliny (ředitelné vodou),</a:t>
            </a:r>
          </a:p>
          <a:p>
            <a:pPr marL="1971675" lvl="1" indent="-244475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600" dirty="0">
                <a:solidFill>
                  <a:schemeClr val="tx1"/>
                </a:solidFill>
                <a:latin typeface="Arial CE" charset="-18"/>
                <a:cs typeface="Arial CE" charset="-18"/>
              </a:rPr>
              <a:t>zauhlování (použití smáčedla = zvýšení účinku).</a:t>
            </a:r>
          </a:p>
          <a:p>
            <a:pPr marL="1971675" lvl="1" indent="-244475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sz="2600" dirty="0">
              <a:solidFill>
                <a:schemeClr val="tx1"/>
              </a:solidFill>
              <a:latin typeface="Arial CE" charset="-18"/>
              <a:cs typeface="Arial CE" charset="-18"/>
            </a:endParaRPr>
          </a:p>
          <a:p>
            <a:r>
              <a:rPr lang="cs-CZ" sz="2600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	            VODA </a:t>
            </a:r>
            <a:r>
              <a:rPr lang="cs-CZ" sz="2600" dirty="0">
                <a:solidFill>
                  <a:schemeClr val="tx1"/>
                </a:solidFill>
                <a:latin typeface="Arial CE" charset="-18"/>
                <a:cs typeface="Arial CE" charset="-18"/>
              </a:rPr>
              <a:t>se </a:t>
            </a:r>
            <a:r>
              <a:rPr lang="cs-CZ" sz="2600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nesmí používat </a:t>
            </a:r>
            <a:r>
              <a:rPr lang="cs-CZ" sz="2600" dirty="0">
                <a:solidFill>
                  <a:schemeClr val="tx1"/>
                </a:solidFill>
                <a:latin typeface="Arial CE" charset="-18"/>
                <a:cs typeface="Arial CE" charset="-18"/>
              </a:rPr>
              <a:t>při hašení požárů:</a:t>
            </a:r>
          </a:p>
          <a:p>
            <a:endParaRPr lang="cs-CZ" sz="2600" dirty="0">
              <a:solidFill>
                <a:schemeClr val="tx1"/>
              </a:solidFill>
              <a:latin typeface="Arial CE" charset="-18"/>
              <a:cs typeface="Arial CE" charset="-18"/>
            </a:endParaRPr>
          </a:p>
          <a:p>
            <a:pPr marL="2012950" lvl="1" indent="-285750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2066925" algn="l"/>
                <a:tab pos="2238375" algn="l"/>
              </a:tabLst>
            </a:pPr>
            <a:r>
              <a:rPr lang="cs-CZ" sz="2600" dirty="0">
                <a:solidFill>
                  <a:schemeClr val="tx1">
                    <a:lumMod val="50000"/>
                  </a:schemeClr>
                </a:solidFill>
                <a:latin typeface="Arial CE" charset="-18"/>
                <a:cs typeface="Arial CE" charset="-18"/>
              </a:rPr>
              <a:t>lehkých a alkalických kovů,</a:t>
            </a:r>
          </a:p>
          <a:p>
            <a:pPr marL="2012950" lvl="1" indent="-285750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2066925" algn="l"/>
                <a:tab pos="2238375" algn="l"/>
              </a:tabLst>
            </a:pPr>
            <a:r>
              <a:rPr lang="cs-CZ" sz="2600" dirty="0">
                <a:solidFill>
                  <a:schemeClr val="tx1">
                    <a:lumMod val="50000"/>
                  </a:schemeClr>
                </a:solidFill>
                <a:latin typeface="Arial CE" charset="-18"/>
                <a:cs typeface="Arial CE" charset="-18"/>
              </a:rPr>
              <a:t>elektrického zařízení pod napětím,</a:t>
            </a:r>
          </a:p>
          <a:p>
            <a:pPr marL="2012950" lvl="1" indent="-285750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2066925" algn="l"/>
                <a:tab pos="2238375" algn="l"/>
              </a:tabLst>
            </a:pPr>
            <a:r>
              <a:rPr lang="cs-CZ" sz="2600" dirty="0">
                <a:solidFill>
                  <a:schemeClr val="tx1">
                    <a:lumMod val="50000"/>
                  </a:schemeClr>
                </a:solidFill>
                <a:latin typeface="Arial CE" charset="-18"/>
                <a:cs typeface="Arial CE" charset="-18"/>
              </a:rPr>
              <a:t>nehašené vápno (reakce),</a:t>
            </a:r>
          </a:p>
          <a:p>
            <a:pPr marL="2012950" lvl="1" indent="-285750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2066925" algn="l"/>
                <a:tab pos="2238375" algn="l"/>
              </a:tabLst>
            </a:pPr>
            <a:r>
              <a:rPr lang="cs-CZ" sz="2600" dirty="0">
                <a:solidFill>
                  <a:schemeClr val="tx1">
                    <a:lumMod val="50000"/>
                  </a:schemeClr>
                </a:solidFill>
                <a:latin typeface="Arial CE" charset="-18"/>
                <a:cs typeface="Arial CE" charset="-18"/>
              </a:rPr>
              <a:t>kyselina sírová H</a:t>
            </a:r>
            <a:r>
              <a:rPr lang="cs-CZ" sz="2600" baseline="-25000" dirty="0">
                <a:solidFill>
                  <a:schemeClr val="tx1">
                    <a:lumMod val="50000"/>
                  </a:schemeClr>
                </a:solidFill>
                <a:latin typeface="Arial CE" charset="-18"/>
                <a:cs typeface="Arial CE" charset="-18"/>
              </a:rPr>
              <a:t>2</a:t>
            </a:r>
            <a:r>
              <a:rPr lang="cs-CZ" sz="2600" dirty="0">
                <a:solidFill>
                  <a:schemeClr val="tx1">
                    <a:lumMod val="50000"/>
                  </a:schemeClr>
                </a:solidFill>
                <a:latin typeface="Arial CE" charset="-18"/>
                <a:cs typeface="Arial CE" charset="-18"/>
              </a:rPr>
              <a:t>SO</a:t>
            </a:r>
            <a:r>
              <a:rPr lang="cs-CZ" sz="2600" baseline="-25000" dirty="0">
                <a:solidFill>
                  <a:schemeClr val="tx1">
                    <a:lumMod val="50000"/>
                  </a:schemeClr>
                </a:solidFill>
                <a:latin typeface="Arial CE" charset="-18"/>
                <a:cs typeface="Arial CE" charset="-18"/>
              </a:rPr>
              <a:t>4</a:t>
            </a:r>
            <a:r>
              <a:rPr lang="cs-CZ" sz="2600" dirty="0">
                <a:solidFill>
                  <a:schemeClr val="tx1">
                    <a:lumMod val="50000"/>
                  </a:schemeClr>
                </a:solidFill>
                <a:latin typeface="Arial CE" charset="-18"/>
                <a:cs typeface="Arial CE" charset="-18"/>
              </a:rPr>
              <a:t> (reakce),</a:t>
            </a:r>
          </a:p>
          <a:p>
            <a:pPr marL="2012950" lvl="1" indent="-285750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2066925" algn="l"/>
                <a:tab pos="2238375" algn="l"/>
              </a:tabLst>
            </a:pPr>
            <a:r>
              <a:rPr lang="cs-CZ" sz="2600" dirty="0">
                <a:solidFill>
                  <a:schemeClr val="tx1">
                    <a:lumMod val="50000"/>
                  </a:schemeClr>
                </a:solidFill>
                <a:latin typeface="Arial CE" charset="-18"/>
                <a:cs typeface="Arial CE" charset="-18"/>
              </a:rPr>
              <a:t>při hašení látek kde vzniká nebo se dá předpokládat teplota větší než 1 800°C (nebezpečí rozkladu vody na vodík a kyslík a nebezpečí exploze).</a:t>
            </a:r>
          </a:p>
          <a:p>
            <a:pPr marL="2012950" lvl="1" indent="-285750"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066925" algn="l"/>
                <a:tab pos="2238375" algn="l"/>
              </a:tabLst>
            </a:pPr>
            <a:endParaRPr lang="cs-CZ" sz="2600" dirty="0">
              <a:latin typeface="Arial CE" charset="-18"/>
              <a:cs typeface="Arial CE" charset="-18"/>
            </a:endParaRPr>
          </a:p>
          <a:p>
            <a:endParaRPr lang="cs-CZ" sz="1400" dirty="0">
              <a:latin typeface="Arial CE" charset="-18"/>
              <a:cs typeface="Arial CE" charset="-18"/>
            </a:endParaRPr>
          </a:p>
        </p:txBody>
      </p:sp>
      <p:pic>
        <p:nvPicPr>
          <p:cNvPr id="23" name="Obrázek 7" descr="https://encrypted-tbn2.gstatic.com/images?q=tbn:ANd9GcSNUao-axgDT3mFIsawCzNbf38QLIOd4LkqhQEQdkO8tcojG51g">
            <a:hlinkClick r:id="rId3"/>
            <a:extLst>
              <a:ext uri="{FF2B5EF4-FFF2-40B4-BE49-F238E27FC236}">
                <a16:creationId xmlns:a16="http://schemas.microsoft.com/office/drawing/2014/main" id="{E0ECF3EF-8BFE-4990-981D-D5D064008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74" y="2451040"/>
            <a:ext cx="12731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v9t">
            <a:extLst>
              <a:ext uri="{FF2B5EF4-FFF2-40B4-BE49-F238E27FC236}">
                <a16:creationId xmlns:a16="http://schemas.microsoft.com/office/drawing/2014/main" id="{2C3BA148-5DBB-4096-BBA8-B1ADB96EA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91" y="3721129"/>
            <a:ext cx="1334990" cy="250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 descr="C:\Users\miskovskjit\Pictures\POŽÁRY\požár 8.png">
            <a:extLst>
              <a:ext uri="{FF2B5EF4-FFF2-40B4-BE49-F238E27FC236}">
                <a16:creationId xmlns:a16="http://schemas.microsoft.com/office/drawing/2014/main" id="{CCF7EB4C-6F78-4758-BB9D-787B65D75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617" y="1690719"/>
            <a:ext cx="2827457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21C2A939-50FC-4BAB-8182-BD868742A1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43896"/>
      </p:ext>
    </p:extLst>
  </p:cSld>
  <p:clrMapOvr>
    <a:masterClrMapping/>
  </p:clrMapOvr>
  <p:transition spd="slow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356615" y="399552"/>
            <a:ext cx="10561319" cy="846386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  <a:defRPr/>
            </a:pPr>
            <a:r>
              <a:rPr lang="cs-CZ" sz="2400" dirty="0">
                <a:latin typeface="Futura CEZ Medium" pitchFamily="2" charset="0"/>
                <a:cs typeface="Arial" panose="020B0604020202020204" pitchFamily="34" charset="0"/>
              </a:rPr>
              <a:t>7. HASICÍ LÁTKY</a:t>
            </a:r>
            <a:br>
              <a:rPr lang="cs-CZ" sz="2400" dirty="0">
                <a:latin typeface="Futura CEZ Medium" pitchFamily="2" charset="0"/>
                <a:cs typeface="Arial" panose="020B0604020202020204" pitchFamily="34" charset="0"/>
              </a:rPr>
            </a:br>
            <a:r>
              <a:rPr lang="cs-CZ" sz="2400" dirty="0">
                <a:latin typeface="Futura CEZ Medium" pitchFamily="2" charset="0"/>
                <a:cs typeface="Arial" panose="020B0604020202020204" pitchFamily="34" charset="0"/>
              </a:rPr>
              <a:t>PĚNY</a:t>
            </a:r>
            <a:br>
              <a:rPr lang="cs-CZ" sz="24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</a:br>
            <a:r>
              <a:rPr lang="cs-CZ" sz="22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50181" name="Zástupný symbol pro číslo snímku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3053CA9-2792-4BBB-B77F-8DB7669C10A1}" type="slidenum">
              <a:rPr lang="en-US" sz="1000">
                <a:solidFill>
                  <a:schemeClr val="bg1"/>
                </a:solidFill>
                <a:latin typeface="Futura CEZ OT Demi" pitchFamily="50" charset="0"/>
                <a:ea typeface="Arial CE" charset="-18"/>
                <a:cs typeface="Arial CE" charset="-18"/>
              </a:rPr>
              <a:pPr eaLnBrk="1" hangingPunct="1"/>
              <a:t>67</a:t>
            </a:fld>
            <a:endParaRPr lang="en-US" sz="1000" dirty="0">
              <a:solidFill>
                <a:schemeClr val="bg1"/>
              </a:solidFill>
              <a:latin typeface="Futura CEZ OT Demi" pitchFamily="50" charset="0"/>
              <a:ea typeface="Arial CE" charset="-18"/>
              <a:cs typeface="Arial CE" charset="-18"/>
            </a:endParaRPr>
          </a:p>
        </p:txBody>
      </p:sp>
      <p:grpSp>
        <p:nvGrpSpPr>
          <p:cNvPr id="18" name="Skupina 2">
            <a:extLst>
              <a:ext uri="{FF2B5EF4-FFF2-40B4-BE49-F238E27FC236}">
                <a16:creationId xmlns:a16="http://schemas.microsoft.com/office/drawing/2014/main" id="{AE829861-762D-4A2C-A4AF-D7253A8676F9}"/>
              </a:ext>
            </a:extLst>
          </p:cNvPr>
          <p:cNvGrpSpPr>
            <a:grpSpLocks/>
          </p:cNvGrpSpPr>
          <p:nvPr/>
        </p:nvGrpSpPr>
        <p:grpSpPr bwMode="auto">
          <a:xfrm>
            <a:off x="8530456" y="402704"/>
            <a:ext cx="1410347" cy="719668"/>
            <a:chOff x="5652120" y="2564904"/>
            <a:chExt cx="1584176" cy="864096"/>
          </a:xfrm>
        </p:grpSpPr>
        <p:sp>
          <p:nvSpPr>
            <p:cNvPr id="19" name="Obdélník 1">
              <a:extLst>
                <a:ext uri="{FF2B5EF4-FFF2-40B4-BE49-F238E27FC236}">
                  <a16:creationId xmlns:a16="http://schemas.microsoft.com/office/drawing/2014/main" id="{C94C5E91-8864-4611-A91F-FDED60D266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2120" y="2564904"/>
              <a:ext cx="1584176" cy="864096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lIns="78762" tIns="39382" rIns="78762" bIns="39382" anchor="ctr"/>
            <a:lstStyle/>
            <a:p>
              <a:pPr algn="ctr" defTabSz="652463" eaLnBrk="0" hangingPunct="0">
                <a:spcBef>
                  <a:spcPct val="50000"/>
                </a:spcBef>
                <a:buClr>
                  <a:schemeClr val="accent2"/>
                </a:buClr>
              </a:pPr>
              <a:endParaRPr lang="cs-CZ" sz="1400" i="1" dirty="0"/>
            </a:p>
          </p:txBody>
        </p:sp>
        <p:pic>
          <p:nvPicPr>
            <p:cNvPr id="20" name="Picture 6" descr="a">
              <a:extLst>
                <a:ext uri="{FF2B5EF4-FFF2-40B4-BE49-F238E27FC236}">
                  <a16:creationId xmlns:a16="http://schemas.microsoft.com/office/drawing/2014/main" id="{55E877BB-D54E-4E1E-A05E-EA133B3ED7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0277" y="2723080"/>
              <a:ext cx="641923" cy="624956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pic>
        <p:pic>
          <p:nvPicPr>
            <p:cNvPr id="21" name="Picture 7" descr="b">
              <a:extLst>
                <a:ext uri="{FF2B5EF4-FFF2-40B4-BE49-F238E27FC236}">
                  <a16:creationId xmlns:a16="http://schemas.microsoft.com/office/drawing/2014/main" id="{7CE4FCAD-AC49-443E-A6AF-0EE4E52BF8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5571" y="2708919"/>
              <a:ext cx="657186" cy="647053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pic>
      </p:grpSp>
      <p:sp>
        <p:nvSpPr>
          <p:cNvPr id="22" name="Rectangle 3">
            <a:extLst>
              <a:ext uri="{FF2B5EF4-FFF2-40B4-BE49-F238E27FC236}">
                <a16:creationId xmlns:a16="http://schemas.microsoft.com/office/drawing/2014/main" id="{E827C4A8-3EB1-4F19-8405-21E0A391E00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9377" y="1556792"/>
            <a:ext cx="10837912" cy="479500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Hlavním hasicím účinkem </a:t>
            </a:r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PĚNY</a:t>
            </a: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 je </a:t>
            </a:r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izolace</a:t>
            </a: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 hořlavé látky od vzdušného kyslíku a voda obsažená v roztoku </a:t>
            </a:r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ochlazuje</a:t>
            </a: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 pásmo hoření. </a:t>
            </a:r>
          </a:p>
          <a:p>
            <a:pPr>
              <a:spcBef>
                <a:spcPts val="0"/>
              </a:spcBef>
            </a:pPr>
            <a:endParaRPr lang="cs-CZ" dirty="0">
              <a:solidFill>
                <a:schemeClr val="tx1"/>
              </a:solidFill>
              <a:latin typeface="Arial CE" charset="-18"/>
              <a:cs typeface="Arial CE" charset="-18"/>
            </a:endParaRPr>
          </a:p>
          <a:p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		Hasicí </a:t>
            </a:r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PĚNY</a:t>
            </a: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 jsou </a:t>
            </a:r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vhodné</a:t>
            </a: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 pro hašení požáru:</a:t>
            </a:r>
          </a:p>
          <a:p>
            <a:endParaRPr lang="cs-CZ" dirty="0">
              <a:solidFill>
                <a:schemeClr val="tx1"/>
              </a:solidFill>
              <a:latin typeface="Arial CE" charset="-18"/>
              <a:cs typeface="Arial CE" charset="-18"/>
            </a:endParaRPr>
          </a:p>
          <a:p>
            <a:pPr marL="2013363" lvl="1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pevných organických látek</a:t>
            </a:r>
          </a:p>
          <a:p>
            <a:pPr marL="2013363" lvl="1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nepolárních hořlavých kapalin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cs-CZ" dirty="0">
              <a:solidFill>
                <a:schemeClr val="tx1"/>
              </a:solidFill>
              <a:latin typeface="Arial CE" charset="-18"/>
              <a:cs typeface="Arial CE" charset="-18"/>
            </a:endParaRPr>
          </a:p>
          <a:p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		PĚNA</a:t>
            </a: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 se </a:t>
            </a:r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nesmí používat</a:t>
            </a: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 při hašení požárů:</a:t>
            </a:r>
          </a:p>
          <a:p>
            <a:endParaRPr lang="cs-CZ" dirty="0">
              <a:solidFill>
                <a:schemeClr val="tx1"/>
              </a:solidFill>
              <a:latin typeface="Arial CE" charset="-18"/>
              <a:cs typeface="Arial CE" charset="-18"/>
            </a:endParaRPr>
          </a:p>
          <a:p>
            <a:pPr marL="2013363" lvl="1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lehkých kovů</a:t>
            </a:r>
          </a:p>
          <a:p>
            <a:pPr marL="2013363" lvl="1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elektrického zařízení pod napětím</a:t>
            </a:r>
          </a:p>
          <a:p>
            <a:pPr marL="2013363" lvl="1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karbid vápníku</a:t>
            </a:r>
          </a:p>
          <a:p>
            <a:pPr marL="2012950" lvl="1" indent="-285750"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066925" algn="l"/>
                <a:tab pos="2238375" algn="l"/>
              </a:tabLst>
            </a:pPr>
            <a:endParaRPr lang="cs-CZ" sz="1400" dirty="0">
              <a:latin typeface="Arial CE" charset="-18"/>
              <a:cs typeface="Arial CE" charset="-18"/>
            </a:endParaRPr>
          </a:p>
          <a:p>
            <a:endParaRPr lang="cs-CZ" sz="1400" dirty="0">
              <a:latin typeface="Arial CE" charset="-18"/>
              <a:cs typeface="Arial CE" charset="-18"/>
            </a:endParaRPr>
          </a:p>
        </p:txBody>
      </p:sp>
      <p:pic>
        <p:nvPicPr>
          <p:cNvPr id="23" name="Obrázek 7" descr="https://encrypted-tbn2.gstatic.com/images?q=tbn:ANd9GcSNUao-axgDT3mFIsawCzNbf38QLIOd4LkqhQEQdkO8tcojG51g">
            <a:hlinkClick r:id="rId4"/>
            <a:extLst>
              <a:ext uri="{FF2B5EF4-FFF2-40B4-BE49-F238E27FC236}">
                <a16:creationId xmlns:a16="http://schemas.microsoft.com/office/drawing/2014/main" id="{E0ECF3EF-8BFE-4990-981D-D5D064008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41" y="2418248"/>
            <a:ext cx="12731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C:\Users\miskovskjit\Pictures\POŽÁRY\požár 4.png">
            <a:extLst>
              <a:ext uri="{FF2B5EF4-FFF2-40B4-BE49-F238E27FC236}">
                <a16:creationId xmlns:a16="http://schemas.microsoft.com/office/drawing/2014/main" id="{E5D1A0AD-7C97-4E23-8D34-476CF3738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2380740"/>
            <a:ext cx="4000524" cy="2658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 descr="s9pmds">
            <a:extLst>
              <a:ext uri="{FF2B5EF4-FFF2-40B4-BE49-F238E27FC236}">
                <a16:creationId xmlns:a16="http://schemas.microsoft.com/office/drawing/2014/main" id="{4A6D3DA3-097F-4B61-9004-A7957F428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5" y="3629215"/>
            <a:ext cx="1273175" cy="229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12CB2A1A-7C94-4127-9D72-FDC0AB8E0E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57314"/>
      </p:ext>
    </p:extLst>
  </p:cSld>
  <p:clrMapOvr>
    <a:masterClrMapping/>
  </p:clrMapOvr>
  <p:transition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356615" y="399552"/>
            <a:ext cx="10561319" cy="846386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  <a:defRPr/>
            </a:pPr>
            <a:r>
              <a:rPr lang="cs-CZ" sz="2400" dirty="0">
                <a:latin typeface="Futura CEZ Medium" pitchFamily="2" charset="0"/>
                <a:cs typeface="Arial" panose="020B0604020202020204" pitchFamily="34" charset="0"/>
              </a:rPr>
              <a:t>7. HASICÍ LÁTKY</a:t>
            </a:r>
            <a:br>
              <a:rPr lang="cs-CZ" sz="2400" dirty="0">
                <a:latin typeface="Futura CEZ Medium" pitchFamily="2" charset="0"/>
                <a:cs typeface="Arial" panose="020B0604020202020204" pitchFamily="34" charset="0"/>
              </a:rPr>
            </a:br>
            <a:r>
              <a:rPr lang="cs-CZ" sz="2400" dirty="0">
                <a:latin typeface="Futura CEZ Medium" pitchFamily="2" charset="0"/>
                <a:cs typeface="Arial" panose="020B0604020202020204" pitchFamily="34" charset="0"/>
              </a:rPr>
              <a:t>PRÁŠKY</a:t>
            </a:r>
            <a:br>
              <a:rPr lang="cs-CZ" sz="24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</a:br>
            <a:r>
              <a:rPr lang="cs-CZ" sz="22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50181" name="Zástupný symbol pro číslo snímku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3053CA9-2792-4BBB-B77F-8DB7669C10A1}" type="slidenum">
              <a:rPr lang="en-US" sz="1000">
                <a:solidFill>
                  <a:schemeClr val="bg1"/>
                </a:solidFill>
                <a:latin typeface="Futura CEZ OT Demi" pitchFamily="50" charset="0"/>
                <a:ea typeface="Arial CE" charset="-18"/>
                <a:cs typeface="Arial CE" charset="-18"/>
              </a:rPr>
              <a:pPr eaLnBrk="1" hangingPunct="1"/>
              <a:t>68</a:t>
            </a:fld>
            <a:endParaRPr lang="en-US" sz="1000" dirty="0">
              <a:solidFill>
                <a:schemeClr val="bg1"/>
              </a:solidFill>
              <a:latin typeface="Futura CEZ OT Demi" pitchFamily="50" charset="0"/>
              <a:ea typeface="Arial CE" charset="-18"/>
              <a:cs typeface="Arial CE" charset="-18"/>
            </a:endParaRP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1D9D3EC3-DA18-4DF9-BA62-E4272CFB72B3}"/>
              </a:ext>
            </a:extLst>
          </p:cNvPr>
          <p:cNvSpPr txBox="1">
            <a:spLocks/>
          </p:cNvSpPr>
          <p:nvPr/>
        </p:nvSpPr>
        <p:spPr>
          <a:xfrm>
            <a:off x="1809750" y="2095500"/>
            <a:ext cx="8542564" cy="2923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Tx/>
              <a:buNone/>
            </a:pPr>
            <a:endParaRPr lang="cs-CZ" sz="1600" b="1" dirty="0"/>
          </a:p>
        </p:txBody>
      </p:sp>
      <p:grpSp>
        <p:nvGrpSpPr>
          <p:cNvPr id="14" name="Skupina 2">
            <a:extLst>
              <a:ext uri="{FF2B5EF4-FFF2-40B4-BE49-F238E27FC236}">
                <a16:creationId xmlns:a16="http://schemas.microsoft.com/office/drawing/2014/main" id="{8B6B80E9-4CE0-442E-8C72-7FF09BC60EB8}"/>
              </a:ext>
            </a:extLst>
          </p:cNvPr>
          <p:cNvGrpSpPr>
            <a:grpSpLocks/>
          </p:cNvGrpSpPr>
          <p:nvPr/>
        </p:nvGrpSpPr>
        <p:grpSpPr bwMode="auto">
          <a:xfrm>
            <a:off x="8187730" y="438688"/>
            <a:ext cx="1728788" cy="647700"/>
            <a:chOff x="6804248" y="2636912"/>
            <a:chExt cx="1728192" cy="648072"/>
          </a:xfrm>
          <a:solidFill>
            <a:schemeClr val="accent1"/>
          </a:solidFill>
        </p:grpSpPr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0437531C-F799-41A8-99A4-89039AECC145}"/>
                </a:ext>
              </a:extLst>
            </p:cNvPr>
            <p:cNvSpPr/>
            <p:nvPr/>
          </p:nvSpPr>
          <p:spPr bwMode="auto">
            <a:xfrm>
              <a:off x="6804248" y="2636912"/>
              <a:ext cx="1728192" cy="648072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lIns="78762" tIns="39382" rIns="78762" bIns="39382" anchor="ctr"/>
            <a:lstStyle/>
            <a:p>
              <a:pPr algn="ctr" defTabSz="652463" eaLnBrk="0" hangingPunct="0">
                <a:spcBef>
                  <a:spcPct val="50000"/>
                </a:spcBef>
                <a:buClr>
                  <a:schemeClr val="accent2"/>
                </a:buClr>
                <a:defRPr/>
              </a:pPr>
              <a:endParaRPr lang="cs-CZ" sz="1400" i="1" dirty="0"/>
            </a:p>
          </p:txBody>
        </p:sp>
        <p:pic>
          <p:nvPicPr>
            <p:cNvPr id="16" name="Picture 4" descr="aa">
              <a:extLst>
                <a:ext uri="{FF2B5EF4-FFF2-40B4-BE49-F238E27FC236}">
                  <a16:creationId xmlns:a16="http://schemas.microsoft.com/office/drawing/2014/main" id="{28F86BA3-E5BC-44F2-B601-B19B7DD2B6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8681" y="2708920"/>
              <a:ext cx="523875" cy="49688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pic>
        <p:pic>
          <p:nvPicPr>
            <p:cNvPr id="17" name="Picture 5" descr="bb">
              <a:extLst>
                <a:ext uri="{FF2B5EF4-FFF2-40B4-BE49-F238E27FC236}">
                  <a16:creationId xmlns:a16="http://schemas.microsoft.com/office/drawing/2014/main" id="{06AC8E2A-CA7E-4D53-BD44-869F73785C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8594" y="2708920"/>
              <a:ext cx="509588" cy="49688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pic>
        <p:pic>
          <p:nvPicPr>
            <p:cNvPr id="24" name="Picture 6" descr="cc">
              <a:extLst>
                <a:ext uri="{FF2B5EF4-FFF2-40B4-BE49-F238E27FC236}">
                  <a16:creationId xmlns:a16="http://schemas.microsoft.com/office/drawing/2014/main" id="{181F4E8A-CF4B-4132-AEC0-DDC1F12F0B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7551" y="2708920"/>
              <a:ext cx="509588" cy="49688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pic>
      </p:grpSp>
      <p:sp>
        <p:nvSpPr>
          <p:cNvPr id="25" name="Rectangle 3">
            <a:extLst>
              <a:ext uri="{FF2B5EF4-FFF2-40B4-BE49-F238E27FC236}">
                <a16:creationId xmlns:a16="http://schemas.microsoft.com/office/drawing/2014/main" id="{FC10F32B-58A5-4B0B-A285-D7E8EF3699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7188" y="1590674"/>
            <a:ext cx="10844212" cy="476091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Hasící</a:t>
            </a:r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 PRÁŠKY</a:t>
            </a: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 </a:t>
            </a:r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izolují, zřeďují </a:t>
            </a: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atmosféru hoření a zpomalují chemickou reakci v pásmu hoření. </a:t>
            </a:r>
          </a:p>
          <a:p>
            <a:pPr>
              <a:spcBef>
                <a:spcPts val="0"/>
              </a:spcBef>
            </a:pPr>
            <a:endParaRPr lang="cs-CZ" dirty="0">
              <a:solidFill>
                <a:schemeClr val="tx1"/>
              </a:solidFill>
              <a:latin typeface="Arial CE" charset="-18"/>
              <a:cs typeface="Arial CE" charset="-18"/>
            </a:endParaRPr>
          </a:p>
          <a:p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Hasící</a:t>
            </a:r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 PRÁŠKY</a:t>
            </a: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 jsou </a:t>
            </a:r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vhodné </a:t>
            </a: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při hašení požárů:</a:t>
            </a:r>
          </a:p>
          <a:p>
            <a:pPr marL="0" lvl="1" indent="-360000">
              <a:spcBef>
                <a:spcPts val="12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Plynů.</a:t>
            </a:r>
          </a:p>
          <a:p>
            <a:pPr marL="0" lvl="1" indent="-360000">
              <a:spcBef>
                <a:spcPts val="12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hořlavých kapalin.</a:t>
            </a:r>
          </a:p>
          <a:p>
            <a:pPr marL="0" lvl="1" indent="-360000">
              <a:spcBef>
                <a:spcPts val="12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dřeva, gumy a jiných tuhých hořlavých látek.</a:t>
            </a:r>
          </a:p>
          <a:p>
            <a:pPr marL="0" lvl="1" indent="-360000">
              <a:spcBef>
                <a:spcPts val="12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b="1" u="sng" dirty="0">
                <a:solidFill>
                  <a:schemeClr val="tx1"/>
                </a:solidFill>
                <a:latin typeface="Arial CE" charset="-18"/>
                <a:cs typeface="Arial CE" charset="-18"/>
              </a:rPr>
              <a:t>elektrických zařízení pod napětím do 1000 V.</a:t>
            </a:r>
          </a:p>
          <a:p>
            <a:pPr marL="0" lvl="1" indent="-360000">
              <a:spcBef>
                <a:spcPts val="12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Hasicí prášky jsou </a:t>
            </a:r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velice účinné </a:t>
            </a: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v archívech, galeriích a podobných prostorách.</a:t>
            </a:r>
          </a:p>
          <a:p>
            <a:endParaRPr lang="cs-CZ" dirty="0">
              <a:solidFill>
                <a:schemeClr val="tx1"/>
              </a:solidFill>
              <a:latin typeface="Arial CE" charset="-18"/>
              <a:cs typeface="Arial CE" charset="-18"/>
            </a:endParaRPr>
          </a:p>
          <a:p>
            <a:pPr>
              <a:spcBef>
                <a:spcPts val="600"/>
              </a:spcBef>
            </a:pP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Hasící</a:t>
            </a:r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 PRÁŠKY nejsou vhodné</a:t>
            </a: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 k hašení </a:t>
            </a:r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sypkých hořlavých hmot</a:t>
            </a: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kde je nebezpečí rozfoukání a </a:t>
            </a:r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vytvoření výbušné koncentrace. </a:t>
            </a:r>
          </a:p>
          <a:p>
            <a:pPr>
              <a:spcBef>
                <a:spcPts val="600"/>
              </a:spcBef>
            </a:pP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Jejich </a:t>
            </a:r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nevýhodou</a:t>
            </a: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 je znečištění jemných mechanických zařízení a citlivých </a:t>
            </a:r>
          </a:p>
          <a:p>
            <a:pPr>
              <a:spcBef>
                <a:spcPts val="600"/>
              </a:spcBef>
            </a:pP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elektronických zařízení (např. PC).</a:t>
            </a:r>
          </a:p>
          <a:p>
            <a:endParaRPr lang="cs-CZ" sz="1400" dirty="0">
              <a:latin typeface="Arial CE" charset="-18"/>
              <a:cs typeface="Arial CE" charset="-18"/>
            </a:endParaRPr>
          </a:p>
        </p:txBody>
      </p:sp>
      <p:pic>
        <p:nvPicPr>
          <p:cNvPr id="28" name="Picture 9" descr="C:\Users\miskovskjit\Pictures\POŽÁRY\požár 5.jpg">
            <a:extLst>
              <a:ext uri="{FF2B5EF4-FFF2-40B4-BE49-F238E27FC236}">
                <a16:creationId xmlns:a16="http://schemas.microsoft.com/office/drawing/2014/main" id="{69B29368-DA9E-44A8-BD1B-6021466E8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438" y="3971130"/>
            <a:ext cx="2393059" cy="229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7" descr="prasek1">
            <a:extLst>
              <a:ext uri="{FF2B5EF4-FFF2-40B4-BE49-F238E27FC236}">
                <a16:creationId xmlns:a16="http://schemas.microsoft.com/office/drawing/2014/main" id="{BC1E8013-2E2A-491A-91D5-A50D7AA16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253" y="1967649"/>
            <a:ext cx="1757362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E932727E-FEBA-4F74-A0CB-C039B46620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59604"/>
      </p:ext>
    </p:extLst>
  </p:cSld>
  <p:clrMapOvr>
    <a:masterClrMapping/>
  </p:clrMapOvr>
  <p:transition spd="slow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356615" y="399552"/>
            <a:ext cx="10561319" cy="846386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  <a:defRPr/>
            </a:pPr>
            <a:r>
              <a:rPr lang="cs-CZ" sz="2400" dirty="0">
                <a:latin typeface="Futura CEZ Medium" pitchFamily="2" charset="0"/>
                <a:cs typeface="Arial" panose="020B0604020202020204" pitchFamily="34" charset="0"/>
              </a:rPr>
              <a:t>7. HASICÍ LÁTKY</a:t>
            </a:r>
            <a:br>
              <a:rPr lang="cs-CZ" sz="2400" dirty="0">
                <a:latin typeface="Futura CEZ Medium" pitchFamily="2" charset="0"/>
                <a:cs typeface="Arial" panose="020B0604020202020204" pitchFamily="34" charset="0"/>
              </a:rPr>
            </a:br>
            <a:r>
              <a:rPr lang="cs-CZ" sz="2400" dirty="0">
                <a:latin typeface="Futura CEZ Medium" pitchFamily="2" charset="0"/>
                <a:cs typeface="Arial" panose="020B0604020202020204" pitchFamily="34" charset="0"/>
              </a:rPr>
              <a:t>OXID UHLIČITÝ</a:t>
            </a:r>
            <a:br>
              <a:rPr lang="cs-CZ" sz="24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</a:br>
            <a:r>
              <a:rPr lang="cs-CZ" sz="22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50181" name="Zástupný symbol pro číslo snímku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3053CA9-2792-4BBB-B77F-8DB7669C10A1}" type="slidenum">
              <a:rPr lang="en-US" sz="1000">
                <a:solidFill>
                  <a:schemeClr val="bg1"/>
                </a:solidFill>
                <a:latin typeface="Futura CEZ OT Demi" pitchFamily="50" charset="0"/>
                <a:ea typeface="Arial CE" charset="-18"/>
                <a:cs typeface="Arial CE" charset="-18"/>
              </a:rPr>
              <a:pPr eaLnBrk="1" hangingPunct="1"/>
              <a:t>69</a:t>
            </a:fld>
            <a:endParaRPr lang="en-US" sz="1000" dirty="0">
              <a:solidFill>
                <a:schemeClr val="bg1"/>
              </a:solidFill>
              <a:latin typeface="Futura CEZ OT Demi" pitchFamily="50" charset="0"/>
              <a:ea typeface="Arial CE" charset="-18"/>
              <a:cs typeface="Arial CE" charset="-18"/>
            </a:endParaRP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1D9D3EC3-DA18-4DF9-BA62-E4272CFB72B3}"/>
              </a:ext>
            </a:extLst>
          </p:cNvPr>
          <p:cNvSpPr txBox="1">
            <a:spLocks/>
          </p:cNvSpPr>
          <p:nvPr/>
        </p:nvSpPr>
        <p:spPr>
          <a:xfrm>
            <a:off x="1809750" y="2095500"/>
            <a:ext cx="8542564" cy="2923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Tx/>
              <a:buNone/>
            </a:pPr>
            <a:endParaRPr lang="cs-CZ" sz="1600" b="1" dirty="0"/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FC10F32B-58A5-4B0B-A285-D7E8EF3699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7188" y="1590674"/>
            <a:ext cx="10844212" cy="4760913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Hlavním hasicím účinkem </a:t>
            </a:r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INERTNÍCH PLYNŮ</a:t>
            </a: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 je </a:t>
            </a:r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zřeďování</a:t>
            </a: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 atmosféry, vytěsnění kyslíku. </a:t>
            </a:r>
          </a:p>
          <a:p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Atmosféra obsahuje méně kyslíku a proces hoření se zpomaluje.</a:t>
            </a:r>
          </a:p>
          <a:p>
            <a:endParaRPr lang="cs-CZ" dirty="0">
              <a:solidFill>
                <a:schemeClr val="tx1"/>
              </a:solidFill>
              <a:latin typeface="Arial CE" charset="-18"/>
              <a:cs typeface="Arial CE" charset="-18"/>
            </a:endParaRPr>
          </a:p>
          <a:p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Oxid uhličitý</a:t>
            </a: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 </a:t>
            </a:r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(CO</a:t>
            </a:r>
            <a:r>
              <a:rPr lang="cs-CZ" b="1" baseline="-25000" dirty="0">
                <a:solidFill>
                  <a:schemeClr val="tx1"/>
                </a:solidFill>
                <a:latin typeface="Arial CE" charset="-18"/>
                <a:cs typeface="Arial CE" charset="-18"/>
              </a:rPr>
              <a:t>2</a:t>
            </a:r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)</a:t>
            </a: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 je </a:t>
            </a:r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vhodný:</a:t>
            </a:r>
          </a:p>
          <a:p>
            <a:pPr marL="714375" indent="-268288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k hašení </a:t>
            </a:r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elektrického zařízení pod napětím do 1000 V,</a:t>
            </a:r>
          </a:p>
          <a:p>
            <a:pPr marL="714375" indent="-268288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jemná mechanika,</a:t>
            </a:r>
          </a:p>
          <a:p>
            <a:pPr marL="714375" indent="-268288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zřeďuje hořlavý plyn a likviduje plamen,</a:t>
            </a:r>
          </a:p>
          <a:p>
            <a:pPr marL="714375" indent="-268288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rychle zřeďuje hořlavé páry kapalin. </a:t>
            </a:r>
          </a:p>
          <a:p>
            <a:endParaRPr lang="cs-CZ" dirty="0">
              <a:solidFill>
                <a:schemeClr val="tx1"/>
              </a:solidFill>
              <a:latin typeface="Arial CE" charset="-18"/>
              <a:cs typeface="Arial CE" charset="-18"/>
            </a:endParaRPr>
          </a:p>
          <a:p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Nedoporučuje se</a:t>
            </a: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 používat k hašení:</a:t>
            </a:r>
          </a:p>
          <a:p>
            <a:pPr marL="714375" lvl="1" indent="-258763" eaLnBrk="1" hangingPunct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sypkých hořlavých hmot (nebezpečí rozfoukání a </a:t>
            </a:r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vytvoření výbušné koncentrace),</a:t>
            </a:r>
            <a:endParaRPr lang="cs-CZ" b="1" u="sng" dirty="0">
              <a:solidFill>
                <a:schemeClr val="tx1"/>
              </a:solidFill>
              <a:latin typeface="Arial CE" charset="-18"/>
              <a:cs typeface="Arial CE" charset="-18"/>
            </a:endParaRPr>
          </a:p>
          <a:p>
            <a:pPr marL="714375" lvl="1" indent="-258763" eaLnBrk="1" hangingPunct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plošných požárů,</a:t>
            </a:r>
          </a:p>
          <a:p>
            <a:pPr marL="714375" lvl="1" indent="-258763" eaLnBrk="1" hangingPunct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lehké a alkalické  kovy – tvorba nebezp. Plynů,</a:t>
            </a:r>
          </a:p>
          <a:p>
            <a:pPr marL="714375" lvl="1" indent="-258763" eaLnBrk="1" hangingPunct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tuhé látky, které žhnou (srazí plamen, ale nelikviduje žhnutí).</a:t>
            </a:r>
          </a:p>
          <a:p>
            <a:pPr lvl="1" eaLnBrk="1" hangingPunct="1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dirty="0">
              <a:solidFill>
                <a:schemeClr val="tx1"/>
              </a:solidFill>
              <a:latin typeface="Arial CE" charset="-18"/>
              <a:cs typeface="Arial CE" charset="-18"/>
            </a:endParaRPr>
          </a:p>
          <a:p>
            <a:pPr>
              <a:spcBef>
                <a:spcPts val="600"/>
              </a:spcBef>
            </a:pPr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Při použití CO</a:t>
            </a:r>
            <a:r>
              <a:rPr lang="cs-CZ" b="1" baseline="-25000" dirty="0">
                <a:solidFill>
                  <a:schemeClr val="tx1"/>
                </a:solidFill>
                <a:latin typeface="Arial CE" charset="-18"/>
                <a:cs typeface="Arial CE" charset="-18"/>
              </a:rPr>
              <a:t>2</a:t>
            </a: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 jako hasicího prostředku </a:t>
            </a:r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v uzavřených prostorách</a:t>
            </a:r>
          </a:p>
          <a:p>
            <a:pPr>
              <a:spcBef>
                <a:spcPts val="600"/>
              </a:spcBef>
            </a:pP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je nutno zachovávat opatrnost vzhledem k jeho škodlivému účinku na lidský organismus.</a:t>
            </a:r>
          </a:p>
          <a:p>
            <a:pPr>
              <a:spcBef>
                <a:spcPts val="600"/>
              </a:spcBef>
            </a:pP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Při vysokých koncentracích způsobuje </a:t>
            </a:r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CO</a:t>
            </a:r>
            <a:r>
              <a:rPr lang="cs-CZ" b="1" baseline="-25000" dirty="0">
                <a:solidFill>
                  <a:schemeClr val="tx1"/>
                </a:solidFill>
                <a:latin typeface="Arial CE" charset="-18"/>
                <a:cs typeface="Arial CE" charset="-18"/>
              </a:rPr>
              <a:t>2</a:t>
            </a: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 </a:t>
            </a:r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smrt zadušením</a:t>
            </a: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. </a:t>
            </a:r>
          </a:p>
          <a:p>
            <a:endParaRPr lang="cs-CZ" sz="1400" dirty="0">
              <a:latin typeface="Arial CE" charset="-18"/>
              <a:cs typeface="Arial CE" charset="-18"/>
            </a:endParaRPr>
          </a:p>
        </p:txBody>
      </p:sp>
      <p:pic>
        <p:nvPicPr>
          <p:cNvPr id="18" name="Picture 9" descr="snih2">
            <a:extLst>
              <a:ext uri="{FF2B5EF4-FFF2-40B4-BE49-F238E27FC236}">
                <a16:creationId xmlns:a16="http://schemas.microsoft.com/office/drawing/2014/main" id="{762F1F51-E685-4CEC-8B97-0436AE3CA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140" y="3769871"/>
            <a:ext cx="1876424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 descr="s5kt">
            <a:extLst>
              <a:ext uri="{FF2B5EF4-FFF2-40B4-BE49-F238E27FC236}">
                <a16:creationId xmlns:a16="http://schemas.microsoft.com/office/drawing/2014/main" id="{E20A93BC-C7F4-481D-A7F5-F2529B0CD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314" y="1026621"/>
            <a:ext cx="1245184" cy="262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Skupina 2">
            <a:extLst>
              <a:ext uri="{FF2B5EF4-FFF2-40B4-BE49-F238E27FC236}">
                <a16:creationId xmlns:a16="http://schemas.microsoft.com/office/drawing/2014/main" id="{0B6125A4-744E-4A28-AD59-ACC2D8827857}"/>
              </a:ext>
            </a:extLst>
          </p:cNvPr>
          <p:cNvGrpSpPr>
            <a:grpSpLocks/>
          </p:cNvGrpSpPr>
          <p:nvPr/>
        </p:nvGrpSpPr>
        <p:grpSpPr bwMode="auto">
          <a:xfrm>
            <a:off x="8372476" y="375807"/>
            <a:ext cx="1204913" cy="662109"/>
            <a:chOff x="5580113" y="692696"/>
            <a:chExt cx="1080120" cy="576064"/>
          </a:xfrm>
          <a:solidFill>
            <a:schemeClr val="accent1"/>
          </a:solidFill>
        </p:grpSpPr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4F1AE60A-9CD5-4733-9D18-14DA23C64160}"/>
                </a:ext>
              </a:extLst>
            </p:cNvPr>
            <p:cNvSpPr/>
            <p:nvPr/>
          </p:nvSpPr>
          <p:spPr bwMode="auto">
            <a:xfrm>
              <a:off x="5580113" y="692696"/>
              <a:ext cx="1080120" cy="57606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lIns="78762" tIns="39382" rIns="78762" bIns="39382" anchor="ctr"/>
            <a:lstStyle/>
            <a:p>
              <a:pPr algn="ctr" defTabSz="652463" eaLnBrk="0" hangingPunct="0">
                <a:spcBef>
                  <a:spcPct val="50000"/>
                </a:spcBef>
                <a:buClr>
                  <a:schemeClr val="accent2"/>
                </a:buClr>
                <a:defRPr/>
              </a:pPr>
              <a:endParaRPr lang="cs-CZ" sz="1400" i="1" dirty="0"/>
            </a:p>
          </p:txBody>
        </p:sp>
        <p:pic>
          <p:nvPicPr>
            <p:cNvPr id="22" name="Picture 6" descr="cc">
              <a:extLst>
                <a:ext uri="{FF2B5EF4-FFF2-40B4-BE49-F238E27FC236}">
                  <a16:creationId xmlns:a16="http://schemas.microsoft.com/office/drawing/2014/main" id="{5E9BBA20-13F3-4324-A100-CA56E06094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84" y="754066"/>
              <a:ext cx="465429" cy="4680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pic>
        <p:pic>
          <p:nvPicPr>
            <p:cNvPr id="23" name="Picture 4" descr="bb">
              <a:extLst>
                <a:ext uri="{FF2B5EF4-FFF2-40B4-BE49-F238E27FC236}">
                  <a16:creationId xmlns:a16="http://schemas.microsoft.com/office/drawing/2014/main" id="{CAFBE0C0-13B0-4CBE-9056-E43B1C1FA7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9913" y="757238"/>
              <a:ext cx="479932" cy="4680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pic>
      </p:grpSp>
      <p:pic>
        <p:nvPicPr>
          <p:cNvPr id="14" name="Obrázek 13">
            <a:extLst>
              <a:ext uri="{FF2B5EF4-FFF2-40B4-BE49-F238E27FC236}">
                <a16:creationId xmlns:a16="http://schemas.microsoft.com/office/drawing/2014/main" id="{778612BF-5A2F-437F-A496-C15B7F163D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96024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EBD6746-797E-4995-A12D-1432AE177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7</a:t>
            </a:fld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FC3FF5-BE4A-4A89-B728-1987A4B60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090" y="1124640"/>
            <a:ext cx="11112474" cy="5477773"/>
          </a:xfrm>
        </p:spPr>
        <p:txBody>
          <a:bodyPr>
            <a:normAutofit fontScale="92500" lnSpcReduction="20000"/>
          </a:bodyPr>
          <a:lstStyle/>
          <a:p>
            <a:pPr marL="0" indent="0" defTabSz="665163">
              <a:lnSpc>
                <a:spcPct val="100000"/>
              </a:lnSpc>
              <a:buSzTx/>
            </a:pPr>
            <a:r>
              <a:rPr lang="cs-CZ" sz="1700" b="1" dirty="0">
                <a:solidFill>
                  <a:schemeClr val="bg2"/>
                </a:solidFill>
                <a:latin typeface="Arial CE" charset="-18"/>
                <a:cs typeface="Arial CE" charset="-18"/>
              </a:rPr>
              <a:t>Preventivní</a:t>
            </a:r>
            <a:r>
              <a:rPr lang="cs-CZ" sz="1700" dirty="0">
                <a:solidFill>
                  <a:schemeClr val="bg2"/>
                </a:solidFill>
                <a:latin typeface="Arial CE" charset="-18"/>
                <a:cs typeface="Arial CE" charset="-18"/>
              </a:rPr>
              <a:t> </a:t>
            </a:r>
            <a:r>
              <a:rPr lang="cs-CZ" sz="1700" b="1" dirty="0">
                <a:solidFill>
                  <a:schemeClr val="bg2"/>
                </a:solidFill>
                <a:latin typeface="Arial CE" charset="-18"/>
                <a:cs typeface="Arial CE" charset="-18"/>
              </a:rPr>
              <a:t>činnost </a:t>
            </a:r>
            <a:r>
              <a:rPr lang="cs-CZ" sz="1700" dirty="0">
                <a:solidFill>
                  <a:schemeClr val="bg2"/>
                </a:solidFill>
                <a:latin typeface="Arial CE" charset="-18"/>
                <a:cs typeface="Arial CE" charset="-18"/>
              </a:rPr>
              <a:t> </a:t>
            </a:r>
            <a:r>
              <a:rPr lang="cs-CZ" sz="1700" dirty="0">
                <a:latin typeface="Arial CE" charset="-18"/>
                <a:cs typeface="Arial CE" charset="-18"/>
              </a:rPr>
              <a:t>(kodex norem požární bezpečnosti staveb, podmínky provozování)</a:t>
            </a:r>
          </a:p>
          <a:p>
            <a:pPr marL="3941763" lvl="4" indent="-285750" defTabSz="665163">
              <a:lnSpc>
                <a:spcPct val="100000"/>
              </a:lnSpc>
              <a:spcBef>
                <a:spcPct val="25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Ø"/>
            </a:pPr>
            <a:endParaRPr lang="cs-CZ" sz="1700" b="1" dirty="0">
              <a:latin typeface="Arial CE" charset="-18"/>
              <a:cs typeface="Arial CE" charset="-18"/>
            </a:endParaRPr>
          </a:p>
          <a:p>
            <a:pPr marL="3941763" lvl="4" indent="-285750" defTabSz="665163">
              <a:lnSpc>
                <a:spcPct val="100000"/>
              </a:lnSpc>
              <a:spcBef>
                <a:spcPct val="25000"/>
              </a:spcBef>
              <a:buClr>
                <a:schemeClr val="bg2"/>
              </a:buClr>
              <a:buSzPct val="120000"/>
              <a:buFont typeface="Wingdings" panose="05000000000000000000" pitchFamily="2" charset="2"/>
              <a:buChar char="Ø"/>
            </a:pPr>
            <a:r>
              <a:rPr lang="cs-CZ" sz="1700" b="1" dirty="0">
                <a:latin typeface="Arial CE" charset="-18"/>
                <a:cs typeface="Arial CE" charset="-18"/>
              </a:rPr>
              <a:t>Zabránění vzniku požáru  </a:t>
            </a:r>
          </a:p>
          <a:p>
            <a:pPr marL="4214813" lvl="5" indent="-285750" defTabSz="665163">
              <a:lnSpc>
                <a:spcPct val="100000"/>
              </a:lnSpc>
              <a:spcBef>
                <a:spcPct val="25000"/>
              </a:spcBef>
              <a:buClr>
                <a:schemeClr val="bg2"/>
              </a:buClr>
              <a:buSzPct val="150000"/>
              <a:buFont typeface="Wingdings" panose="05000000000000000000" pitchFamily="2" charset="2"/>
              <a:buChar char="§"/>
              <a:tabLst>
                <a:tab pos="4214813" algn="l"/>
              </a:tabLst>
            </a:pPr>
            <a:r>
              <a:rPr lang="cs-CZ" sz="1700" dirty="0">
                <a:latin typeface="Arial CE" charset="-18"/>
                <a:cs typeface="Arial CE" charset="-18"/>
              </a:rPr>
              <a:t>projektování objektů podle účelu užívání dle příslušné ČSN</a:t>
            </a:r>
          </a:p>
          <a:p>
            <a:pPr marL="4214813" lvl="5" indent="-285750" defTabSz="665163">
              <a:lnSpc>
                <a:spcPct val="100000"/>
              </a:lnSpc>
              <a:spcBef>
                <a:spcPct val="25000"/>
              </a:spcBef>
              <a:buClr>
                <a:schemeClr val="bg2"/>
              </a:buClr>
              <a:buSzPct val="150000"/>
              <a:buFont typeface="Wingdings" panose="05000000000000000000" pitchFamily="2" charset="2"/>
              <a:buChar char="§"/>
              <a:tabLst>
                <a:tab pos="4214813" algn="l"/>
              </a:tabLst>
            </a:pPr>
            <a:r>
              <a:rPr lang="cs-CZ" sz="1700" dirty="0">
                <a:latin typeface="Arial CE" charset="-18"/>
                <a:cs typeface="Arial CE" charset="-18"/>
              </a:rPr>
              <a:t>dodržování stanovených povinností, zákazů, příkazů a omezení; školení o PO; řádný technický stav používaných zařízení a spotřebičů, apod.</a:t>
            </a:r>
          </a:p>
          <a:p>
            <a:pPr marL="3941763" lvl="5" indent="-285750" defTabSz="665163">
              <a:lnSpc>
                <a:spcPct val="100000"/>
              </a:lnSpc>
              <a:spcBef>
                <a:spcPct val="25000"/>
              </a:spcBef>
              <a:buClr>
                <a:schemeClr val="accent1"/>
              </a:buClr>
              <a:buSzPct val="150000"/>
              <a:buFont typeface="Wingdings" panose="05000000000000000000" pitchFamily="2" charset="2"/>
              <a:buChar char="§"/>
            </a:pPr>
            <a:endParaRPr lang="cs-CZ" sz="1700" dirty="0">
              <a:latin typeface="Arial CE" charset="-18"/>
              <a:cs typeface="Arial CE" charset="-18"/>
            </a:endParaRPr>
          </a:p>
          <a:p>
            <a:pPr marL="3941763" lvl="4" indent="-285750" defTabSz="665163">
              <a:spcBef>
                <a:spcPct val="25000"/>
              </a:spcBef>
              <a:buClr>
                <a:schemeClr val="bg2"/>
              </a:buClr>
              <a:buSzPct val="120000"/>
              <a:buFont typeface="Wingdings" panose="05000000000000000000" pitchFamily="2" charset="2"/>
              <a:buChar char="Ø"/>
            </a:pPr>
            <a:r>
              <a:rPr lang="cs-CZ" sz="1700" b="1" dirty="0">
                <a:latin typeface="Arial CE" charset="-18"/>
                <a:cs typeface="Arial CE" charset="-18"/>
              </a:rPr>
              <a:t>Zamezení rozšíření požáru </a:t>
            </a:r>
          </a:p>
          <a:p>
            <a:pPr marL="4214813" lvl="5" indent="-285750" defTabSz="665163">
              <a:lnSpc>
                <a:spcPct val="100000"/>
              </a:lnSpc>
              <a:spcBef>
                <a:spcPct val="25000"/>
              </a:spcBef>
              <a:buClr>
                <a:schemeClr val="bg2"/>
              </a:buClr>
              <a:buSzPct val="150000"/>
              <a:buFont typeface="Wingdings" panose="05000000000000000000" pitchFamily="2" charset="2"/>
              <a:buChar char="§"/>
            </a:pPr>
            <a:r>
              <a:rPr lang="cs-CZ" sz="1700" dirty="0">
                <a:latin typeface="Arial CE" charset="-18"/>
                <a:cs typeface="Arial CE" charset="-18"/>
              </a:rPr>
              <a:t>dělení objektů do požárních úseků, projektování </a:t>
            </a:r>
          </a:p>
          <a:p>
            <a:pPr marL="4214813" lvl="5" defTabSz="665163">
              <a:lnSpc>
                <a:spcPct val="100000"/>
              </a:lnSpc>
              <a:spcBef>
                <a:spcPct val="25000"/>
              </a:spcBef>
              <a:buClr>
                <a:schemeClr val="bg2"/>
              </a:buClr>
              <a:buSzPct val="150000"/>
            </a:pPr>
            <a:r>
              <a:rPr lang="cs-CZ" sz="1700" dirty="0">
                <a:latin typeface="Arial CE" charset="-18"/>
                <a:cs typeface="Arial CE" charset="-18"/>
              </a:rPr>
              <a:t>požárně bezpečnostních zařízení (PBZ)</a:t>
            </a:r>
          </a:p>
          <a:p>
            <a:pPr marL="4214813" lvl="5" indent="-285750" defTabSz="665163">
              <a:lnSpc>
                <a:spcPct val="100000"/>
              </a:lnSpc>
              <a:spcBef>
                <a:spcPct val="25000"/>
              </a:spcBef>
              <a:buClr>
                <a:schemeClr val="bg2"/>
              </a:buClr>
              <a:buSzPct val="150000"/>
              <a:buFont typeface="Wingdings" panose="05000000000000000000" pitchFamily="2" charset="2"/>
              <a:buChar char="§"/>
            </a:pPr>
            <a:r>
              <a:rPr lang="cs-CZ" sz="1700" dirty="0">
                <a:latin typeface="Arial CE" charset="-18"/>
                <a:cs typeface="Arial CE" charset="-18"/>
              </a:rPr>
              <a:t>zavírání protipožárních dveří, kontroly </a:t>
            </a:r>
          </a:p>
          <a:p>
            <a:pPr marL="4214813" lvl="5" defTabSz="665163">
              <a:lnSpc>
                <a:spcPct val="100000"/>
              </a:lnSpc>
              <a:spcBef>
                <a:spcPct val="25000"/>
              </a:spcBef>
              <a:buClr>
                <a:schemeClr val="bg2"/>
              </a:buClr>
              <a:buSzPct val="150000"/>
            </a:pPr>
            <a:r>
              <a:rPr lang="cs-CZ" sz="1700" dirty="0">
                <a:latin typeface="Arial CE" charset="-18"/>
                <a:cs typeface="Arial CE" charset="-18"/>
              </a:rPr>
              <a:t>provozuschopnosti PBZ a věcné prostředky PO</a:t>
            </a:r>
          </a:p>
          <a:p>
            <a:pPr marL="982663" lvl="5" indent="-285750" defTabSz="665163">
              <a:lnSpc>
                <a:spcPct val="100000"/>
              </a:lnSpc>
              <a:spcBef>
                <a:spcPct val="25000"/>
              </a:spcBef>
              <a:buClr>
                <a:schemeClr val="accent1"/>
              </a:buClr>
              <a:buSzPct val="150000"/>
              <a:buFont typeface="Wingdings" panose="05000000000000000000" pitchFamily="2" charset="2"/>
              <a:buChar char="§"/>
            </a:pPr>
            <a:endParaRPr lang="cs-CZ" sz="1700" dirty="0">
              <a:latin typeface="Arial CE" charset="-18"/>
              <a:cs typeface="Arial CE" charset="-18"/>
            </a:endParaRPr>
          </a:p>
          <a:p>
            <a:pPr marL="285750" lvl="4" indent="-285750" defTabSz="665163">
              <a:spcBef>
                <a:spcPct val="25000"/>
              </a:spcBef>
              <a:buClr>
                <a:schemeClr val="bg2"/>
              </a:buClr>
              <a:buSzPct val="120000"/>
              <a:buFont typeface="Wingdings" panose="05000000000000000000" pitchFamily="2" charset="2"/>
              <a:buChar char="Ø"/>
            </a:pPr>
            <a:r>
              <a:rPr lang="cs-CZ" sz="1700" b="1" dirty="0">
                <a:latin typeface="Arial CE" charset="-18"/>
                <a:cs typeface="Arial CE" charset="-18"/>
              </a:rPr>
              <a:t>Zabezpečení podmínek evakuace osob a materiálu  </a:t>
            </a:r>
          </a:p>
          <a:p>
            <a:pPr marL="990600" lvl="5" indent="-285750" defTabSz="665163">
              <a:spcBef>
                <a:spcPct val="25000"/>
              </a:spcBef>
              <a:buClr>
                <a:schemeClr val="bg2"/>
              </a:buClr>
              <a:buSzPct val="150000"/>
              <a:buFont typeface="Wingdings" panose="05000000000000000000" pitchFamily="2" charset="2"/>
              <a:buChar char="§"/>
            </a:pPr>
            <a:r>
              <a:rPr lang="cs-CZ" sz="1700" dirty="0">
                <a:latin typeface="Arial CE" charset="-18"/>
                <a:cs typeface="Arial CE" charset="-18"/>
              </a:rPr>
              <a:t>projektování únikových cest, evakuačních výtahů</a:t>
            </a:r>
          </a:p>
          <a:p>
            <a:pPr marL="990600" lvl="5" indent="-285750" defTabSz="665163">
              <a:spcBef>
                <a:spcPct val="25000"/>
              </a:spcBef>
              <a:buClr>
                <a:schemeClr val="bg2"/>
              </a:buClr>
              <a:buSzPct val="150000"/>
              <a:buFont typeface="Wingdings" panose="05000000000000000000" pitchFamily="2" charset="2"/>
              <a:buChar char="§"/>
            </a:pPr>
            <a:r>
              <a:rPr lang="cs-CZ" sz="1700" dirty="0">
                <a:latin typeface="Arial CE" charset="-18"/>
                <a:cs typeface="Arial CE" charset="-18"/>
              </a:rPr>
              <a:t>evakuační cesty vždy volné a použitelné</a:t>
            </a:r>
          </a:p>
          <a:p>
            <a:pPr marL="982663" lvl="5" indent="-285750" defTabSz="665163">
              <a:lnSpc>
                <a:spcPct val="100000"/>
              </a:lnSpc>
              <a:spcBef>
                <a:spcPct val="25000"/>
              </a:spcBef>
              <a:buClr>
                <a:schemeClr val="accent1"/>
              </a:buClr>
              <a:buSzPct val="150000"/>
              <a:buFont typeface="Wingdings" panose="05000000000000000000" pitchFamily="2" charset="2"/>
              <a:buChar char="§"/>
            </a:pPr>
            <a:endParaRPr lang="cs-CZ" sz="1700" dirty="0">
              <a:latin typeface="Arial CE" charset="-18"/>
              <a:cs typeface="Arial CE" charset="-18"/>
            </a:endParaRPr>
          </a:p>
          <a:p>
            <a:pPr marL="361950" lvl="4" indent="-361950" defTabSz="665163">
              <a:lnSpc>
                <a:spcPct val="100000"/>
              </a:lnSpc>
              <a:spcBef>
                <a:spcPct val="25000"/>
              </a:spcBef>
              <a:buClr>
                <a:schemeClr val="bg2"/>
              </a:buClr>
              <a:buSzPct val="120000"/>
              <a:buFont typeface="Wingdings" panose="05000000000000000000" pitchFamily="2" charset="2"/>
              <a:buChar char="Ø"/>
            </a:pPr>
            <a:r>
              <a:rPr lang="cs-CZ" sz="1700" b="1" dirty="0">
                <a:latin typeface="Arial CE" charset="-18"/>
                <a:cs typeface="Arial CE" charset="-18"/>
              </a:rPr>
              <a:t>Zajištění podmínek pro rychlý a účinný hasební zásah </a:t>
            </a:r>
          </a:p>
          <a:p>
            <a:pPr marL="982663" lvl="5" indent="-285750" defTabSz="665163">
              <a:lnSpc>
                <a:spcPct val="100000"/>
              </a:lnSpc>
              <a:spcBef>
                <a:spcPct val="25000"/>
              </a:spcBef>
              <a:buClr>
                <a:schemeClr val="bg2"/>
              </a:buClr>
              <a:buSzPct val="150000"/>
              <a:buFont typeface="Wingdings" panose="05000000000000000000" pitchFamily="2" charset="2"/>
              <a:buChar char="§"/>
            </a:pPr>
            <a:r>
              <a:rPr lang="cs-CZ" sz="1700" dirty="0">
                <a:latin typeface="Arial CE" charset="-18"/>
                <a:cs typeface="Arial CE" charset="-18"/>
              </a:rPr>
              <a:t>projektování zásahových cest</a:t>
            </a:r>
          </a:p>
          <a:p>
            <a:pPr marL="982663" lvl="5" indent="-285750" defTabSz="665163">
              <a:lnSpc>
                <a:spcPct val="100000"/>
              </a:lnSpc>
              <a:spcBef>
                <a:spcPct val="25000"/>
              </a:spcBef>
              <a:buClr>
                <a:schemeClr val="bg2"/>
              </a:buClr>
              <a:buSzPct val="150000"/>
              <a:buFont typeface="Wingdings" panose="05000000000000000000" pitchFamily="2" charset="2"/>
              <a:buChar char="§"/>
            </a:pPr>
            <a:r>
              <a:rPr lang="cs-CZ" sz="1700" dirty="0">
                <a:latin typeface="Arial CE" charset="-18"/>
                <a:cs typeface="Arial CE" charset="-18"/>
              </a:rPr>
              <a:t>ohlášení požáru; volné nástupní a příjezdové plochy; vybavení technickými  prostředky PO, apod.</a:t>
            </a:r>
          </a:p>
          <a:p>
            <a:pPr marL="285750" indent="-285750" eaLnBrk="0" hangingPunct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cs-CZ" sz="16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03D056-E38A-4503-97D8-36569FFA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80" y="195958"/>
            <a:ext cx="10536390" cy="849505"/>
          </a:xfrm>
        </p:spPr>
        <p:txBody>
          <a:bodyPr>
            <a:normAutofit fontScale="90000"/>
          </a:bodyPr>
          <a:lstStyle/>
          <a:p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1. POŽÁRNÍ OCHRANA A JEJÍ ÚKOLY, LEGISLATIVA</a:t>
            </a:r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POŽÁRNÍ PREVENTIVNÍ ČINNOST</a:t>
            </a:r>
            <a:br>
              <a:rPr lang="cs-CZ" dirty="0">
                <a:solidFill>
                  <a:schemeClr val="accent2"/>
                </a:solidFill>
                <a:cs typeface="Arial" pitchFamily="34" charset="0"/>
              </a:rPr>
            </a:br>
            <a:r>
              <a:rPr lang="cs-CZ" dirty="0">
                <a:latin typeface="Futura CEZ Medium" pitchFamily="2" charset="0"/>
              </a:rPr>
              <a:t>---------------------------------------------------------------------------------------------------------------------------------------------------------------------------------------------------------------------------------------------------------------</a:t>
            </a:r>
            <a:br>
              <a:rPr lang="cs-CZ" dirty="0">
                <a:solidFill>
                  <a:schemeClr val="tx1"/>
                </a:solidFill>
                <a:latin typeface="Futura CEZ Medium" pitchFamily="2" charset="0"/>
              </a:rPr>
            </a:br>
            <a:endParaRPr lang="cs-CZ" dirty="0"/>
          </a:p>
        </p:txBody>
      </p:sp>
      <p:pic>
        <p:nvPicPr>
          <p:cNvPr id="9" name="Picture 6" descr="stanoveni_pozarniho_nebezpeci">
            <a:extLst>
              <a:ext uri="{FF2B5EF4-FFF2-40B4-BE49-F238E27FC236}">
                <a16:creationId xmlns:a16="http://schemas.microsoft.com/office/drawing/2014/main" id="{C609E61E-17F7-4B67-9CB8-657DE7D54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0" y="1928135"/>
            <a:ext cx="3304901" cy="163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BD2B641-916D-4A25-8F0D-3AFA80C48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712" y="2778525"/>
            <a:ext cx="2128576" cy="295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3C1F605-FCDC-44DD-BC91-BA6D42E784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15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356615" y="399552"/>
            <a:ext cx="10561319" cy="846386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  <a:defRPr/>
            </a:pPr>
            <a:r>
              <a:rPr lang="cs-CZ" sz="2400" dirty="0">
                <a:latin typeface="Futura CEZ Medium" pitchFamily="2" charset="0"/>
                <a:cs typeface="Arial" panose="020B0604020202020204" pitchFamily="34" charset="0"/>
              </a:rPr>
              <a:t>7. HASICÍ LÁTKY</a:t>
            </a:r>
            <a:br>
              <a:rPr lang="cs-CZ" sz="2400" dirty="0">
                <a:latin typeface="Futura CEZ Medium" pitchFamily="2" charset="0"/>
                <a:cs typeface="Arial" panose="020B0604020202020204" pitchFamily="34" charset="0"/>
              </a:rPr>
            </a:br>
            <a:r>
              <a:rPr lang="cs-CZ" sz="2400" dirty="0">
                <a:latin typeface="Futura CEZ Medium" pitchFamily="2" charset="0"/>
                <a:cs typeface="Arial" panose="020B0604020202020204" pitchFamily="34" charset="0"/>
              </a:rPr>
              <a:t>ČISTÉ HASIVO (HALOTRON)</a:t>
            </a:r>
            <a:br>
              <a:rPr lang="cs-CZ" sz="2400" dirty="0">
                <a:latin typeface="Futura CEZ Medium" pitchFamily="2" charset="0"/>
                <a:cs typeface="Arial" panose="020B0604020202020204" pitchFamily="34" charset="0"/>
              </a:rPr>
            </a:br>
            <a:r>
              <a:rPr lang="cs-CZ" sz="22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50181" name="Zástupný symbol pro číslo snímku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3053CA9-2792-4BBB-B77F-8DB7669C10A1}" type="slidenum">
              <a:rPr lang="en-US" sz="1000">
                <a:solidFill>
                  <a:schemeClr val="bg1"/>
                </a:solidFill>
                <a:latin typeface="Futura CEZ OT Demi" pitchFamily="50" charset="0"/>
                <a:ea typeface="Arial CE" charset="-18"/>
                <a:cs typeface="Arial CE" charset="-18"/>
              </a:rPr>
              <a:pPr eaLnBrk="1" hangingPunct="1"/>
              <a:t>70</a:t>
            </a:fld>
            <a:endParaRPr lang="en-US" sz="1000" dirty="0">
              <a:solidFill>
                <a:schemeClr val="bg1"/>
              </a:solidFill>
              <a:latin typeface="Futura CEZ OT Demi" pitchFamily="50" charset="0"/>
              <a:ea typeface="Arial CE" charset="-18"/>
              <a:cs typeface="Arial CE" charset="-18"/>
            </a:endParaRP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1D9D3EC3-DA18-4DF9-BA62-E4272CFB72B3}"/>
              </a:ext>
            </a:extLst>
          </p:cNvPr>
          <p:cNvSpPr txBox="1">
            <a:spLocks/>
          </p:cNvSpPr>
          <p:nvPr/>
        </p:nvSpPr>
        <p:spPr>
          <a:xfrm>
            <a:off x="1809750" y="2095500"/>
            <a:ext cx="8542564" cy="2923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Tx/>
              <a:buNone/>
            </a:pPr>
            <a:endParaRPr lang="cs-CZ" sz="1600" b="1" dirty="0"/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FC10F32B-58A5-4B0B-A285-D7E8EF3699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7188" y="1590674"/>
            <a:ext cx="10844212" cy="476091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Hlavním hasicím účinkem </a:t>
            </a:r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PLYNU</a:t>
            </a: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 je, že </a:t>
            </a:r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zpomaluje chemickou reakci </a:t>
            </a: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v pásmu hoření. </a:t>
            </a:r>
          </a:p>
          <a:p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Jedná se o sloučeniny chemických prvků (např. fluor, argon).</a:t>
            </a:r>
          </a:p>
          <a:p>
            <a:endParaRPr lang="cs-CZ" dirty="0">
              <a:solidFill>
                <a:schemeClr val="tx1"/>
              </a:solidFill>
              <a:latin typeface="Arial CE" charset="-18"/>
              <a:cs typeface="Arial CE" charset="-18"/>
            </a:endParaRPr>
          </a:p>
          <a:p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Jedná se o velice účinné hasicí látky, které se vlivem teploty rozkládají a velice účinně </a:t>
            </a:r>
          </a:p>
          <a:p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zpomalují chemickou reakci v pásmu hoření až k jejímu zastavení.</a:t>
            </a:r>
          </a:p>
          <a:p>
            <a:endParaRPr lang="cs-CZ" dirty="0">
              <a:solidFill>
                <a:schemeClr val="tx1"/>
              </a:solidFill>
              <a:latin typeface="Arial CE" charset="-18"/>
              <a:cs typeface="Arial CE" charset="-18"/>
            </a:endParaRPr>
          </a:p>
          <a:p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Jsou velmi </a:t>
            </a:r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účinné pro hašení všech hořlavých látek. </a:t>
            </a:r>
          </a:p>
          <a:p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Vhodné</a:t>
            </a:r>
            <a:r>
              <a:rPr lang="cs-CZ" dirty="0">
                <a:solidFill>
                  <a:schemeClr val="tx1"/>
                </a:solidFill>
                <a:latin typeface="Arial CE" charset="-18"/>
                <a:cs typeface="Arial CE" charset="-18"/>
              </a:rPr>
              <a:t> jsou k hašení </a:t>
            </a:r>
            <a:r>
              <a:rPr lang="cs-CZ" b="1" dirty="0">
                <a:solidFill>
                  <a:schemeClr val="tx1"/>
                </a:solidFill>
                <a:latin typeface="Arial CE" charset="-18"/>
                <a:cs typeface="Arial CE" charset="-18"/>
              </a:rPr>
              <a:t>spojové a výpočetní techniky.</a:t>
            </a:r>
          </a:p>
          <a:p>
            <a:pPr>
              <a:spcBef>
                <a:spcPts val="600"/>
              </a:spcBef>
            </a:pPr>
            <a:r>
              <a:rPr lang="cs-CZ" sz="1600" dirty="0">
                <a:solidFill>
                  <a:schemeClr val="accent1"/>
                </a:solidFill>
                <a:latin typeface="Arial CE" charset="-18"/>
                <a:cs typeface="Arial CE" charset="-18"/>
              </a:rPr>
              <a:t> </a:t>
            </a:r>
          </a:p>
          <a:p>
            <a:endParaRPr lang="cs-CZ" sz="1400" dirty="0">
              <a:latin typeface="Arial CE" charset="-18"/>
              <a:cs typeface="Arial CE" charset="-18"/>
            </a:endParaRPr>
          </a:p>
        </p:txBody>
      </p:sp>
      <p:grpSp>
        <p:nvGrpSpPr>
          <p:cNvPr id="20" name="Skupina 2">
            <a:extLst>
              <a:ext uri="{FF2B5EF4-FFF2-40B4-BE49-F238E27FC236}">
                <a16:creationId xmlns:a16="http://schemas.microsoft.com/office/drawing/2014/main" id="{0B6125A4-744E-4A28-AD59-ACC2D8827857}"/>
              </a:ext>
            </a:extLst>
          </p:cNvPr>
          <p:cNvGrpSpPr>
            <a:grpSpLocks/>
          </p:cNvGrpSpPr>
          <p:nvPr/>
        </p:nvGrpSpPr>
        <p:grpSpPr bwMode="auto">
          <a:xfrm>
            <a:off x="8270966" y="257926"/>
            <a:ext cx="2145514" cy="813276"/>
            <a:chOff x="5580113" y="692696"/>
            <a:chExt cx="1080120" cy="576064"/>
          </a:xfrm>
          <a:solidFill>
            <a:schemeClr val="accent1"/>
          </a:solidFill>
        </p:grpSpPr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4F1AE60A-9CD5-4733-9D18-14DA23C64160}"/>
                </a:ext>
              </a:extLst>
            </p:cNvPr>
            <p:cNvSpPr/>
            <p:nvPr/>
          </p:nvSpPr>
          <p:spPr bwMode="auto">
            <a:xfrm>
              <a:off x="5580113" y="692696"/>
              <a:ext cx="1080120" cy="57606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lIns="78762" tIns="39382" rIns="78762" bIns="39382" anchor="ctr"/>
            <a:lstStyle/>
            <a:p>
              <a:pPr algn="ctr" defTabSz="652463" eaLnBrk="0" hangingPunct="0">
                <a:spcBef>
                  <a:spcPct val="50000"/>
                </a:spcBef>
                <a:buClr>
                  <a:schemeClr val="accent2"/>
                </a:buClr>
                <a:defRPr/>
              </a:pPr>
              <a:endParaRPr lang="cs-CZ" sz="1400" i="1" dirty="0"/>
            </a:p>
          </p:txBody>
        </p:sp>
        <p:pic>
          <p:nvPicPr>
            <p:cNvPr id="22" name="Picture 6" descr="cc">
              <a:extLst>
                <a:ext uri="{FF2B5EF4-FFF2-40B4-BE49-F238E27FC236}">
                  <a16:creationId xmlns:a16="http://schemas.microsoft.com/office/drawing/2014/main" id="{5E9BBA20-13F3-4324-A100-CA56E06094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9390" y="775006"/>
              <a:ext cx="310234" cy="44706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pic>
        <p:pic>
          <p:nvPicPr>
            <p:cNvPr id="23" name="Picture 4" descr="bb">
              <a:extLst>
                <a:ext uri="{FF2B5EF4-FFF2-40B4-BE49-F238E27FC236}">
                  <a16:creationId xmlns:a16="http://schemas.microsoft.com/office/drawing/2014/main" id="{CAFBE0C0-13B0-4CBE-9056-E43B1C1FA7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1853" y="741313"/>
              <a:ext cx="310234" cy="46905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pic>
      </p:grpSp>
      <p:pic>
        <p:nvPicPr>
          <p:cNvPr id="14" name="Picture 6" descr="halo1">
            <a:extLst>
              <a:ext uri="{FF2B5EF4-FFF2-40B4-BE49-F238E27FC236}">
                <a16:creationId xmlns:a16="http://schemas.microsoft.com/office/drawing/2014/main" id="{1E54AAE2-0AF2-4765-8597-AF245ECBB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831" y="1482827"/>
            <a:ext cx="1836737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C:\Users\miskovskjit\Pictures\PHP halotronovy-ca2le-05.jpg">
            <a:extLst>
              <a:ext uri="{FF2B5EF4-FFF2-40B4-BE49-F238E27FC236}">
                <a16:creationId xmlns:a16="http://schemas.microsoft.com/office/drawing/2014/main" id="{AC6FF3C5-CBC0-4197-92E0-E2EEF2382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64" y="4287859"/>
            <a:ext cx="274002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C4917C57-31F3-4BFC-B48B-A371F659B9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  <p:pic>
        <p:nvPicPr>
          <p:cNvPr id="17" name="Picture 4" descr="aa">
            <a:extLst>
              <a:ext uri="{FF2B5EF4-FFF2-40B4-BE49-F238E27FC236}">
                <a16:creationId xmlns:a16="http://schemas.microsoft.com/office/drawing/2014/main" id="{FA03B757-3E97-452E-8D85-248249EA5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967" y="359585"/>
            <a:ext cx="652175" cy="6180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784731093"/>
      </p:ext>
    </p:extLst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43647CE-E056-4966-AC41-96A96486B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296863"/>
            <a:ext cx="10538264" cy="1031769"/>
          </a:xfrm>
        </p:spPr>
        <p:txBody>
          <a:bodyPr anchor="t">
            <a:noAutofit/>
          </a:bodyPr>
          <a:lstStyle/>
          <a:p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endParaRPr lang="cs-CZ" sz="2400" dirty="0"/>
          </a:p>
        </p:txBody>
      </p:sp>
      <p:pic>
        <p:nvPicPr>
          <p:cNvPr id="6" name="Picture 36" descr="C:\Users\miskovskjit\Pictures\plamen.png">
            <a:extLst>
              <a:ext uri="{FF2B5EF4-FFF2-40B4-BE49-F238E27FC236}">
                <a16:creationId xmlns:a16="http://schemas.microsoft.com/office/drawing/2014/main" id="{853E67DD-464A-4333-906D-A7DE726BF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80" y="2144239"/>
            <a:ext cx="3263462" cy="292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4F32F61-6E41-4BCD-9582-E8F57290EB47}"/>
              </a:ext>
            </a:extLst>
          </p:cNvPr>
          <p:cNvSpPr txBox="1"/>
          <p:nvPr/>
        </p:nvSpPr>
        <p:spPr>
          <a:xfrm rot="10800000" flipH="1" flipV="1">
            <a:off x="2124074" y="4185432"/>
            <a:ext cx="981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i="0" dirty="0"/>
              <a:t>8.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F65BD79-DE1F-4430-B30F-98BB920E7E93}"/>
              </a:ext>
            </a:extLst>
          </p:cNvPr>
          <p:cNvSpPr/>
          <p:nvPr/>
        </p:nvSpPr>
        <p:spPr>
          <a:xfrm>
            <a:off x="5159896" y="1347738"/>
            <a:ext cx="5018856" cy="2351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cs-CZ" sz="19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HAVARIJNÍ PŘIPRAVENOST</a:t>
            </a:r>
          </a:p>
          <a:p>
            <a:pPr marL="446088" indent="-265113">
              <a:lnSpc>
                <a:spcPct val="110000"/>
              </a:lnSpc>
            </a:pPr>
            <a:endParaRPr lang="cs-CZ" sz="19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542925" lvl="2" indent="-276225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628650" algn="l"/>
              </a:tabLst>
              <a:defRPr/>
            </a:pPr>
            <a:r>
              <a:rPr lang="cs-CZ" sz="1900" dirty="0">
                <a:latin typeface="Arial" pitchFamily="34" charset="0"/>
              </a:rPr>
              <a:t>MIMOŘÁDNÁ UDÁLOST</a:t>
            </a:r>
          </a:p>
          <a:p>
            <a:pPr marL="542925" lvl="2" indent="-276225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628650" algn="l"/>
              </a:tabLst>
              <a:defRPr/>
            </a:pPr>
            <a:r>
              <a:rPr lang="cs-CZ" sz="1900" dirty="0">
                <a:latin typeface="Arial" pitchFamily="34" charset="0"/>
              </a:rPr>
              <a:t>HAVARIJNÍ ŠTÁB A ZPŮSOB VYHLÁŠENÍ</a:t>
            </a:r>
          </a:p>
          <a:p>
            <a:pPr marL="542925" lvl="2" indent="-276225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628650" algn="l"/>
              </a:tabLst>
              <a:defRPr/>
            </a:pPr>
            <a:r>
              <a:rPr lang="cs-CZ" sz="1900" dirty="0">
                <a:latin typeface="Arial" pitchFamily="34" charset="0"/>
              </a:rPr>
              <a:t>POSTUP PŘI VYHLÁŠENÍ SHROMÁŽDĚNÍ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6636B7B-605C-429F-AD07-3B4108239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388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356615" y="399552"/>
            <a:ext cx="10561319" cy="846386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  <a:defRPr/>
            </a:pPr>
            <a:r>
              <a:rPr lang="cs-CZ" sz="2200" dirty="0">
                <a:latin typeface="Futura CEZ Medium" pitchFamily="2" charset="0"/>
                <a:cs typeface="Arial" panose="020B0604020202020204" pitchFamily="34" charset="0"/>
              </a:rPr>
              <a:t>8. HAVARIJNÍ PŘIPRAVENOST</a:t>
            </a:r>
            <a:br>
              <a:rPr lang="cs-CZ" sz="2200" dirty="0">
                <a:latin typeface="Futura CEZ Medium" pitchFamily="2" charset="0"/>
                <a:cs typeface="Arial" panose="020B0604020202020204" pitchFamily="34" charset="0"/>
              </a:rPr>
            </a:br>
            <a:r>
              <a:rPr lang="cs-CZ" sz="2200" dirty="0">
                <a:latin typeface="Futura CEZ Medium" pitchFamily="2" charset="0"/>
                <a:cs typeface="Arial" panose="020B0604020202020204" pitchFamily="34" charset="0"/>
              </a:rPr>
              <a:t>MIMOŘÁDNÁ UDÁLOST</a:t>
            </a:r>
            <a:br>
              <a:rPr lang="cs-CZ" sz="2200" dirty="0">
                <a:latin typeface="Futura CEZ Medium" pitchFamily="2" charset="0"/>
                <a:cs typeface="Arial" panose="020B0604020202020204" pitchFamily="34" charset="0"/>
              </a:rPr>
            </a:br>
            <a:r>
              <a:rPr lang="cs-CZ" sz="2200" dirty="0">
                <a:latin typeface="Futura CEZ Medium" pitchFamily="2" charset="0"/>
                <a:cs typeface="Arial" panose="020B0604020202020204" pitchFamily="34" charset="0"/>
              </a:rPr>
              <a:t>-----------------------------------------------------------------------------------------------------------------------------------------------------------------------------------------------------------------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50181" name="Zástupný symbol pro číslo snímku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3053CA9-2792-4BBB-B77F-8DB7669C10A1}" type="slidenum">
              <a:rPr lang="en-US" sz="1000">
                <a:solidFill>
                  <a:schemeClr val="bg1"/>
                </a:solidFill>
                <a:latin typeface="Futura CEZ OT Demi" pitchFamily="50" charset="0"/>
                <a:ea typeface="Arial CE" charset="-18"/>
                <a:cs typeface="Arial CE" charset="-18"/>
              </a:rPr>
              <a:pPr eaLnBrk="1" hangingPunct="1"/>
              <a:t>72</a:t>
            </a:fld>
            <a:endParaRPr lang="en-US" sz="1000" dirty="0">
              <a:solidFill>
                <a:schemeClr val="bg1"/>
              </a:solidFill>
              <a:latin typeface="Futura CEZ OT Demi" pitchFamily="50" charset="0"/>
              <a:ea typeface="Arial CE" charset="-18"/>
              <a:cs typeface="Arial CE" charset="-18"/>
            </a:endParaRP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FC10F32B-58A5-4B0B-A285-D7E8EF3699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66057" y="1628800"/>
            <a:ext cx="4953879" cy="4722787"/>
          </a:xfrm>
        </p:spPr>
        <p:txBody>
          <a:bodyPr>
            <a:normAutofit/>
          </a:bodyPr>
          <a:lstStyle/>
          <a:p>
            <a:pPr defTabSz="1042988">
              <a:spcBef>
                <a:spcPts val="600"/>
              </a:spcBef>
              <a:buClr>
                <a:srgbClr val="FF0000"/>
              </a:buClr>
              <a:defRPr/>
            </a:pPr>
            <a:r>
              <a:rPr lang="cs-CZ" sz="1700" b="1" dirty="0">
                <a:solidFill>
                  <a:schemeClr val="tx1"/>
                </a:solidFill>
                <a:cs typeface="Arial" panose="020B0604020202020204" pitchFamily="34" charset="0"/>
              </a:rPr>
              <a:t>MIMOŘÁDNÁ UDÁLOST:</a:t>
            </a:r>
          </a:p>
          <a:p>
            <a:pPr defTabSz="1042988">
              <a:spcBef>
                <a:spcPts val="600"/>
              </a:spcBef>
              <a:buClr>
                <a:srgbClr val="FF0000"/>
              </a:buClr>
              <a:defRPr/>
            </a:pPr>
            <a:endParaRPr lang="cs-CZ" sz="1700" b="1" dirty="0"/>
          </a:p>
          <a:p>
            <a:pPr marL="341313" indent="-341313" defTabSz="1042988"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cs-CZ" sz="1700" dirty="0"/>
              <a:t>vede (může vést) k ohrožení bezpečnosti elektrárny nebo bezpečnosti pracovníků,</a:t>
            </a:r>
          </a:p>
          <a:p>
            <a:pPr defTabSz="1042988">
              <a:spcBef>
                <a:spcPts val="600"/>
              </a:spcBef>
              <a:buClr>
                <a:srgbClr val="FF0000"/>
              </a:buClr>
              <a:defRPr/>
            </a:pPr>
            <a:endParaRPr lang="cs-CZ" sz="1700" dirty="0"/>
          </a:p>
          <a:p>
            <a:pPr marL="341313" indent="-341313" defTabSz="1042988"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cs-CZ" sz="1700" dirty="0"/>
              <a:t>posouzení závažnosti MU provádí směnový inženýr (SI) </a:t>
            </a:r>
            <a:r>
              <a:rPr lang="cs-CZ" sz="1700" b="1" dirty="0"/>
              <a:t>→  </a:t>
            </a:r>
            <a:r>
              <a:rPr lang="cs-CZ" sz="1700" b="1" dirty="0">
                <a:solidFill>
                  <a:schemeClr val="bg2"/>
                </a:solidFill>
              </a:rPr>
              <a:t>proto musí být o všem informován !</a:t>
            </a:r>
          </a:p>
          <a:p>
            <a:pPr marL="341313" indent="-341313" defTabSz="1042988"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cs-CZ" sz="1700" b="1" i="1" dirty="0">
                <a:solidFill>
                  <a:schemeClr val="tx1"/>
                </a:solidFill>
              </a:rPr>
              <a:t>Pozn: V EHO plní funkci směnového inženýra mistr výrobních bloků, v TDK operátor TDK-záskok VS</a:t>
            </a:r>
          </a:p>
          <a:p>
            <a:pPr marL="341313" indent="-341313" defTabSz="1042988"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§"/>
              <a:defRPr/>
            </a:pPr>
            <a:endParaRPr lang="cs-CZ" sz="1700" b="1" i="1" dirty="0">
              <a:solidFill>
                <a:schemeClr val="tx1"/>
              </a:solidFill>
            </a:endParaRPr>
          </a:p>
          <a:p>
            <a:pPr marL="341313" indent="-341313" defTabSz="1042988"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§"/>
              <a:defRPr/>
            </a:pPr>
            <a:endParaRPr lang="cs-CZ" sz="1700" b="1" i="1" dirty="0">
              <a:solidFill>
                <a:schemeClr val="tx1"/>
              </a:solidFill>
            </a:endParaRPr>
          </a:p>
          <a:p>
            <a:pPr marL="341313" indent="-341313" defTabSz="1042988"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§"/>
              <a:defRPr/>
            </a:pPr>
            <a:endParaRPr lang="cs-CZ" sz="1700" b="1" i="1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sz="1700" i="1" dirty="0">
              <a:solidFill>
                <a:schemeClr val="tx1"/>
              </a:solidFill>
            </a:endParaRPr>
          </a:p>
          <a:p>
            <a:endParaRPr lang="cs-CZ" sz="1700" dirty="0">
              <a:solidFill>
                <a:schemeClr val="bg2"/>
              </a:solidFill>
            </a:endParaRPr>
          </a:p>
          <a:p>
            <a:endParaRPr lang="cs-CZ" sz="1700" dirty="0"/>
          </a:p>
          <a:p>
            <a:pPr marL="341313" indent="-341313" defTabSz="1042988">
              <a:spcBef>
                <a:spcPct val="50000"/>
              </a:spcBef>
              <a:buClr>
                <a:srgbClr val="FF6600"/>
              </a:buClr>
              <a:defRPr/>
            </a:pPr>
            <a:endParaRPr lang="cs-CZ" sz="1700" b="1" dirty="0"/>
          </a:p>
          <a:p>
            <a:pPr marL="341313" indent="-341313" defTabSz="1042988">
              <a:spcBef>
                <a:spcPct val="50000"/>
              </a:spcBef>
              <a:buClr>
                <a:srgbClr val="FF6600"/>
              </a:buClr>
              <a:defRPr/>
            </a:pPr>
            <a:endParaRPr lang="cs-CZ" sz="1700" b="1" dirty="0"/>
          </a:p>
          <a:p>
            <a:endParaRPr lang="cs-CZ" sz="16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38127F7-7AA0-4210-B104-B292D5510A05}"/>
              </a:ext>
            </a:extLst>
          </p:cNvPr>
          <p:cNvSpPr txBox="1"/>
          <p:nvPr/>
        </p:nvSpPr>
        <p:spPr>
          <a:xfrm rot="10800000" flipV="1">
            <a:off x="566057" y="5181906"/>
            <a:ext cx="11059886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hangingPunct="0"/>
            <a:r>
              <a:rPr lang="cs-CZ" b="1" u="sng" dirty="0">
                <a:solidFill>
                  <a:schemeClr val="tx1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Každý, kdo mimořádnou událost zjistí nebo má podezření na její vznik je povinen zjištěnou  mimořádnou</a:t>
            </a:r>
            <a:r>
              <a:rPr lang="en-US" b="1" u="sng" dirty="0">
                <a:solidFill>
                  <a:schemeClr val="tx1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 </a:t>
            </a:r>
            <a:r>
              <a:rPr lang="cs-CZ" b="1" u="sng" dirty="0">
                <a:solidFill>
                  <a:schemeClr val="tx1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 událost oznámit směnovému inženýrovi/mistrovi výrobních bloků/ operátorovi TDK-záskok VS!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4461609-5FAF-4295-B898-769B9C5EA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  <p:pic>
        <p:nvPicPr>
          <p:cNvPr id="1026" name="Picture 2" descr="Z elektrárny u Mělníka se valil hustý černý dým, hořel transformátor -  iDNES.cz">
            <a:extLst>
              <a:ext uri="{FF2B5EF4-FFF2-40B4-BE49-F238E27FC236}">
                <a16:creationId xmlns:a16="http://schemas.microsoft.com/office/drawing/2014/main" id="{22BA871B-5943-BCD9-3F2C-9309FD6B7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1628800"/>
            <a:ext cx="610600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030626"/>
      </p:ext>
    </p:extLst>
  </p:cSld>
  <p:clrMapOvr>
    <a:masterClrMapping/>
  </p:clrMapOvr>
  <p:transition spd="slow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356615" y="399552"/>
            <a:ext cx="5955409" cy="846386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  <a:defRPr/>
            </a:pPr>
            <a:r>
              <a:rPr lang="cs-CZ" sz="2200" dirty="0">
                <a:latin typeface="Futura CEZ Medium" pitchFamily="2" charset="0"/>
                <a:cs typeface="Arial" panose="020B0604020202020204" pitchFamily="34" charset="0"/>
              </a:rPr>
              <a:t>8. HAVARIJNÍ PŘIPRAVENOST</a:t>
            </a:r>
            <a:br>
              <a:rPr lang="cs-CZ" sz="2200" dirty="0">
                <a:latin typeface="Futura CEZ Medium" pitchFamily="2" charset="0"/>
                <a:cs typeface="Arial" panose="020B0604020202020204" pitchFamily="34" charset="0"/>
              </a:rPr>
            </a:br>
            <a:r>
              <a:rPr lang="cs-CZ" sz="2200" dirty="0">
                <a:latin typeface="Futura CEZ Medium" pitchFamily="2" charset="0"/>
                <a:cs typeface="Arial" panose="020B0604020202020204" pitchFamily="34" charset="0"/>
              </a:rPr>
              <a:t>TYPY MIMOŘÁDNÝCH UDÁLOSTÍ</a:t>
            </a:r>
            <a:br>
              <a:rPr lang="cs-CZ" sz="2200" dirty="0">
                <a:latin typeface="Futura CEZ Medium" pitchFamily="2" charset="0"/>
                <a:cs typeface="Arial" panose="020B0604020202020204" pitchFamily="34" charset="0"/>
              </a:rPr>
            </a:br>
            <a:r>
              <a:rPr lang="cs-CZ" sz="2200" dirty="0">
                <a:latin typeface="Futura CEZ Medium" pitchFamily="2" charset="0"/>
                <a:cs typeface="Arial" panose="020B0604020202020204" pitchFamily="34" charset="0"/>
              </a:rPr>
              <a:t>------------------------------------------------------------------------------------------------------------------</a:t>
            </a:r>
          </a:p>
        </p:txBody>
      </p:sp>
      <p:sp>
        <p:nvSpPr>
          <p:cNvPr id="50181" name="Zástupný symbol pro číslo snímku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3053CA9-2792-4BBB-B77F-8DB7669C10A1}" type="slidenum">
              <a:rPr lang="en-US" sz="1000">
                <a:solidFill>
                  <a:schemeClr val="bg1"/>
                </a:solidFill>
                <a:latin typeface="Futura CEZ OT Demi" pitchFamily="50" charset="0"/>
                <a:ea typeface="Arial CE" charset="-18"/>
                <a:cs typeface="Arial CE" charset="-18"/>
              </a:rPr>
              <a:pPr eaLnBrk="1" hangingPunct="1"/>
              <a:t>73</a:t>
            </a:fld>
            <a:endParaRPr lang="en-US" sz="1000" dirty="0">
              <a:solidFill>
                <a:schemeClr val="bg1"/>
              </a:solidFill>
              <a:latin typeface="Futura CEZ OT Demi" pitchFamily="50" charset="0"/>
              <a:ea typeface="Arial CE" charset="-18"/>
              <a:cs typeface="Arial CE" charset="-18"/>
            </a:endParaRP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FC10F32B-58A5-4B0B-A285-D7E8EF3699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66057" y="1628800"/>
            <a:ext cx="10635343" cy="4722787"/>
          </a:xfrm>
        </p:spPr>
        <p:txBody>
          <a:bodyPr>
            <a:normAutofit/>
          </a:bodyPr>
          <a:lstStyle/>
          <a:p>
            <a:pPr marL="341313" indent="-341313" defTabSz="1042988">
              <a:spcBef>
                <a:spcPct val="50000"/>
              </a:spcBef>
              <a:buClr>
                <a:srgbClr val="FF6600"/>
              </a:buClr>
              <a:defRPr/>
            </a:pPr>
            <a:endParaRPr lang="cs-CZ" sz="1700" b="1" dirty="0"/>
          </a:p>
          <a:p>
            <a:endParaRPr lang="cs-CZ" sz="16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38127F7-7AA0-4210-B104-B292D5510A05}"/>
              </a:ext>
            </a:extLst>
          </p:cNvPr>
          <p:cNvSpPr txBox="1"/>
          <p:nvPr/>
        </p:nvSpPr>
        <p:spPr>
          <a:xfrm>
            <a:off x="356615" y="1628800"/>
            <a:ext cx="5691043" cy="444275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indent="-180975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C752"/>
              </a:buClr>
              <a:buFont typeface="Wingdings" panose="05000000000000000000" pitchFamily="2" charset="2"/>
              <a:buChar char="§"/>
              <a:defRPr/>
            </a:pPr>
            <a:r>
              <a:rPr lang="cs-CZ" sz="1600" kern="0" dirty="0"/>
              <a:t>narušení fyzické ochrany včetně teroristické hrozby</a:t>
            </a:r>
          </a:p>
          <a:p>
            <a:pPr marL="180975" indent="-180975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C752"/>
              </a:buClr>
              <a:buFont typeface="Wingdings" panose="05000000000000000000" pitchFamily="2" charset="2"/>
              <a:buChar char="§"/>
              <a:defRPr/>
            </a:pPr>
            <a:r>
              <a:rPr lang="cs-CZ" sz="1600" kern="0" dirty="0"/>
              <a:t>požáry nebo výbuchy</a:t>
            </a:r>
          </a:p>
          <a:p>
            <a:pPr marL="180975" indent="-180975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C752"/>
              </a:buClr>
              <a:buFont typeface="Wingdings" panose="05000000000000000000" pitchFamily="2" charset="2"/>
              <a:buChar char="§"/>
              <a:defRPr/>
            </a:pPr>
            <a:r>
              <a:rPr lang="cs-CZ" sz="1600" kern="0" dirty="0"/>
              <a:t>výskyt toxických nebo hořlavých plynů</a:t>
            </a:r>
          </a:p>
          <a:p>
            <a:pPr marL="180975" indent="-180975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C752"/>
              </a:buClr>
              <a:buFont typeface="Wingdings" panose="05000000000000000000" pitchFamily="2" charset="2"/>
              <a:buChar char="§"/>
              <a:defRPr/>
            </a:pPr>
            <a:r>
              <a:rPr lang="cs-CZ" sz="1600" kern="0" dirty="0"/>
              <a:t>narušení zásad BOZP</a:t>
            </a:r>
          </a:p>
          <a:p>
            <a:pPr marL="742939" lvl="1" indent="-1714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−"/>
              <a:defRPr/>
            </a:pPr>
            <a:r>
              <a:rPr lang="cs-CZ" sz="1500" kern="0" dirty="0"/>
              <a:t>pracovní úraz závažný a smrtelný</a:t>
            </a:r>
          </a:p>
          <a:p>
            <a:pPr marL="742939" lvl="1" indent="-1714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−"/>
              <a:defRPr/>
            </a:pPr>
            <a:r>
              <a:rPr lang="cs-CZ" sz="1500" kern="0" dirty="0"/>
              <a:t>pracovní úraz ostatní a s předpokládanou pracovní neschopností</a:t>
            </a:r>
          </a:p>
          <a:p>
            <a:pPr marL="180975" indent="-180975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C752"/>
              </a:buClr>
              <a:buFont typeface="Wingdings" panose="05000000000000000000" pitchFamily="2" charset="2"/>
              <a:buChar char="§"/>
              <a:defRPr/>
            </a:pPr>
            <a:r>
              <a:rPr lang="cs-CZ" sz="1600" kern="0" dirty="0"/>
              <a:t>závažné přírodní jevy (zemětřesení, vichřice, záplavy, …)</a:t>
            </a:r>
          </a:p>
          <a:p>
            <a:pPr marL="180975" indent="-180975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C752"/>
              </a:buClr>
              <a:buFont typeface="Wingdings" panose="05000000000000000000" pitchFamily="2" charset="2"/>
              <a:buChar char="§"/>
              <a:defRPr/>
            </a:pPr>
            <a:r>
              <a:rPr lang="cs-CZ" sz="1600" kern="0" dirty="0"/>
              <a:t>důsledky lidských činností (srážka vozidel s nebezpečným nákladem, havárie letadel)</a:t>
            </a:r>
          </a:p>
          <a:p>
            <a:pPr marL="180975" indent="-180975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C752"/>
              </a:buClr>
              <a:buFont typeface="Wingdings" panose="05000000000000000000" pitchFamily="2" charset="2"/>
              <a:buChar char="§"/>
              <a:defRPr/>
            </a:pPr>
            <a:r>
              <a:rPr lang="cs-CZ" sz="1600" kern="0" dirty="0"/>
              <a:t>technologické poruchy (havárie zařízení na výrobu a distribuci elektřiny)</a:t>
            </a:r>
          </a:p>
          <a:p>
            <a:pPr marL="180975" indent="-180975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C752"/>
              </a:buClr>
              <a:buFont typeface="Wingdings" panose="05000000000000000000" pitchFamily="2" charset="2"/>
              <a:buChar char="§"/>
              <a:defRPr/>
            </a:pPr>
            <a:r>
              <a:rPr lang="cs-CZ" sz="1600" kern="0" dirty="0"/>
              <a:t>události s dopadem do životního prostředí</a:t>
            </a:r>
          </a:p>
          <a:p>
            <a:pPr marL="180975" indent="-180975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C752"/>
              </a:buClr>
              <a:buFont typeface="Wingdings" panose="05000000000000000000" pitchFamily="2" charset="2"/>
              <a:buChar char="§"/>
              <a:defRPr/>
            </a:pPr>
            <a:r>
              <a:rPr lang="cs-CZ" sz="1600" kern="0" dirty="0"/>
              <a:t>blackout (porucha v přenosové soustavě)</a:t>
            </a:r>
          </a:p>
          <a:p>
            <a:pPr marL="180975" indent="-180975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C752"/>
              </a:buClr>
              <a:buFont typeface="Wingdings" panose="05000000000000000000" pitchFamily="2" charset="2"/>
              <a:buChar char="§"/>
              <a:defRPr/>
            </a:pPr>
            <a:r>
              <a:rPr lang="cs-CZ" sz="1600" kern="0" dirty="0"/>
              <a:t>kybernetický útok / bezpečnostní událost / bezpečnostní incident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4461609-5FAF-4295-B898-769B9C5EA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  <p:pic>
        <p:nvPicPr>
          <p:cNvPr id="2" name="Picture 4" descr="Požár fotovoltaické stanice v Kosoříně - YouTube">
            <a:extLst>
              <a:ext uri="{FF2B5EF4-FFF2-40B4-BE49-F238E27FC236}">
                <a16:creationId xmlns:a16="http://schemas.microsoft.com/office/drawing/2014/main" id="{7ADC587F-05F6-0813-3008-A6352B9E2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7" r="9367" b="1"/>
          <a:stretch/>
        </p:blipFill>
        <p:spPr bwMode="auto">
          <a:xfrm>
            <a:off x="6144344" y="-21486"/>
            <a:ext cx="2975992" cy="330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10 nejčastějších typů kybernetických útoků - DATASYS, s.r.o.">
            <a:extLst>
              <a:ext uri="{FF2B5EF4-FFF2-40B4-BE49-F238E27FC236}">
                <a16:creationId xmlns:a16="http://schemas.microsoft.com/office/drawing/2014/main" id="{965A2047-661D-9BA9-3CC7-D364480CC7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3" r="17402"/>
          <a:stretch/>
        </p:blipFill>
        <p:spPr bwMode="auto">
          <a:xfrm>
            <a:off x="9258970" y="10"/>
            <a:ext cx="2909365" cy="328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4 Bezpečnostní tipy, jak zabránit úrazu elektrickým proudem na pracovišti |  Nouzové živé vysílání">
            <a:extLst>
              <a:ext uri="{FF2B5EF4-FFF2-40B4-BE49-F238E27FC236}">
                <a16:creationId xmlns:a16="http://schemas.microsoft.com/office/drawing/2014/main" id="{B06F6412-2748-79F6-0477-7D1FF40D16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7" b="147"/>
          <a:stretch/>
        </p:blipFill>
        <p:spPr bwMode="auto">
          <a:xfrm>
            <a:off x="6144344" y="3429000"/>
            <a:ext cx="6047656" cy="34290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014659408"/>
      </p:ext>
    </p:extLst>
  </p:cSld>
  <p:clrMapOvr>
    <a:masterClrMapping/>
  </p:clrMapOvr>
  <p:transition spd="slow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356615" y="399552"/>
            <a:ext cx="10561319" cy="846386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  <a:defRPr/>
            </a:pPr>
            <a:r>
              <a:rPr lang="cs-CZ" sz="2400" dirty="0">
                <a:latin typeface="Futura CEZ Medium" pitchFamily="2" charset="0"/>
                <a:cs typeface="Arial" panose="020B0604020202020204" pitchFamily="34" charset="0"/>
              </a:rPr>
              <a:t>8</a:t>
            </a:r>
            <a:r>
              <a:rPr lang="cs-CZ" sz="2200" dirty="0">
                <a:latin typeface="Futura CEZ Medium" pitchFamily="2" charset="0"/>
                <a:cs typeface="Arial" panose="020B0604020202020204" pitchFamily="34" charset="0"/>
              </a:rPr>
              <a:t>. HAVARIJNÍ PŘIPRAVENOST</a:t>
            </a:r>
            <a:br>
              <a:rPr lang="cs-CZ" sz="2200" dirty="0">
                <a:latin typeface="Futura CEZ Medium" pitchFamily="2" charset="0"/>
                <a:cs typeface="Arial" panose="020B0604020202020204" pitchFamily="34" charset="0"/>
              </a:rPr>
            </a:br>
            <a:r>
              <a:rPr lang="cs-CZ" sz="2200" dirty="0">
                <a:latin typeface="Futura CEZ Medium" pitchFamily="2" charset="0"/>
                <a:cs typeface="Arial" panose="020B0604020202020204" pitchFamily="34" charset="0"/>
              </a:rPr>
              <a:t>HAVARIJNÍ ŠTÁB A ZPŮSOB VYHLÁŠENÍ</a:t>
            </a:r>
            <a:br>
              <a:rPr lang="cs-CZ" sz="2400" dirty="0">
                <a:solidFill>
                  <a:schemeClr val="tx1"/>
                </a:solidFill>
                <a:latin typeface="Futura CEZ Medium" pitchFamily="2" charset="0"/>
                <a:cs typeface="Arial" panose="020B0604020202020204" pitchFamily="34" charset="0"/>
              </a:rPr>
            </a:br>
            <a:r>
              <a:rPr lang="cs-CZ" sz="22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50181" name="Zástupný symbol pro číslo snímku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3053CA9-2792-4BBB-B77F-8DB7669C10A1}" type="slidenum">
              <a:rPr lang="en-US" sz="1000">
                <a:solidFill>
                  <a:schemeClr val="bg1"/>
                </a:solidFill>
                <a:latin typeface="Futura CEZ OT Demi" pitchFamily="50" charset="0"/>
                <a:ea typeface="Arial CE" charset="-18"/>
                <a:cs typeface="Arial CE" charset="-18"/>
              </a:rPr>
              <a:pPr eaLnBrk="1" hangingPunct="1"/>
              <a:t>74</a:t>
            </a:fld>
            <a:endParaRPr lang="en-US" sz="1000" dirty="0">
              <a:solidFill>
                <a:schemeClr val="bg1"/>
              </a:solidFill>
              <a:latin typeface="Futura CEZ OT Demi" pitchFamily="50" charset="0"/>
              <a:ea typeface="Arial CE" charset="-18"/>
              <a:cs typeface="Arial CE" charset="-18"/>
            </a:endParaRP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FC10F32B-58A5-4B0B-A285-D7E8EF3699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6614" y="1575344"/>
            <a:ext cx="10561319" cy="998956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cs-CZ" sz="1600" b="1" dirty="0"/>
              <a:t>Havarijní štáb lokality </a:t>
            </a:r>
            <a:r>
              <a:rPr lang="cs-CZ" sz="1600" dirty="0"/>
              <a:t>je ustaven jako řídící orgán, který má za úkol řídit činnosti na elektrárně po dobu trvání mimořádné události, tj. </a:t>
            </a:r>
            <a:r>
              <a:rPr lang="cs-CZ" sz="1600" b="1" dirty="0">
                <a:solidFill>
                  <a:schemeClr val="bg2"/>
                </a:solidFill>
              </a:rPr>
              <a:t>řešit mimořádnou událost a minimalizovat její následky.</a:t>
            </a:r>
          </a:p>
          <a:p>
            <a:endParaRPr lang="cs-CZ" sz="16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0B1867D-22C2-4FCC-9141-0565897A173A}"/>
              </a:ext>
            </a:extLst>
          </p:cNvPr>
          <p:cNvSpPr txBox="1"/>
          <p:nvPr/>
        </p:nvSpPr>
        <p:spPr>
          <a:xfrm>
            <a:off x="479376" y="2574300"/>
            <a:ext cx="7096488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1600" b="1" dirty="0">
                <a:solidFill>
                  <a:schemeClr val="tx1"/>
                </a:solidFill>
                <a:latin typeface="Arial CE" charset="-18"/>
              </a:rPr>
              <a:t>Mimořádná událost  (shromáždění nebo evakuace z objektů) se vyhlašuje:</a:t>
            </a:r>
          </a:p>
          <a:p>
            <a:pPr marL="266700" indent="-266700">
              <a:buClr>
                <a:srgbClr val="2D2D2D"/>
              </a:buClr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chemeClr val="tx1"/>
                </a:solidFill>
                <a:latin typeface="Arial CE" charset="-18"/>
              </a:rPr>
              <a:t>sirénou,</a:t>
            </a:r>
          </a:p>
          <a:p>
            <a:pPr marL="266700" indent="-266700">
              <a:buClr>
                <a:srgbClr val="2D2D2D"/>
              </a:buClr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chemeClr val="tx1"/>
                </a:solidFill>
                <a:latin typeface="Arial CE" charset="-18"/>
              </a:rPr>
              <a:t>rozhlasem,</a:t>
            </a:r>
          </a:p>
          <a:p>
            <a:pPr marL="266700" indent="-266700">
              <a:buClr>
                <a:srgbClr val="2D2D2D"/>
              </a:buClr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chemeClr val="tx1"/>
                </a:solidFill>
                <a:latin typeface="Arial CE" charset="-18"/>
              </a:rPr>
              <a:t>megafonem,</a:t>
            </a:r>
          </a:p>
          <a:p>
            <a:pPr marL="266700" indent="-266700">
              <a:buClr>
                <a:srgbClr val="2D2D2D"/>
              </a:buClr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chemeClr val="tx1"/>
                </a:solidFill>
                <a:latin typeface="Arial CE" charset="-18"/>
              </a:rPr>
              <a:t>telefonem,</a:t>
            </a:r>
          </a:p>
          <a:p>
            <a:pPr marL="266700" indent="-266700">
              <a:buClr>
                <a:srgbClr val="2D2D2D"/>
              </a:buClr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chemeClr val="tx1"/>
                </a:solidFill>
                <a:latin typeface="Arial CE" charset="-18"/>
              </a:rPr>
              <a:t>vedoucími zaměstnanci (cestou přímé podřízenosti),</a:t>
            </a:r>
          </a:p>
          <a:p>
            <a:pPr marL="266700" indent="-266700">
              <a:buClr>
                <a:srgbClr val="2D2D2D"/>
              </a:buClr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chemeClr val="tx1"/>
                </a:solidFill>
                <a:latin typeface="Arial CE" charset="-18"/>
              </a:rPr>
              <a:t>informování pracovníků dodavatelských firem v lokalitě zajišťují příslušní zaměstnanci ČEZ (odběratel služby).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7D5D544-BBB1-484E-8DE8-2522C03B7943}"/>
              </a:ext>
            </a:extLst>
          </p:cNvPr>
          <p:cNvSpPr/>
          <p:nvPr/>
        </p:nvSpPr>
        <p:spPr bwMode="auto">
          <a:xfrm>
            <a:off x="3719736" y="5634584"/>
            <a:ext cx="7198197" cy="5780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ctr" defTabSz="652463" eaLnBrk="0" hangingPunct="0">
              <a:spcBef>
                <a:spcPct val="50000"/>
              </a:spcBef>
              <a:buClr>
                <a:schemeClr val="accent2"/>
              </a:buClr>
            </a:pPr>
            <a:r>
              <a:rPr lang="cs-CZ" altLang="cs-CZ" sz="1600" b="1" dirty="0">
                <a:solidFill>
                  <a:schemeClr val="tx1"/>
                </a:solidFill>
                <a:cs typeface="Arial" pitchFamily="34" charset="0"/>
              </a:rPr>
              <a:t>Smluvní partner je povinen uposlechnout  pokyny vydané HŠ nebo SI!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7F3F19D-1E92-4B92-ACFD-5E2B32361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185" y="3478724"/>
            <a:ext cx="1313175" cy="180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306A0B1-FC6D-40CB-9E2A-9B65D0389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  <p:pic>
        <p:nvPicPr>
          <p:cNvPr id="3" name="Obrázek 2" descr="Obsah obrázku Elektronické zařízení, elektronika, Domácí spotřebič, Šňůrový telefon&#10;&#10;Popis se vygeneroval automaticky.">
            <a:extLst>
              <a:ext uri="{FF2B5EF4-FFF2-40B4-BE49-F238E27FC236}">
                <a16:creationId xmlns:a16="http://schemas.microsoft.com/office/drawing/2014/main" id="{F9AD410C-3C16-3756-B9C3-FB8F97E01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195" y="2234043"/>
            <a:ext cx="3402605" cy="111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23937"/>
      </p:ext>
    </p:extLst>
  </p:cSld>
  <p:clrMapOvr>
    <a:masterClrMapping/>
  </p:clrMapOvr>
  <p:transition spd="slow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356615" y="399552"/>
            <a:ext cx="10561319" cy="846386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  <a:defRPr/>
            </a:pPr>
            <a:r>
              <a:rPr lang="cs-CZ" sz="2400" dirty="0">
                <a:latin typeface="Futura CEZ Medium" pitchFamily="2" charset="0"/>
                <a:cs typeface="Arial" panose="020B0604020202020204" pitchFamily="34" charset="0"/>
              </a:rPr>
              <a:t>8. HAVARIJNÍ PŘIPRAVENOST</a:t>
            </a:r>
            <a:br>
              <a:rPr lang="cs-CZ" sz="2400" dirty="0">
                <a:latin typeface="Futura CEZ Medium" pitchFamily="2" charset="0"/>
                <a:cs typeface="Arial" panose="020B0604020202020204" pitchFamily="34" charset="0"/>
              </a:rPr>
            </a:br>
            <a:r>
              <a:rPr lang="cs-CZ" sz="2400" dirty="0">
                <a:latin typeface="Futura CEZ Medium" pitchFamily="2" charset="0"/>
                <a:cs typeface="Arial" panose="020B0604020202020204" pitchFamily="34" charset="0"/>
              </a:rPr>
              <a:t>OCHRANNÁ OPATŘENÍ PŘI VYHLÁŠENÍ ZÁVAŽNÉ MIMOŘÁDNÉ UDÁLOSTI</a:t>
            </a:r>
            <a:br>
              <a:rPr lang="cs-CZ" sz="24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cs-CZ" sz="22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50181" name="Zástupný symbol pro číslo snímku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3053CA9-2792-4BBB-B77F-8DB7669C10A1}" type="slidenum">
              <a:rPr lang="en-US" sz="1000">
                <a:solidFill>
                  <a:schemeClr val="bg1"/>
                </a:solidFill>
                <a:latin typeface="Futura CEZ OT Demi" pitchFamily="50" charset="0"/>
                <a:ea typeface="Arial CE" charset="-18"/>
                <a:cs typeface="Arial CE" charset="-18"/>
              </a:rPr>
              <a:pPr eaLnBrk="1" hangingPunct="1"/>
              <a:t>75</a:t>
            </a:fld>
            <a:endParaRPr lang="en-US" sz="1000" dirty="0">
              <a:solidFill>
                <a:schemeClr val="bg1"/>
              </a:solidFill>
              <a:latin typeface="Futura CEZ OT Demi" pitchFamily="50" charset="0"/>
              <a:ea typeface="Arial CE" charset="-18"/>
              <a:cs typeface="Arial CE" charset="-18"/>
            </a:endParaRP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1D9D3EC3-DA18-4DF9-BA62-E4272CFB72B3}"/>
              </a:ext>
            </a:extLst>
          </p:cNvPr>
          <p:cNvSpPr txBox="1">
            <a:spLocks/>
          </p:cNvSpPr>
          <p:nvPr/>
        </p:nvSpPr>
        <p:spPr>
          <a:xfrm>
            <a:off x="356615" y="1700808"/>
            <a:ext cx="9995699" cy="33180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Tx/>
              <a:buNone/>
            </a:pPr>
            <a:endParaRPr lang="cs-CZ" sz="1600" b="1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F90A1DD-6415-4D11-BFD2-349B92367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A4F460-BB8D-1496-7725-D0D8EABBE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4BB4ACFD-69AC-AF44-B751-CC2AE994696C}"/>
              </a:ext>
            </a:extLst>
          </p:cNvPr>
          <p:cNvSpPr/>
          <p:nvPr/>
        </p:nvSpPr>
        <p:spPr>
          <a:xfrm>
            <a:off x="501947" y="1778478"/>
            <a:ext cx="3240360" cy="55585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kumimoji="0" lang="cs-CZ" sz="20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Shromáždění osob</a:t>
            </a:r>
            <a:endParaRPr lang="cs-CZ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C0ABB777-AD23-E1B5-7B7F-F4759D713C5A}"/>
              </a:ext>
            </a:extLst>
          </p:cNvPr>
          <p:cNvSpPr/>
          <p:nvPr/>
        </p:nvSpPr>
        <p:spPr>
          <a:xfrm>
            <a:off x="4323630" y="1732441"/>
            <a:ext cx="3212463" cy="59759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kumimoji="0" lang="cs-CZ" sz="20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Evakuace osob</a:t>
            </a:r>
            <a:endParaRPr lang="cs-CZ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BAC4FBB-4DBA-B7CC-961D-ED77C8B73CBB}"/>
              </a:ext>
            </a:extLst>
          </p:cNvPr>
          <p:cNvSpPr txBox="1">
            <a:spLocks noChangeArrowheads="1"/>
          </p:cNvSpPr>
          <p:nvPr/>
        </p:nvSpPr>
        <p:spPr>
          <a:xfrm>
            <a:off x="501947" y="2636913"/>
            <a:ext cx="8072989" cy="1777378"/>
          </a:xfrm>
          <a:prstGeom prst="rect">
            <a:avLst/>
          </a:prstGeom>
          <a:noFill/>
          <a:ln/>
        </p:spPr>
        <p:txBody>
          <a:bodyPr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189" eaLnBrk="1" hangingPunct="1">
              <a:defRPr>
                <a:latin typeface="+mn-lt"/>
                <a:ea typeface="+mn-ea"/>
                <a:cs typeface="+mn-cs"/>
              </a:defRPr>
            </a:lvl2pPr>
            <a:lvl3pPr marL="914377" eaLnBrk="1" hangingPunct="1">
              <a:defRPr>
                <a:latin typeface="+mn-lt"/>
                <a:ea typeface="+mn-ea"/>
                <a:cs typeface="+mn-cs"/>
              </a:defRPr>
            </a:lvl3pPr>
            <a:lvl4pPr marL="1371566" eaLnBrk="1" hangingPunct="1">
              <a:defRPr>
                <a:latin typeface="+mn-lt"/>
                <a:ea typeface="+mn-ea"/>
                <a:cs typeface="+mn-cs"/>
              </a:defRPr>
            </a:lvl4pPr>
            <a:lvl5pPr marL="1828754" eaLnBrk="1" hangingPunct="1">
              <a:defRPr>
                <a:latin typeface="+mn-lt"/>
                <a:ea typeface="+mn-ea"/>
                <a:cs typeface="+mn-cs"/>
              </a:defRPr>
            </a:lvl5pPr>
            <a:lvl6pPr marL="2285943" eaLnBrk="1" hangingPunct="1">
              <a:defRPr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  <a:buClr>
                <a:srgbClr val="00C752"/>
              </a:buClr>
              <a:defRPr/>
            </a:pPr>
            <a:r>
              <a:rPr lang="cs-CZ" sz="1600" kern="0" dirty="0"/>
              <a:t>Shromáždění vyhlašuje </a:t>
            </a:r>
            <a:r>
              <a:rPr lang="cs-CZ" sz="1600" kern="0" dirty="0">
                <a:solidFill>
                  <a:schemeClr val="bg2"/>
                </a:solidFill>
              </a:rPr>
              <a:t>směnový inženýr </a:t>
            </a:r>
            <a:r>
              <a:rPr lang="cs-CZ" sz="1600" kern="0" dirty="0"/>
              <a:t>nebo </a:t>
            </a:r>
            <a:r>
              <a:rPr lang="cs-CZ" sz="1600" kern="0" dirty="0">
                <a:solidFill>
                  <a:schemeClr val="bg2"/>
                </a:solidFill>
              </a:rPr>
              <a:t>havarijní štáb</a:t>
            </a:r>
            <a:r>
              <a:rPr lang="cs-CZ" sz="1600" kern="0" dirty="0"/>
              <a:t>. </a:t>
            </a:r>
          </a:p>
          <a:p>
            <a:pPr>
              <a:spcAft>
                <a:spcPts val="300"/>
              </a:spcAft>
              <a:buClr>
                <a:srgbClr val="00C752"/>
              </a:buClr>
              <a:defRPr/>
            </a:pPr>
            <a:r>
              <a:rPr lang="cs-CZ" sz="1600" kern="0" dirty="0"/>
              <a:t>Všechny osoby vyskytující se v areálu jsou povinny toto vyhlášení uposlechnout. Pracovníci doprovázející návštěvy mají povinnost se o tyto osoby v případě vyhlášené mimořádné události postarat. Při vyhlášení shromáždění mají vedoucí pracovníci povinnost odvést pracovníky na shromaždiště. Pokud někoho vedoucí pohřešuje, nutno nahlásit směnovému inženýrovi.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1265241F-3629-9A51-7568-CC05EB0E4BB2}"/>
              </a:ext>
            </a:extLst>
          </p:cNvPr>
          <p:cNvSpPr txBox="1">
            <a:spLocks noChangeArrowheads="1"/>
          </p:cNvSpPr>
          <p:nvPr/>
        </p:nvSpPr>
        <p:spPr>
          <a:xfrm>
            <a:off x="501947" y="4509120"/>
            <a:ext cx="8618389" cy="1662845"/>
          </a:xfrm>
          <a:prstGeom prst="rect">
            <a:avLst/>
          </a:prstGeom>
          <a:noFill/>
          <a:ln/>
        </p:spPr>
        <p:txBody>
          <a:bodyPr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189" eaLnBrk="1" hangingPunct="1">
              <a:defRPr>
                <a:latin typeface="+mn-lt"/>
                <a:ea typeface="+mn-ea"/>
                <a:cs typeface="+mn-cs"/>
              </a:defRPr>
            </a:lvl2pPr>
            <a:lvl3pPr marL="914377" eaLnBrk="1" hangingPunct="1">
              <a:defRPr>
                <a:latin typeface="+mn-lt"/>
                <a:ea typeface="+mn-ea"/>
                <a:cs typeface="+mn-cs"/>
              </a:defRPr>
            </a:lvl3pPr>
            <a:lvl4pPr marL="1371566" eaLnBrk="1" hangingPunct="1">
              <a:defRPr>
                <a:latin typeface="+mn-lt"/>
                <a:ea typeface="+mn-ea"/>
                <a:cs typeface="+mn-cs"/>
              </a:defRPr>
            </a:lvl4pPr>
            <a:lvl5pPr marL="1828754" eaLnBrk="1" hangingPunct="1">
              <a:defRPr>
                <a:latin typeface="+mn-lt"/>
                <a:ea typeface="+mn-ea"/>
                <a:cs typeface="+mn-cs"/>
              </a:defRPr>
            </a:lvl5pPr>
            <a:lvl6pPr marL="2285943" eaLnBrk="1" hangingPunct="1">
              <a:defRPr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  <a:buClr>
                <a:srgbClr val="00C752"/>
              </a:buClr>
              <a:defRPr/>
            </a:pPr>
            <a:r>
              <a:rPr lang="cs-CZ" sz="1600" kern="0" dirty="0"/>
              <a:t>V případě evakuace se počítá s tím, že zaměstnanci pro evakuaci použijí služební automobil a další dostupné prostředky. </a:t>
            </a:r>
          </a:p>
          <a:p>
            <a:pPr>
              <a:spcAft>
                <a:spcPts val="300"/>
              </a:spcAft>
              <a:buClr>
                <a:srgbClr val="00C752"/>
              </a:buClr>
              <a:defRPr/>
            </a:pPr>
            <a:r>
              <a:rPr lang="cs-CZ" sz="1600" kern="0" dirty="0"/>
              <a:t>Je však třeba dodržet tyto zásady a podmínky:</a:t>
            </a:r>
          </a:p>
          <a:p>
            <a:pPr marL="285750" indent="-285750">
              <a:spcAft>
                <a:spcPts val="300"/>
              </a:spcAft>
              <a:buClr>
                <a:srgbClr val="00C752"/>
              </a:buClr>
              <a:buFont typeface="Arial" panose="020B0604020202020204" pitchFamily="34" charset="0"/>
              <a:buChar char="−"/>
              <a:defRPr/>
            </a:pPr>
            <a:r>
              <a:rPr lang="cs-CZ" sz="1600" kern="0" dirty="0"/>
              <a:t>vozidlo musí být způsobilé k jízdě (včetně dostatečné zásoby paliva)</a:t>
            </a:r>
          </a:p>
          <a:p>
            <a:pPr marL="285750" indent="-285750">
              <a:spcAft>
                <a:spcPts val="300"/>
              </a:spcAft>
              <a:buClr>
                <a:srgbClr val="00C752"/>
              </a:buClr>
              <a:buFont typeface="Arial" panose="020B0604020202020204" pitchFamily="34" charset="0"/>
              <a:buChar char="−"/>
              <a:defRPr/>
            </a:pPr>
            <a:r>
              <a:rPr lang="cs-CZ" sz="1600" kern="0" dirty="0"/>
              <a:t>musí se dodržovat pravidla silničního provozu (ohleduplná a bezpečná jízda)</a:t>
            </a:r>
          </a:p>
        </p:txBody>
      </p:sp>
      <p:pic>
        <p:nvPicPr>
          <p:cNvPr id="11" name="Obrázek 10" descr="Obsah obrázku zelené, Obdélník, Písmo, Grafika&#10;&#10;Popis se vygeneroval automaticky.">
            <a:extLst>
              <a:ext uri="{FF2B5EF4-FFF2-40B4-BE49-F238E27FC236}">
                <a16:creationId xmlns:a16="http://schemas.microsoft.com/office/drawing/2014/main" id="{546C9763-38F0-EAF2-1E3A-6352F6450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564" y="2272099"/>
            <a:ext cx="1777378" cy="177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87347"/>
      </p:ext>
    </p:extLst>
  </p:cSld>
  <p:clrMapOvr>
    <a:masterClrMapping/>
  </p:clrMapOvr>
  <p:transition spd="slow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356615" y="399552"/>
            <a:ext cx="6492070" cy="846386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  <a:defRPr/>
            </a:pPr>
            <a:r>
              <a:rPr lang="cs-CZ" sz="2400" dirty="0">
                <a:latin typeface="Futura CEZ Medium" pitchFamily="2" charset="0"/>
                <a:cs typeface="Arial" panose="020B0604020202020204" pitchFamily="34" charset="0"/>
              </a:rPr>
              <a:t>8. HAVARIJNÍ PŘIPRAVENOST</a:t>
            </a:r>
            <a:br>
              <a:rPr lang="cs-CZ" sz="2400" dirty="0">
                <a:latin typeface="Futura CEZ Medium" pitchFamily="2" charset="0"/>
                <a:cs typeface="Arial" panose="020B0604020202020204" pitchFamily="34" charset="0"/>
              </a:rPr>
            </a:br>
            <a:r>
              <a:rPr lang="cs-CZ" sz="2400" dirty="0">
                <a:latin typeface="Futura CEZ Medium" pitchFamily="2" charset="0"/>
                <a:cs typeface="Arial" panose="020B0604020202020204" pitchFamily="34" charset="0"/>
              </a:rPr>
              <a:t>ČINNOST PŘI OPUŠTĚNÍ PRACOVIŠTĚ</a:t>
            </a:r>
            <a:br>
              <a:rPr lang="cs-CZ" sz="24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cs-CZ" sz="22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</a:t>
            </a:r>
          </a:p>
        </p:txBody>
      </p:sp>
      <p:sp>
        <p:nvSpPr>
          <p:cNvPr id="50181" name="Zástupný symbol pro číslo snímku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3053CA9-2792-4BBB-B77F-8DB7669C10A1}" type="slidenum">
              <a:rPr lang="en-US" sz="1000">
                <a:solidFill>
                  <a:schemeClr val="bg1"/>
                </a:solidFill>
                <a:latin typeface="Futura CEZ OT Demi" pitchFamily="50" charset="0"/>
                <a:ea typeface="Arial CE" charset="-18"/>
                <a:cs typeface="Arial CE" charset="-18"/>
              </a:rPr>
              <a:pPr eaLnBrk="1" hangingPunct="1"/>
              <a:t>76</a:t>
            </a:fld>
            <a:endParaRPr lang="en-US" sz="1000" dirty="0">
              <a:solidFill>
                <a:schemeClr val="bg1"/>
              </a:solidFill>
              <a:latin typeface="Futura CEZ OT Demi" pitchFamily="50" charset="0"/>
              <a:ea typeface="Arial CE" charset="-18"/>
              <a:cs typeface="Arial CE" charset="-18"/>
            </a:endParaRP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1D9D3EC3-DA18-4DF9-BA62-E4272CFB72B3}"/>
              </a:ext>
            </a:extLst>
          </p:cNvPr>
          <p:cNvSpPr txBox="1">
            <a:spLocks/>
          </p:cNvSpPr>
          <p:nvPr/>
        </p:nvSpPr>
        <p:spPr>
          <a:xfrm>
            <a:off x="1809750" y="2095500"/>
            <a:ext cx="8542564" cy="2923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Tx/>
              <a:buNone/>
            </a:pPr>
            <a:endParaRPr lang="cs-CZ" sz="1600" b="1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F90A1DD-6415-4D11-BFD2-349B92367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AC665D9D-7A93-ECF0-602B-157D2A4797E3}"/>
              </a:ext>
            </a:extLst>
          </p:cNvPr>
          <p:cNvSpPr txBox="1">
            <a:spLocks noChangeArrowheads="1"/>
          </p:cNvSpPr>
          <p:nvPr/>
        </p:nvSpPr>
        <p:spPr>
          <a:xfrm>
            <a:off x="356615" y="1700808"/>
            <a:ext cx="6315449" cy="4680520"/>
          </a:xfrm>
          <a:prstGeom prst="rect">
            <a:avLst/>
          </a:prstGeom>
        </p:spPr>
        <p:txBody>
          <a:bodyPr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189" eaLnBrk="1" hangingPunct="1">
              <a:defRPr>
                <a:latin typeface="+mn-lt"/>
                <a:ea typeface="+mn-ea"/>
                <a:cs typeface="+mn-cs"/>
              </a:defRPr>
            </a:lvl2pPr>
            <a:lvl3pPr marL="914377" eaLnBrk="1" hangingPunct="1">
              <a:defRPr>
                <a:latin typeface="+mn-lt"/>
                <a:ea typeface="+mn-ea"/>
                <a:cs typeface="+mn-cs"/>
              </a:defRPr>
            </a:lvl3pPr>
            <a:lvl4pPr marL="1371566" eaLnBrk="1" hangingPunct="1">
              <a:defRPr>
                <a:latin typeface="+mn-lt"/>
                <a:ea typeface="+mn-ea"/>
                <a:cs typeface="+mn-cs"/>
              </a:defRPr>
            </a:lvl4pPr>
            <a:lvl5pPr marL="1828754" eaLnBrk="1" hangingPunct="1">
              <a:defRPr>
                <a:latin typeface="+mn-lt"/>
                <a:ea typeface="+mn-ea"/>
                <a:cs typeface="+mn-cs"/>
              </a:defRPr>
            </a:lvl5pPr>
            <a:lvl6pPr marL="2285943" eaLnBrk="1" hangingPunct="1">
              <a:defRPr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180975" indent="-1714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cs-CZ" sz="1600" b="1" kern="0" dirty="0"/>
              <a:t>Postupuj</a:t>
            </a:r>
            <a:r>
              <a:rPr lang="cs-CZ" sz="1600" kern="0" dirty="0"/>
              <a:t> s rozvahou a bez paniky nehrozí nebezpečí z prodlení.</a:t>
            </a:r>
          </a:p>
          <a:p>
            <a:pPr marL="180975" indent="-1714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cs-CZ" sz="1600" b="1" kern="0" dirty="0"/>
              <a:t>Neprodleně ukonči </a:t>
            </a:r>
            <a:r>
              <a:rPr lang="cs-CZ" sz="1600" kern="0" dirty="0"/>
              <a:t>veškeré manipulace a ostatní rozpracované činnosti tak, aby pracoviště a zařízení zůstalo po tvém odchodu v bezpečném stavu.</a:t>
            </a:r>
          </a:p>
          <a:p>
            <a:pPr marL="180975" indent="-1714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cs-CZ" sz="1600" b="1" kern="0" dirty="0"/>
              <a:t>Ulož</a:t>
            </a:r>
            <a:r>
              <a:rPr lang="cs-CZ" sz="1600" kern="0" dirty="0"/>
              <a:t> dokumentaci, nářadí, měřící přístroje apod.</a:t>
            </a:r>
          </a:p>
          <a:p>
            <a:pPr marL="180975" indent="-1714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cs-CZ" sz="1600" b="1" kern="0" dirty="0"/>
              <a:t>Vypni</a:t>
            </a:r>
            <a:r>
              <a:rPr lang="cs-CZ" sz="1600" kern="0" dirty="0"/>
              <a:t> nedůležité elektrospotřebiče a místní klimatizaci.</a:t>
            </a:r>
          </a:p>
          <a:p>
            <a:pPr marL="180975" indent="-1714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cs-CZ" sz="1600" b="1" kern="0" dirty="0"/>
              <a:t>Uzavři</a:t>
            </a:r>
            <a:r>
              <a:rPr lang="cs-CZ" sz="1600" kern="0" dirty="0"/>
              <a:t> okna a dveře, pracoviště neuzamykej.</a:t>
            </a:r>
          </a:p>
          <a:p>
            <a:pPr marL="180975" indent="-1714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cs-CZ" sz="1600" b="1" kern="0" dirty="0"/>
              <a:t>Odejdi</a:t>
            </a:r>
            <a:r>
              <a:rPr lang="cs-CZ" sz="1600" kern="0" dirty="0"/>
              <a:t> na shromaždiště (dle vyznačených únikových tras), zvol nejkratší bezpečnou trasu, nepoužívej výtah.</a:t>
            </a:r>
          </a:p>
          <a:p>
            <a:pPr marL="180975" indent="-1714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cs-CZ" sz="1600" b="1" kern="0" dirty="0"/>
              <a:t>Přesvědč se </a:t>
            </a:r>
            <a:r>
              <a:rPr lang="cs-CZ" sz="1600" kern="0" dirty="0"/>
              <a:t>při opuštění pracoviště, zdali se ve tvém blízkém okolí nenacházejí osoby, které neslyšely vyhlášení ochranných opatření. V případě, že ano, </a:t>
            </a:r>
            <a:r>
              <a:rPr lang="cs-CZ" sz="1600" b="1" kern="0" dirty="0"/>
              <a:t>upozorni</a:t>
            </a:r>
            <a:r>
              <a:rPr lang="cs-CZ" sz="1600" kern="0" dirty="0"/>
              <a:t> je na vzniklou situaci. </a:t>
            </a:r>
          </a:p>
          <a:p>
            <a:pPr marL="180975" indent="-1714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cs-CZ" sz="1600" b="1" kern="0" dirty="0"/>
              <a:t>Dodržuj </a:t>
            </a:r>
            <a:r>
              <a:rPr lang="cs-CZ" sz="1600" kern="0" dirty="0"/>
              <a:t>na shromaždištích důsledně pokyny vedoucích pracovníků, příp. směnového inženýra. </a:t>
            </a:r>
          </a:p>
          <a:p>
            <a:pPr marL="180975" indent="-1714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endParaRPr lang="cs-CZ" sz="1500" kern="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01ED938-41DD-AD60-77A3-88B699EB8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 descr="Obsah obrázku ocel, průmysl, inženýrství, budova&#10;&#10;Popis se vygeneroval automaticky.">
            <a:extLst>
              <a:ext uri="{FF2B5EF4-FFF2-40B4-BE49-F238E27FC236}">
                <a16:creationId xmlns:a16="http://schemas.microsoft.com/office/drawing/2014/main" id="{9633D5A7-710A-63A5-15FE-0154EF38E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667" y="193524"/>
            <a:ext cx="4983238" cy="342295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59E82E7-2A9F-E1E7-39AC-072BECE1F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8" b="9366"/>
          <a:stretch/>
        </p:blipFill>
        <p:spPr bwMode="auto">
          <a:xfrm>
            <a:off x="6942667" y="3659381"/>
            <a:ext cx="4983239" cy="315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48873"/>
      </p:ext>
    </p:extLst>
  </p:cSld>
  <p:clrMapOvr>
    <a:masterClrMapping/>
  </p:clrMapOvr>
  <p:transition spd="slow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58CB85E5-FB19-4CFB-9B0F-E7FBC376720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912068" y="2163288"/>
            <a:ext cx="4708635" cy="2924228"/>
          </a:xfrm>
        </p:spPr>
        <p:txBody>
          <a:bodyPr>
            <a:normAutofit/>
          </a:bodyPr>
          <a:lstStyle/>
          <a:p>
            <a:pPr algn="ctr"/>
            <a:endParaRPr lang="cs-CZ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10000"/>
              </a:lnSpc>
            </a:pPr>
            <a:r>
              <a:rPr lang="cs-CZ" sz="2000" b="1" kern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ZAJIŠTĚNÍ POŽÁRNÍ</a:t>
            </a:r>
          </a:p>
          <a:p>
            <a:pPr algn="l" rtl="0">
              <a:lnSpc>
                <a:spcPct val="110000"/>
              </a:lnSpc>
            </a:pPr>
            <a:r>
              <a:rPr lang="cs-CZ" sz="2000" b="1" kern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OCHRANY V OJ KE</a:t>
            </a:r>
          </a:p>
          <a:p>
            <a:pPr marL="446088" indent="-265113">
              <a:lnSpc>
                <a:spcPct val="110000"/>
              </a:lnSpc>
            </a:pPr>
            <a:endParaRPr lang="cs-CZ" sz="2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447675" indent="-285750">
              <a:lnSpc>
                <a:spcPct val="13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cs-CZ" sz="2000" dirty="0">
              <a:latin typeface="Arial CE" panose="020B0604020202020204" pitchFamily="34" charset="0"/>
              <a:cs typeface="Arial CE" panose="020B0604020202020204" pitchFamily="34" charset="0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43647CE-E056-4966-AC41-96A96486B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296863"/>
            <a:ext cx="10538264" cy="1031769"/>
          </a:xfrm>
        </p:spPr>
        <p:txBody>
          <a:bodyPr anchor="t">
            <a:noAutofit/>
          </a:bodyPr>
          <a:lstStyle/>
          <a:p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endParaRPr lang="cs-CZ" sz="2400" dirty="0"/>
          </a:p>
        </p:txBody>
      </p:sp>
      <p:pic>
        <p:nvPicPr>
          <p:cNvPr id="6" name="Picture 36" descr="C:\Users\miskovskjit\Pictures\plamen.png">
            <a:extLst>
              <a:ext uri="{FF2B5EF4-FFF2-40B4-BE49-F238E27FC236}">
                <a16:creationId xmlns:a16="http://schemas.microsoft.com/office/drawing/2014/main" id="{853E67DD-464A-4333-906D-A7DE726BF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297" y="2163288"/>
            <a:ext cx="3263462" cy="292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4F32F61-6E41-4BCD-9582-E8F57290EB47}"/>
              </a:ext>
            </a:extLst>
          </p:cNvPr>
          <p:cNvSpPr txBox="1"/>
          <p:nvPr/>
        </p:nvSpPr>
        <p:spPr>
          <a:xfrm rot="10800000" flipH="1" flipV="1">
            <a:off x="2929759" y="4136936"/>
            <a:ext cx="612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9</a:t>
            </a:r>
            <a:r>
              <a:rPr lang="cs-CZ" sz="2800" b="1" i="0" dirty="0"/>
              <a:t>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A9878FD-DCCB-48D8-859A-465B0D961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515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153A3E2-07E8-4FA2-B761-E1D57DB2F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78</a:t>
            </a:fld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CCCC48-6184-421E-A6FB-AA60387AF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484313"/>
            <a:ext cx="1850518" cy="4284662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sz="20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sz="20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sz="20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sz="20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sz="20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sz="20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sz="20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sz="20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sz="20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sz="20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sz="20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sz="20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sz="20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sz="20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sz="20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sz="20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sz="20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sz="20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sz="20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sz="20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sz="20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sz="20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sz="2000" dirty="0">
              <a:solidFill>
                <a:srgbClr val="000000"/>
              </a:solidFill>
            </a:endParaRPr>
          </a:p>
          <a:p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E0E4A1D-5478-42EE-BC1D-A4A24DFB5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269431"/>
            <a:ext cx="9996525" cy="1009024"/>
          </a:xfrm>
        </p:spPr>
        <p:txBody>
          <a:bodyPr>
            <a:noAutofit/>
          </a:bodyPr>
          <a:lstStyle/>
          <a:p>
            <a:r>
              <a:rPr lang="cs-CZ" sz="2200" dirty="0">
                <a:latin typeface="Futura CEZ Medium" pitchFamily="2" charset="0"/>
                <a:cs typeface="Arial" panose="020B0604020202020204" pitchFamily="34" charset="0"/>
              </a:rPr>
              <a:t>9. ZAJIŠTĚNÍ POŽÁRNÍ OCHRANY V OJ KE</a:t>
            </a:r>
            <a:br>
              <a:rPr lang="cs-CZ" sz="2200" dirty="0">
                <a:latin typeface="Futura CEZ Medium" pitchFamily="2" charset="0"/>
                <a:cs typeface="Arial" panose="020B0604020202020204" pitchFamily="34" charset="0"/>
              </a:rPr>
            </a:br>
            <a:br>
              <a:rPr lang="cs-CZ" sz="2200" dirty="0">
                <a:latin typeface="Futura CEZ Medium" pitchFamily="2" charset="0"/>
                <a:cs typeface="Arial" panose="020B0604020202020204" pitchFamily="34" charset="0"/>
              </a:rPr>
            </a:br>
            <a:endParaRPr lang="cs-CZ" sz="2200" dirty="0">
              <a:latin typeface="Futura CEZ Medium" pitchFamily="2" charset="0"/>
              <a:cs typeface="Arial" panose="020B0604020202020204" pitchFamily="34" charset="0"/>
            </a:endParaRPr>
          </a:p>
        </p:txBody>
      </p:sp>
      <p:sp>
        <p:nvSpPr>
          <p:cNvPr id="11" name="Šestiúhelník 10">
            <a:extLst>
              <a:ext uri="{FF2B5EF4-FFF2-40B4-BE49-F238E27FC236}">
                <a16:creationId xmlns:a16="http://schemas.microsoft.com/office/drawing/2014/main" id="{53960652-17C7-4C3F-86DE-948120E66ABC}"/>
              </a:ext>
            </a:extLst>
          </p:cNvPr>
          <p:cNvSpPr/>
          <p:nvPr/>
        </p:nvSpPr>
        <p:spPr>
          <a:xfrm>
            <a:off x="371474" y="1373696"/>
            <a:ext cx="1621918" cy="1296351"/>
          </a:xfrm>
          <a:prstGeom prst="hexag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HZSP DOLU BÍLINA </a:t>
            </a:r>
          </a:p>
          <a:p>
            <a:pPr algn="ctr"/>
            <a:endParaRPr lang="cs-CZ" sz="12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cs-CZ" sz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HZSP EPC</a:t>
            </a:r>
          </a:p>
        </p:txBody>
      </p:sp>
      <p:sp>
        <p:nvSpPr>
          <p:cNvPr id="13" name="Šestiúhelník 12">
            <a:extLst>
              <a:ext uri="{FF2B5EF4-FFF2-40B4-BE49-F238E27FC236}">
                <a16:creationId xmlns:a16="http://schemas.microsoft.com/office/drawing/2014/main" id="{8678B07A-2DC1-48B7-BAA9-65C5DD479473}"/>
              </a:ext>
            </a:extLst>
          </p:cNvPr>
          <p:cNvSpPr/>
          <p:nvPr/>
        </p:nvSpPr>
        <p:spPr>
          <a:xfrm>
            <a:off x="371474" y="2889894"/>
            <a:ext cx="1621918" cy="1240801"/>
          </a:xfrm>
          <a:prstGeom prst="hexag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POŽÁRNÍ HLÍDKY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A485E39-9AB5-4A8D-AE68-472B10F5A51C}"/>
              </a:ext>
            </a:extLst>
          </p:cNvPr>
          <p:cNvSpPr txBox="1"/>
          <p:nvPr/>
        </p:nvSpPr>
        <p:spPr>
          <a:xfrm>
            <a:off x="6096000" y="1482598"/>
            <a:ext cx="5263895" cy="4284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" lvl="1" indent="0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None/>
            </a:pPr>
            <a:r>
              <a:rPr lang="cs-CZ" sz="1600" b="1" u="sng" dirty="0"/>
              <a:t>Riziková pracoviště všech elektráren jsou pod nepřetržitým dohledem:</a:t>
            </a:r>
          </a:p>
          <a:p>
            <a:pPr marL="357188" lvl="1" indent="-265113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000000"/>
                </a:solidFill>
              </a:rPr>
              <a:t>elektrické požární signalizace (EPS),</a:t>
            </a:r>
          </a:p>
          <a:p>
            <a:pPr marL="357188" lvl="1" indent="-265113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rgbClr val="000000"/>
                </a:solidFill>
              </a:rPr>
              <a:t> </a:t>
            </a:r>
            <a:r>
              <a:rPr lang="cs-CZ" sz="1600" dirty="0">
                <a:solidFill>
                  <a:srgbClr val="000000"/>
                </a:solidFill>
              </a:rPr>
              <a:t>kamerového systému,</a:t>
            </a:r>
          </a:p>
          <a:p>
            <a:pPr marL="357188" lvl="1" indent="-265113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000000"/>
                </a:solidFill>
              </a:rPr>
              <a:t> stabilních hasicích zařízení a protivýbuchových systémů.</a:t>
            </a:r>
          </a:p>
          <a:p>
            <a:pPr marL="1587" lvl="1">
              <a:lnSpc>
                <a:spcPct val="110000"/>
              </a:lnSpc>
              <a:spcBef>
                <a:spcPts val="1200"/>
              </a:spcBef>
              <a:buClr>
                <a:schemeClr val="accent1"/>
              </a:buClr>
            </a:pPr>
            <a:r>
              <a:rPr lang="cs-CZ" sz="1600" b="1" u="sng" dirty="0"/>
              <a:t>V době sníženého provozu (plánované opravy) zajišťují požární ochranu:</a:t>
            </a:r>
          </a:p>
          <a:p>
            <a:pPr marL="357188" lvl="1" indent="-265113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000000"/>
                </a:solidFill>
              </a:rPr>
              <a:t>preventivní požární hlídky nebo požární hlídky.</a:t>
            </a:r>
          </a:p>
          <a:p>
            <a:pPr marL="357188" lvl="1" indent="-265113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000000"/>
                </a:solidFill>
              </a:rPr>
              <a:t>EDE jen preventivní požární hlídky.</a:t>
            </a:r>
          </a:p>
          <a:p>
            <a:pPr marL="1587" lvl="1">
              <a:lnSpc>
                <a:spcPct val="110000"/>
              </a:lnSpc>
              <a:spcBef>
                <a:spcPts val="1200"/>
              </a:spcBef>
              <a:buClr>
                <a:schemeClr val="accent1"/>
              </a:buClr>
            </a:pPr>
            <a:r>
              <a:rPr lang="cs-CZ" sz="1600" b="1" u="sng" dirty="0">
                <a:solidFill>
                  <a:srgbClr val="000000"/>
                </a:solidFill>
              </a:rPr>
              <a:t>V mimopracovní době zajišťují požární ochranu elektráren: </a:t>
            </a:r>
          </a:p>
          <a:p>
            <a:pPr marL="357188" lvl="1" indent="-265113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rgbClr val="000000"/>
                </a:solidFill>
              </a:rPr>
              <a:t> </a:t>
            </a:r>
            <a:r>
              <a:rPr lang="cs-CZ" sz="1600" dirty="0">
                <a:solidFill>
                  <a:srgbClr val="000000"/>
                </a:solidFill>
              </a:rPr>
              <a:t>pracovníci bezpečnostní agentury formou kontrolních obchůzek areálu</a:t>
            </a:r>
            <a:r>
              <a:rPr lang="cs-CZ" sz="2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7" name="Šestiúhelník 16">
            <a:extLst>
              <a:ext uri="{FF2B5EF4-FFF2-40B4-BE49-F238E27FC236}">
                <a16:creationId xmlns:a16="http://schemas.microsoft.com/office/drawing/2014/main" id="{F695DF14-69C9-4E49-B1E7-5A4F006387FC}"/>
              </a:ext>
            </a:extLst>
          </p:cNvPr>
          <p:cNvSpPr/>
          <p:nvPr/>
        </p:nvSpPr>
        <p:spPr>
          <a:xfrm>
            <a:off x="378904" y="4350543"/>
            <a:ext cx="1621918" cy="1298258"/>
          </a:xfrm>
          <a:prstGeom prst="hex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POBOČNÁ STANICE HZSP LOKALITY</a:t>
            </a:r>
          </a:p>
        </p:txBody>
      </p: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AF400E24-9C90-4D45-AED5-8A7C958F4769}"/>
              </a:ext>
            </a:extLst>
          </p:cNvPr>
          <p:cNvSpPr/>
          <p:nvPr/>
        </p:nvSpPr>
        <p:spPr>
          <a:xfrm>
            <a:off x="2743202" y="1482598"/>
            <a:ext cx="2971798" cy="11874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92075"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cs-CZ" sz="14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zajišťuje PO v oblasti represe v nepřetržitém provozu v lokalitě ELE</a:t>
            </a:r>
          </a:p>
          <a:p>
            <a:pPr marL="92075" lvl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cs-CZ" sz="14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PPC </a:t>
            </a:r>
          </a:p>
        </p:txBody>
      </p:sp>
      <p:sp>
        <p:nvSpPr>
          <p:cNvPr id="21" name="Obdélník: se zakulacenými rohy 20">
            <a:extLst>
              <a:ext uri="{FF2B5EF4-FFF2-40B4-BE49-F238E27FC236}">
                <a16:creationId xmlns:a16="http://schemas.microsoft.com/office/drawing/2014/main" id="{48A370D7-E3D8-47C3-B137-C9C73B8CF355}"/>
              </a:ext>
            </a:extLst>
          </p:cNvPr>
          <p:cNvSpPr/>
          <p:nvPr/>
        </p:nvSpPr>
        <p:spPr>
          <a:xfrm>
            <a:off x="2743202" y="2916735"/>
            <a:ext cx="2971798" cy="118745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4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zajišťují požární ochranu v nepřetržitém provozu v lokalitách Poříčí (EPO), Hodonín (EHO), </a:t>
            </a:r>
          </a:p>
        </p:txBody>
      </p:sp>
      <p:sp>
        <p:nvSpPr>
          <p:cNvPr id="22" name="Obdélník: se zakulacenými rohy 21">
            <a:extLst>
              <a:ext uri="{FF2B5EF4-FFF2-40B4-BE49-F238E27FC236}">
                <a16:creationId xmlns:a16="http://schemas.microsoft.com/office/drawing/2014/main" id="{60597B7A-E845-45C5-83E9-FC904A956BF6}"/>
              </a:ext>
            </a:extLst>
          </p:cNvPr>
          <p:cNvSpPr/>
          <p:nvPr/>
        </p:nvSpPr>
        <p:spPr>
          <a:xfrm>
            <a:off x="2743202" y="4407999"/>
            <a:ext cx="2971798" cy="12801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14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zajišťují požární ochranu v nepřetržitém provozu v lokalitách ETU, EME-EGT, EPR, TTR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23" name="Šipka: doprava 22">
            <a:extLst>
              <a:ext uri="{FF2B5EF4-FFF2-40B4-BE49-F238E27FC236}">
                <a16:creationId xmlns:a16="http://schemas.microsoft.com/office/drawing/2014/main" id="{52BF3C89-D0F6-4672-9B02-87E4BAD2DCA0}"/>
              </a:ext>
            </a:extLst>
          </p:cNvPr>
          <p:cNvSpPr/>
          <p:nvPr/>
        </p:nvSpPr>
        <p:spPr>
          <a:xfrm>
            <a:off x="2157985" y="1867676"/>
            <a:ext cx="484634" cy="33284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4" name="Šipka: doprava 23">
            <a:extLst>
              <a:ext uri="{FF2B5EF4-FFF2-40B4-BE49-F238E27FC236}">
                <a16:creationId xmlns:a16="http://schemas.microsoft.com/office/drawing/2014/main" id="{9197F3E3-E219-4C1D-B956-D51EBD0429C1}"/>
              </a:ext>
            </a:extLst>
          </p:cNvPr>
          <p:cNvSpPr/>
          <p:nvPr/>
        </p:nvSpPr>
        <p:spPr>
          <a:xfrm>
            <a:off x="2112268" y="3366504"/>
            <a:ext cx="484634" cy="332847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5" name="Šipka: doprava 24">
            <a:extLst>
              <a:ext uri="{FF2B5EF4-FFF2-40B4-BE49-F238E27FC236}">
                <a16:creationId xmlns:a16="http://schemas.microsoft.com/office/drawing/2014/main" id="{B30AD66B-EF59-4F8B-B56E-2E649E6C428E}"/>
              </a:ext>
            </a:extLst>
          </p:cNvPr>
          <p:cNvSpPr/>
          <p:nvPr/>
        </p:nvSpPr>
        <p:spPr>
          <a:xfrm>
            <a:off x="2157985" y="4865332"/>
            <a:ext cx="484634" cy="332847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1C23FFDD-5AE1-4A1E-AD85-5EF2B827A4DB}"/>
              </a:ext>
            </a:extLst>
          </p:cNvPr>
          <p:cNvSpPr txBox="1"/>
          <p:nvPr/>
        </p:nvSpPr>
        <p:spPr>
          <a:xfrm>
            <a:off x="868680" y="5879592"/>
            <a:ext cx="9959948" cy="3109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587" lvl="1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cs-CZ" sz="1400" b="1" dirty="0">
                <a:solidFill>
                  <a:schemeClr val="tx1"/>
                </a:solidFill>
              </a:rPr>
              <a:t>Plnění úkolů z hlediska požární prevence zajišťují </a:t>
            </a:r>
            <a:r>
              <a:rPr lang="cs-CZ" sz="1400" b="1" u="sng" dirty="0">
                <a:solidFill>
                  <a:schemeClr val="tx1"/>
                </a:solidFill>
              </a:rPr>
              <a:t>Koordinátoři PO a HP </a:t>
            </a:r>
            <a:r>
              <a:rPr lang="cs-CZ" sz="1400" b="1" dirty="0">
                <a:solidFill>
                  <a:schemeClr val="tx1"/>
                </a:solidFill>
              </a:rPr>
              <a:t>jednotlivých lokalit.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4334ECE-AC45-4263-A688-187B0B4A3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0576" y="269431"/>
            <a:ext cx="690410" cy="594074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63C49C34-1735-4A43-A842-4AEACEBBF36D}"/>
              </a:ext>
            </a:extLst>
          </p:cNvPr>
          <p:cNvCxnSpPr/>
          <p:nvPr/>
        </p:nvCxnSpPr>
        <p:spPr>
          <a:xfrm>
            <a:off x="371475" y="1209200"/>
            <a:ext cx="9972997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84265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58CB85E5-FB19-4CFB-9B0F-E7FBC376720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078197" y="1328632"/>
            <a:ext cx="5986355" cy="3758884"/>
          </a:xfrm>
        </p:spPr>
        <p:txBody>
          <a:bodyPr>
            <a:normAutofit fontScale="70000" lnSpcReduction="20000"/>
          </a:bodyPr>
          <a:lstStyle/>
          <a:p>
            <a:pPr algn="ctr"/>
            <a:endParaRPr lang="cs-CZ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indent="0" algn="l" rtl="0">
              <a:lnSpc>
                <a:spcPct val="110000"/>
              </a:lnSpc>
              <a:buClr>
                <a:srgbClr val="F24F00"/>
              </a:buClr>
              <a:buNone/>
            </a:pPr>
            <a:r>
              <a:rPr lang="cs-CZ" sz="2700" b="1" kern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ZÁKLADNÍ INFORMACE K TECHNOLOGIÍM</a:t>
            </a:r>
          </a:p>
          <a:p>
            <a:pPr marL="446088" indent="-265113">
              <a:lnSpc>
                <a:spcPct val="110000"/>
              </a:lnSpc>
            </a:pPr>
            <a:endParaRPr lang="cs-CZ" sz="27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542925" lvl="2" indent="-276225">
              <a:spcAft>
                <a:spcPts val="30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628650" algn="l"/>
              </a:tabLst>
              <a:defRPr/>
            </a:pPr>
            <a:r>
              <a:rPr lang="cs-CZ" sz="2700" dirty="0">
                <a:latin typeface="+mj-lt"/>
              </a:rPr>
              <a:t>ZAUHLOVÁNÍ</a:t>
            </a:r>
          </a:p>
          <a:p>
            <a:pPr marL="542925" lvl="2" indent="-276225">
              <a:spcAft>
                <a:spcPts val="30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628650" algn="l"/>
              </a:tabLst>
              <a:defRPr/>
            </a:pPr>
            <a:r>
              <a:rPr lang="cs-CZ" sz="2700" dirty="0">
                <a:latin typeface="+mj-lt"/>
              </a:rPr>
              <a:t>KOTELNY</a:t>
            </a:r>
          </a:p>
          <a:p>
            <a:pPr marL="542925" lvl="2" indent="-276225">
              <a:spcAft>
                <a:spcPts val="30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628650" algn="l"/>
              </a:tabLst>
              <a:defRPr/>
            </a:pPr>
            <a:r>
              <a:rPr lang="cs-CZ" sz="2700" dirty="0">
                <a:latin typeface="+mj-lt"/>
              </a:rPr>
              <a:t>STROJOVNY</a:t>
            </a:r>
          </a:p>
          <a:p>
            <a:pPr marL="542925" lvl="2" indent="-276225">
              <a:spcAft>
                <a:spcPts val="30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628650" algn="l"/>
              </a:tabLst>
              <a:defRPr/>
            </a:pPr>
            <a:r>
              <a:rPr lang="cs-CZ" sz="2700" dirty="0">
                <a:latin typeface="+mj-lt"/>
                <a:cs typeface="Arial" pitchFamily="34" charset="0"/>
              </a:rPr>
              <a:t>ROZVODNY, KABELOVÉ KANÁLY, MOSTY, TRANSFORMÁTORY </a:t>
            </a:r>
          </a:p>
          <a:p>
            <a:pPr marL="542925" lvl="2" indent="-276225">
              <a:spcAft>
                <a:spcPts val="30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628650" algn="l"/>
              </a:tabLst>
              <a:defRPr/>
            </a:pPr>
            <a:r>
              <a:rPr lang="cs-CZ" sz="2700" dirty="0">
                <a:latin typeface="+mj-lt"/>
                <a:cs typeface="Arial" pitchFamily="34" charset="0"/>
              </a:rPr>
              <a:t>CHEMICKÉ PROVOZY</a:t>
            </a:r>
          </a:p>
          <a:p>
            <a:pPr marL="542925" lvl="2" indent="-276225">
              <a:spcAft>
                <a:spcPts val="30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628650" algn="l"/>
              </a:tabLst>
              <a:defRPr/>
            </a:pPr>
            <a:r>
              <a:rPr lang="cs-CZ" sz="2700" dirty="0">
                <a:latin typeface="+mj-lt"/>
                <a:cs typeface="Arial" pitchFamily="34" charset="0"/>
              </a:rPr>
              <a:t>SKLADY HOŘLAVÝCH KAPALIN A TECHNICKÝCH PLYNŮ</a:t>
            </a:r>
          </a:p>
          <a:p>
            <a:pPr marL="266700" lvl="2" indent="0">
              <a:spcAft>
                <a:spcPts val="300"/>
              </a:spcAft>
              <a:buClr>
                <a:srgbClr val="FF0000"/>
              </a:buClr>
              <a:tabLst>
                <a:tab pos="628650" algn="l"/>
              </a:tabLst>
              <a:defRPr/>
            </a:pPr>
            <a:endParaRPr lang="cs-CZ" sz="2900" dirty="0">
              <a:latin typeface="+mj-lt"/>
            </a:endParaRPr>
          </a:p>
          <a:p>
            <a:pPr marL="542925" lvl="2" indent="-276225">
              <a:spcAft>
                <a:spcPts val="30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628650" algn="l"/>
              </a:tabLst>
              <a:defRPr/>
            </a:pPr>
            <a:endParaRPr lang="cs-CZ" sz="2000" dirty="0">
              <a:latin typeface="Arial" pitchFamily="34" charset="0"/>
            </a:endParaRPr>
          </a:p>
          <a:p>
            <a:pPr marL="542925" lvl="2" indent="-276225">
              <a:spcAft>
                <a:spcPts val="30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628650" algn="l"/>
              </a:tabLst>
              <a:defRPr/>
            </a:pPr>
            <a:endParaRPr lang="cs-CZ" sz="2000" dirty="0">
              <a:latin typeface="Arial" pitchFamily="34" charset="0"/>
            </a:endParaRPr>
          </a:p>
          <a:p>
            <a:pPr marL="0" lvl="2" indent="0" algn="l" rtl="0">
              <a:lnSpc>
                <a:spcPct val="110000"/>
              </a:lnSpc>
              <a:buClr>
                <a:srgbClr val="F24F00"/>
              </a:buClr>
              <a:buNone/>
            </a:pPr>
            <a:endParaRPr lang="pt-BR" sz="2000" b="1" kern="1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47675" indent="-285750">
              <a:lnSpc>
                <a:spcPct val="13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cs-CZ" sz="2000" dirty="0">
              <a:latin typeface="Arial CE" panose="020B0604020202020204" pitchFamily="34" charset="0"/>
              <a:cs typeface="Arial CE" panose="020B0604020202020204" pitchFamily="34" charset="0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43647CE-E056-4966-AC41-96A96486B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296863"/>
            <a:ext cx="10538264" cy="1031769"/>
          </a:xfrm>
        </p:spPr>
        <p:txBody>
          <a:bodyPr anchor="t">
            <a:noAutofit/>
          </a:bodyPr>
          <a:lstStyle/>
          <a:p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endParaRPr lang="cs-CZ" sz="2400" dirty="0"/>
          </a:p>
        </p:txBody>
      </p:sp>
      <p:pic>
        <p:nvPicPr>
          <p:cNvPr id="6" name="Picture 36" descr="C:\Users\miskovskjit\Pictures\plamen.png">
            <a:extLst>
              <a:ext uri="{FF2B5EF4-FFF2-40B4-BE49-F238E27FC236}">
                <a16:creationId xmlns:a16="http://schemas.microsoft.com/office/drawing/2014/main" id="{853E67DD-464A-4333-906D-A7DE726BF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297" y="2163288"/>
            <a:ext cx="3263462" cy="292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4F32F61-6E41-4BCD-9582-E8F57290EB47}"/>
              </a:ext>
            </a:extLst>
          </p:cNvPr>
          <p:cNvSpPr txBox="1"/>
          <p:nvPr/>
        </p:nvSpPr>
        <p:spPr>
          <a:xfrm rot="10800000" flipH="1" flipV="1">
            <a:off x="2929759" y="4136936"/>
            <a:ext cx="789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i="0" dirty="0"/>
              <a:t>10.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A9878FD-DCCB-48D8-859A-465B0D961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35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FC3FF5-BE4A-4A89-B728-1987A4B60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392" y="1712863"/>
            <a:ext cx="9001000" cy="3960811"/>
          </a:xfrm>
        </p:spPr>
        <p:txBody>
          <a:bodyPr>
            <a:normAutofit lnSpcReduction="10000"/>
          </a:bodyPr>
          <a:lstStyle/>
          <a:p>
            <a:pPr marL="0" indent="0" defTabSz="665163">
              <a:lnSpc>
                <a:spcPct val="90000"/>
              </a:lnSpc>
              <a:buClr>
                <a:schemeClr val="accent2"/>
              </a:buClr>
            </a:pPr>
            <a:r>
              <a:rPr lang="cs-CZ" b="1" dirty="0">
                <a:solidFill>
                  <a:schemeClr val="bg2"/>
                </a:solidFill>
              </a:rPr>
              <a:t>Represivní</a:t>
            </a:r>
            <a:r>
              <a:rPr lang="cs-CZ" dirty="0">
                <a:solidFill>
                  <a:schemeClr val="bg2"/>
                </a:solidFill>
              </a:rPr>
              <a:t> </a:t>
            </a:r>
            <a:r>
              <a:rPr lang="cs-CZ" b="1" dirty="0">
                <a:solidFill>
                  <a:schemeClr val="bg2"/>
                </a:solidFill>
              </a:rPr>
              <a:t>činnost</a:t>
            </a:r>
          </a:p>
          <a:p>
            <a:pPr marL="0" indent="0" defTabSz="665163">
              <a:lnSpc>
                <a:spcPct val="90000"/>
              </a:lnSpc>
              <a:buClr>
                <a:schemeClr val="accent2"/>
              </a:buClr>
            </a:pPr>
            <a:endParaRPr lang="cs-CZ" b="1" dirty="0"/>
          </a:p>
          <a:p>
            <a:pPr marL="361950" lvl="4" indent="-361950" defTabSz="665163">
              <a:lnSpc>
                <a:spcPct val="90000"/>
              </a:lnSpc>
              <a:spcBef>
                <a:spcPct val="25000"/>
              </a:spcBef>
              <a:buClr>
                <a:schemeClr val="bg2"/>
              </a:buClr>
              <a:buSzPct val="120000"/>
              <a:buFont typeface="Wingdings" panose="05000000000000000000" pitchFamily="2" charset="2"/>
              <a:buChar char="§"/>
            </a:pPr>
            <a:r>
              <a:rPr lang="cs-CZ" sz="1600" dirty="0"/>
              <a:t>zásah HZS při požáru</a:t>
            </a:r>
          </a:p>
          <a:p>
            <a:pPr marL="361950" lvl="4" indent="-361950" defTabSz="665163">
              <a:lnSpc>
                <a:spcPct val="90000"/>
              </a:lnSpc>
              <a:spcBef>
                <a:spcPct val="25000"/>
              </a:spcBef>
              <a:buClr>
                <a:schemeClr val="bg2"/>
              </a:buClr>
              <a:buSzPct val="120000"/>
              <a:buFont typeface="Wingdings" panose="05000000000000000000" pitchFamily="2" charset="2"/>
              <a:buChar char="§"/>
            </a:pPr>
            <a:endParaRPr lang="cs-CZ" sz="1600" dirty="0"/>
          </a:p>
          <a:p>
            <a:pPr marL="361950" lvl="4" indent="-361950" defTabSz="665163">
              <a:lnSpc>
                <a:spcPct val="90000"/>
              </a:lnSpc>
              <a:spcBef>
                <a:spcPct val="25000"/>
              </a:spcBef>
              <a:buClr>
                <a:schemeClr val="bg2"/>
              </a:buClr>
              <a:buSzPct val="120000"/>
              <a:buFont typeface="Wingdings" panose="05000000000000000000" pitchFamily="2" charset="2"/>
              <a:buChar char="§"/>
            </a:pPr>
            <a:r>
              <a:rPr lang="cs-CZ" sz="1600" dirty="0"/>
              <a:t>zásah v rámci IZS ČR</a:t>
            </a:r>
          </a:p>
          <a:p>
            <a:pPr marL="361950" lvl="4" indent="-361950" defTabSz="665163">
              <a:lnSpc>
                <a:spcPct val="90000"/>
              </a:lnSpc>
              <a:spcBef>
                <a:spcPct val="25000"/>
              </a:spcBef>
              <a:buClr>
                <a:schemeClr val="bg2"/>
              </a:buClr>
              <a:buSzPct val="120000"/>
              <a:buFont typeface="Wingdings" panose="05000000000000000000" pitchFamily="2" charset="2"/>
              <a:buChar char="§"/>
            </a:pPr>
            <a:endParaRPr lang="cs-CZ" sz="1600" dirty="0"/>
          </a:p>
          <a:p>
            <a:pPr marL="361950" lvl="4" indent="-361950" defTabSz="665163">
              <a:lnSpc>
                <a:spcPct val="90000"/>
              </a:lnSpc>
              <a:spcBef>
                <a:spcPct val="25000"/>
              </a:spcBef>
              <a:buClr>
                <a:schemeClr val="bg2"/>
              </a:buClr>
              <a:buSzPct val="120000"/>
              <a:buFont typeface="Wingdings" panose="05000000000000000000" pitchFamily="2" charset="2"/>
              <a:buChar char="§"/>
            </a:pPr>
            <a:r>
              <a:rPr lang="cs-CZ" sz="1600" dirty="0"/>
              <a:t>zdravotní pomoc</a:t>
            </a:r>
          </a:p>
          <a:p>
            <a:pPr marL="0" lvl="4" indent="0" defTabSz="665163">
              <a:lnSpc>
                <a:spcPct val="90000"/>
              </a:lnSpc>
              <a:spcBef>
                <a:spcPct val="25000"/>
              </a:spcBef>
              <a:buClr>
                <a:schemeClr val="bg2"/>
              </a:buClr>
              <a:buSzPct val="120000"/>
            </a:pPr>
            <a:endParaRPr lang="cs-CZ" sz="1600" dirty="0"/>
          </a:p>
          <a:p>
            <a:pPr marL="361950" lvl="4" indent="-361950" defTabSz="665163">
              <a:lnSpc>
                <a:spcPct val="90000"/>
              </a:lnSpc>
              <a:spcBef>
                <a:spcPct val="25000"/>
              </a:spcBef>
              <a:buClr>
                <a:schemeClr val="bg2"/>
              </a:buClr>
              <a:buSzPct val="120000"/>
              <a:buFont typeface="Wingdings" panose="05000000000000000000" pitchFamily="2" charset="2"/>
              <a:buChar char="§"/>
            </a:pPr>
            <a:r>
              <a:rPr lang="cs-CZ" sz="1600" dirty="0"/>
              <a:t>technická a technologická pomoc</a:t>
            </a:r>
          </a:p>
          <a:p>
            <a:pPr marL="285750" lvl="4" indent="-285750" defTabSz="665163">
              <a:lnSpc>
                <a:spcPct val="90000"/>
              </a:lnSpc>
              <a:spcBef>
                <a:spcPct val="25000"/>
              </a:spcBef>
              <a:buClr>
                <a:schemeClr val="bg2"/>
              </a:buClr>
              <a:buSzPct val="120000"/>
              <a:buFont typeface="Wingdings" panose="05000000000000000000" pitchFamily="2" charset="2"/>
              <a:buChar char="§"/>
            </a:pPr>
            <a:endParaRPr lang="cs-CZ" sz="1600" dirty="0"/>
          </a:p>
          <a:p>
            <a:pPr marL="361950" lvl="4" indent="-361950" defTabSz="665163">
              <a:lnSpc>
                <a:spcPct val="90000"/>
              </a:lnSpc>
              <a:spcBef>
                <a:spcPct val="25000"/>
              </a:spcBef>
              <a:buClr>
                <a:schemeClr val="bg2"/>
              </a:buClr>
              <a:buSzPct val="120000"/>
              <a:buFont typeface="Wingdings" panose="05000000000000000000" pitchFamily="2" charset="2"/>
              <a:buChar char="§"/>
            </a:pPr>
            <a:r>
              <a:rPr lang="cs-CZ" sz="1600" dirty="0"/>
              <a:t>asistence  při požárně nebezpečných </a:t>
            </a:r>
          </a:p>
          <a:p>
            <a:pPr marL="357188" lvl="4" indent="0" defTabSz="665163">
              <a:lnSpc>
                <a:spcPct val="90000"/>
              </a:lnSpc>
              <a:spcBef>
                <a:spcPct val="25000"/>
              </a:spcBef>
              <a:buClr>
                <a:schemeClr val="bg2"/>
              </a:buClr>
              <a:buSzPct val="120000"/>
              <a:tabLst>
                <a:tab pos="357188" algn="l"/>
                <a:tab pos="361950" algn="l"/>
              </a:tabLst>
            </a:pPr>
            <a:r>
              <a:rPr lang="cs-CZ" sz="1600" dirty="0"/>
              <a:t>činnostech</a:t>
            </a:r>
          </a:p>
          <a:p>
            <a:pPr marL="361950" lvl="4" indent="-361950" defTabSz="665163">
              <a:lnSpc>
                <a:spcPct val="90000"/>
              </a:lnSpc>
              <a:spcBef>
                <a:spcPct val="25000"/>
              </a:spcBef>
              <a:buClr>
                <a:schemeClr val="bg2"/>
              </a:buClr>
              <a:buSzPct val="120000"/>
              <a:buFont typeface="Wingdings" panose="05000000000000000000" pitchFamily="2" charset="2"/>
              <a:buChar char="§"/>
            </a:pPr>
            <a:endParaRPr lang="cs-CZ" sz="1600" dirty="0"/>
          </a:p>
          <a:p>
            <a:pPr marL="361950" lvl="4" indent="-361950" defTabSz="665163">
              <a:lnSpc>
                <a:spcPct val="90000"/>
              </a:lnSpc>
              <a:spcBef>
                <a:spcPct val="25000"/>
              </a:spcBef>
              <a:buClr>
                <a:schemeClr val="bg2"/>
              </a:buClr>
              <a:buSzPct val="120000"/>
              <a:buFont typeface="Wingdings" panose="05000000000000000000" pitchFamily="2" charset="2"/>
              <a:buChar char="§"/>
            </a:pPr>
            <a:r>
              <a:rPr lang="cs-CZ" sz="1600" dirty="0"/>
              <a:t>ostatní zásahy</a:t>
            </a:r>
          </a:p>
          <a:p>
            <a:pPr marL="285750" indent="-285750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03D056-E38A-4503-97D8-36569FFA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007" y="265332"/>
            <a:ext cx="9810951" cy="823693"/>
          </a:xfrm>
        </p:spPr>
        <p:txBody>
          <a:bodyPr anchor="t">
            <a:normAutofit fontScale="90000"/>
          </a:bodyPr>
          <a:lstStyle/>
          <a:p>
            <a:r>
              <a:rPr lang="cs-CZ" sz="2800" dirty="0">
                <a:latin typeface="Futura CEZ Medium" pitchFamily="2" charset="0"/>
                <a:cs typeface="Arial" pitchFamily="34" charset="0"/>
              </a:rPr>
              <a:t>1. </a:t>
            </a:r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POŽÁRNÍ OCHRANA A JEJÍ ÚKOLY, LEGISLATIVA</a:t>
            </a:r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POŽÁRNÍ REPRESIVNÍ ČINNOST</a:t>
            </a:r>
            <a:br>
              <a:rPr lang="cs-CZ" sz="2800" dirty="0">
                <a:solidFill>
                  <a:schemeClr val="tx1"/>
                </a:solidFill>
                <a:latin typeface="Futura CEZ Medium" pitchFamily="2" charset="0"/>
                <a:cs typeface="Arial" pitchFamily="34" charset="0"/>
              </a:rPr>
            </a:br>
            <a:r>
              <a:rPr lang="cs-CZ" sz="1600" dirty="0">
                <a:latin typeface="Futura CEZ Medium" pitchFamily="2" charset="0"/>
              </a:rPr>
              <a:t>-------------------------------------------------------------------------------------------------------------------------------------------------------------------------------------------------------------------------------------------------------------------------------</a:t>
            </a:r>
            <a:endParaRPr lang="cs-CZ" sz="16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2F25E2-C233-4407-91CC-2FB419E68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  <p:pic>
        <p:nvPicPr>
          <p:cNvPr id="11" name="Obrázek 10" descr="Za nejdražší požár roku 2017 nikdo nemůže. Svářeči předpisy neporušili -  iDNES.cz">
            <a:extLst>
              <a:ext uri="{FF2B5EF4-FFF2-40B4-BE49-F238E27FC236}">
                <a16:creationId xmlns:a16="http://schemas.microsoft.com/office/drawing/2014/main" id="{7DE8C095-6671-4507-A5EA-2E7ED6C02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644" y="1320404"/>
            <a:ext cx="3905314" cy="2372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image002">
            <a:extLst>
              <a:ext uri="{FF2B5EF4-FFF2-40B4-BE49-F238E27FC236}">
                <a16:creationId xmlns:a16="http://schemas.microsoft.com/office/drawing/2014/main" id="{642017E7-811F-46C6-9142-F7BD6F5F8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8" r="8873" b="1"/>
          <a:stretch/>
        </p:blipFill>
        <p:spPr bwMode="auto">
          <a:xfrm>
            <a:off x="6420644" y="3783673"/>
            <a:ext cx="3905314" cy="267108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45294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1C40205-A5F0-4C04-8AA8-1F420B739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80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38EF1FE-A105-4ED9-8392-052381EF3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296863"/>
            <a:ext cx="9996525" cy="946721"/>
          </a:xfrm>
        </p:spPr>
        <p:txBody>
          <a:bodyPr>
            <a:noAutofit/>
          </a:bodyPr>
          <a:lstStyle/>
          <a:p>
            <a:r>
              <a:rPr lang="cs-CZ" sz="2200" dirty="0">
                <a:latin typeface="Futura CEZ Medium" pitchFamily="2" charset="0"/>
                <a:cs typeface="Arial" panose="020B0604020202020204" pitchFamily="34" charset="0"/>
              </a:rPr>
              <a:t>10. ZÁKLADNÍ INFORMACE K TECHNOLOGIÍM </a:t>
            </a:r>
            <a:br>
              <a:rPr lang="cs-CZ" sz="2200" dirty="0">
                <a:latin typeface="Futura CEZ Medium" pitchFamily="2" charset="0"/>
                <a:cs typeface="Arial" panose="020B0604020202020204" pitchFamily="34" charset="0"/>
              </a:rPr>
            </a:br>
            <a:r>
              <a:rPr lang="cs-CZ" sz="2200" dirty="0">
                <a:latin typeface="Futura CEZ Medium" pitchFamily="2" charset="0"/>
                <a:cs typeface="Arial" panose="020B0604020202020204" pitchFamily="34" charset="0"/>
              </a:rPr>
              <a:t>      ZAUHLOVÁNÍ</a:t>
            </a:r>
            <a:br>
              <a:rPr lang="cs-CZ" sz="2200" dirty="0">
                <a:latin typeface="Futura CEZ Medium" pitchFamily="2" charset="0"/>
                <a:cs typeface="Arial" panose="020B0604020202020204" pitchFamily="34" charset="0"/>
              </a:rPr>
            </a:br>
            <a:endParaRPr lang="cs-CZ" sz="2200" dirty="0">
              <a:latin typeface="Futura CEZ Medium" pitchFamily="2" charset="0"/>
              <a:cs typeface="Arial" panose="020B0604020202020204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EC67A10-20CE-434B-9EA4-24737E716FFB}"/>
              </a:ext>
            </a:extLst>
          </p:cNvPr>
          <p:cNvSpPr txBox="1">
            <a:spLocks noChangeArrowheads="1"/>
          </p:cNvSpPr>
          <p:nvPr/>
        </p:nvSpPr>
        <p:spPr>
          <a:xfrm>
            <a:off x="550807" y="2532889"/>
            <a:ext cx="5784762" cy="37599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24F00"/>
              </a:buClr>
            </a:pPr>
            <a:r>
              <a:rPr lang="cs-CZ" sz="1400" b="1" dirty="0"/>
              <a:t>Požární zajištění:</a:t>
            </a:r>
          </a:p>
          <a:p>
            <a:pPr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cs-CZ" sz="1400" dirty="0"/>
              <a:t>stabilní hasicí zařízení,</a:t>
            </a:r>
          </a:p>
          <a:p>
            <a:pPr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cs-CZ" sz="1400" dirty="0"/>
              <a:t>požární dveře a  požární přepážky,</a:t>
            </a:r>
          </a:p>
          <a:p>
            <a:pPr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cs-CZ" sz="1400" dirty="0"/>
              <a:t>požární potrubí – hydranty a suchovody,</a:t>
            </a:r>
          </a:p>
          <a:p>
            <a:pPr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cs-CZ" sz="1400" dirty="0"/>
              <a:t>elektrická požární signalizace,</a:t>
            </a:r>
          </a:p>
          <a:p>
            <a:pPr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cs-CZ" sz="1400" dirty="0"/>
              <a:t>průmyslové kamery,</a:t>
            </a:r>
          </a:p>
          <a:p>
            <a:pPr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cs-CZ" sz="1400" dirty="0"/>
              <a:t>detekce plynů,</a:t>
            </a:r>
          </a:p>
          <a:p>
            <a:pPr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cs-CZ" sz="1400" dirty="0"/>
              <a:t>hasicí přístroje.</a:t>
            </a:r>
          </a:p>
          <a:p>
            <a:pPr>
              <a:spcBef>
                <a:spcPts val="600"/>
              </a:spcBef>
              <a:buClr>
                <a:srgbClr val="F24F00"/>
              </a:buClr>
            </a:pPr>
            <a:r>
              <a:rPr lang="cs-CZ" sz="1400" b="1" dirty="0"/>
              <a:t>Zamezení vzniku požáru – výbuchu: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cs-CZ" sz="1400" dirty="0"/>
              <a:t>skrápěcí zařízení, odsávání, utěsnění přesypů a svodek paliva,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cs-CZ" sz="1400" dirty="0"/>
              <a:t>provádění pravidelného úklidu  a  preventivních kontrol, 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cs-CZ" sz="1400" dirty="0"/>
              <a:t>zákaz kouření a manipulace s otevřeným ohněm,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cs-CZ" sz="1400" dirty="0"/>
              <a:t>měření CO.</a:t>
            </a:r>
          </a:p>
        </p:txBody>
      </p:sp>
      <p:pic>
        <p:nvPicPr>
          <p:cNvPr id="12" name="Picture 2" descr="C:\Users\miskovskjit\Desktop\Foto\foto pro školení\P9064339.JPG">
            <a:extLst>
              <a:ext uri="{FF2B5EF4-FFF2-40B4-BE49-F238E27FC236}">
                <a16:creationId xmlns:a16="http://schemas.microsoft.com/office/drawing/2014/main" id="{FAD55C75-C523-4425-9F66-81A9F9659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3" y="3001857"/>
            <a:ext cx="4230683" cy="292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28CC2F34-E579-4914-B7B0-21249108EAC7}"/>
              </a:ext>
            </a:extLst>
          </p:cNvPr>
          <p:cNvSpPr/>
          <p:nvPr/>
        </p:nvSpPr>
        <p:spPr bwMode="auto">
          <a:xfrm>
            <a:off x="551384" y="1484314"/>
            <a:ext cx="6192688" cy="70408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l" defTabSz="652463">
              <a:spcBef>
                <a:spcPts val="600"/>
              </a:spcBef>
            </a:pPr>
            <a:r>
              <a:rPr lang="cs-CZ" sz="1400" b="1" i="0" dirty="0">
                <a:solidFill>
                  <a:schemeClr val="tx1"/>
                </a:solidFill>
              </a:rPr>
              <a:t>PROSTORY SE ZVÝŠENÝM POŽÁRNÍM NEBEZPEČÍM (VŠECHNY OJ)</a:t>
            </a:r>
          </a:p>
          <a:p>
            <a:pPr algn="l" defTabSz="652463">
              <a:spcBef>
                <a:spcPts val="600"/>
              </a:spcBef>
            </a:pPr>
            <a:r>
              <a:rPr lang="cs-CZ" sz="1400" b="1" i="0" dirty="0">
                <a:solidFill>
                  <a:schemeClr val="tx1"/>
                </a:solidFill>
              </a:rPr>
              <a:t>PROSTORY S VYSOKÝM POŽÁRNÍM NEBEZPEČÍM ( ELE, EME-EGT)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6D034D61-19DD-4573-A425-B43A42C0F162}"/>
              </a:ext>
            </a:extLst>
          </p:cNvPr>
          <p:cNvSpPr/>
          <p:nvPr/>
        </p:nvSpPr>
        <p:spPr bwMode="auto">
          <a:xfrm>
            <a:off x="7032102" y="1484314"/>
            <a:ext cx="4230683" cy="11125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l" defTabSz="652463"/>
            <a:r>
              <a:rPr lang="cs-CZ" sz="1400" b="1" i="0" dirty="0"/>
              <a:t>RIZIKO: </a:t>
            </a:r>
          </a:p>
          <a:p>
            <a:pPr marL="285750" indent="-285750" algn="l" defTabSz="652463">
              <a:buFontTx/>
              <a:buChar char="-"/>
            </a:pPr>
            <a:r>
              <a:rPr lang="cs-CZ" sz="1400" b="1" i="0" dirty="0"/>
              <a:t>nebezpečí výbuchu s následným požárem</a:t>
            </a:r>
          </a:p>
          <a:p>
            <a:pPr algn="l" defTabSz="652463"/>
            <a:r>
              <a:rPr lang="cs-CZ" sz="1400" b="1" dirty="0"/>
              <a:t>     </a:t>
            </a:r>
            <a:r>
              <a:rPr lang="cs-CZ" sz="1400" b="1" i="0" dirty="0"/>
              <a:t> uhelného prachu </a:t>
            </a:r>
            <a:endParaRPr lang="cs-CZ" sz="1400" b="1" dirty="0"/>
          </a:p>
          <a:p>
            <a:pPr marL="285750" indent="-285750" algn="l" defTabSz="652463">
              <a:buFontTx/>
              <a:buChar char="-"/>
            </a:pPr>
            <a:r>
              <a:rPr lang="cs-CZ" sz="1400" b="1" i="0" dirty="0"/>
              <a:t>samovznícení s následným požárem dřevní</a:t>
            </a:r>
          </a:p>
          <a:p>
            <a:pPr algn="l" defTabSz="652463"/>
            <a:r>
              <a:rPr lang="cs-CZ" sz="1400" b="1" i="0" dirty="0"/>
              <a:t>      štěpky (EPO, EHO)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584FCA8-BCBC-4C6B-9C4A-35E4D9338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20B180F5-EB7C-47AC-BB84-E7B56B9D8F27}"/>
              </a:ext>
            </a:extLst>
          </p:cNvPr>
          <p:cNvCxnSpPr/>
          <p:nvPr/>
        </p:nvCxnSpPr>
        <p:spPr>
          <a:xfrm>
            <a:off x="371475" y="1209200"/>
            <a:ext cx="9972997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TextovéPole 2">
            <a:extLst>
              <a:ext uri="{FF2B5EF4-FFF2-40B4-BE49-F238E27FC236}">
                <a16:creationId xmlns:a16="http://schemas.microsoft.com/office/drawing/2014/main" id="{C60BEF10-0A16-0883-F84B-2399BF0008C3}"/>
              </a:ext>
            </a:extLst>
          </p:cNvPr>
          <p:cNvSpPr txBox="1"/>
          <p:nvPr/>
        </p:nvSpPr>
        <p:spPr>
          <a:xfrm>
            <a:off x="4223792" y="2429126"/>
            <a:ext cx="2520280" cy="33855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600" dirty="0"/>
              <a:t>EDE MIMO PROVOZ</a:t>
            </a:r>
          </a:p>
        </p:txBody>
      </p:sp>
    </p:spTree>
    <p:extLst>
      <p:ext uri="{BB962C8B-B14F-4D97-AF65-F5344CB8AC3E}">
        <p14:creationId xmlns:p14="http://schemas.microsoft.com/office/powerpoint/2010/main" val="32385626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1C40205-A5F0-4C04-8AA8-1F420B739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81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38EF1FE-A105-4ED9-8392-052381EF3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601" y="232221"/>
            <a:ext cx="9996525" cy="1066226"/>
          </a:xfrm>
        </p:spPr>
        <p:txBody>
          <a:bodyPr>
            <a:normAutofit/>
          </a:bodyPr>
          <a:lstStyle/>
          <a:p>
            <a:r>
              <a:rPr lang="cs-CZ" sz="2200" dirty="0">
                <a:latin typeface="Futura CEZ Medium" pitchFamily="2" charset="0"/>
                <a:cs typeface="Arial" panose="020B0604020202020204" pitchFamily="34" charset="0"/>
              </a:rPr>
              <a:t>10. ZÁKLADNÍ INFORMACE K TECHNOLOGIÍM</a:t>
            </a:r>
            <a:br>
              <a:rPr lang="cs-CZ" sz="2200" dirty="0">
                <a:latin typeface="Futura CEZ Medium" pitchFamily="2" charset="0"/>
                <a:cs typeface="Arial" panose="020B0604020202020204" pitchFamily="34" charset="0"/>
              </a:rPr>
            </a:br>
            <a:r>
              <a:rPr lang="cs-CZ" sz="2200" dirty="0">
                <a:latin typeface="Futura CEZ Medium" pitchFamily="2" charset="0"/>
                <a:cs typeface="Arial" panose="020B0604020202020204" pitchFamily="34" charset="0"/>
              </a:rPr>
              <a:t>       KOTELNY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EC67A10-20CE-434B-9EA4-24737E716FFB}"/>
              </a:ext>
            </a:extLst>
          </p:cNvPr>
          <p:cNvSpPr txBox="1">
            <a:spLocks noChangeArrowheads="1"/>
          </p:cNvSpPr>
          <p:nvPr/>
        </p:nvSpPr>
        <p:spPr>
          <a:xfrm>
            <a:off x="369601" y="2532889"/>
            <a:ext cx="5311296" cy="3759961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cs-CZ" sz="1400" b="1" dirty="0"/>
              <a:t>Požární zajištění:</a:t>
            </a:r>
            <a:endParaRPr lang="cs-CZ" sz="14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požární dveře – požární přepážky,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požární potrubí – hydranty, suchovody,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elektrická požární signalizace,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detekce plynů,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průmyslové kamery,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protivýbuchová zařízení, inertizace mlýnů,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hasicí přístroje.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sz="1400" dirty="0"/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cs-CZ" sz="1400" b="1" dirty="0"/>
              <a:t>Zamezení vzniku požáru – výbuchu: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provádění pravidelného úklidu a preventivních kontrol,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zákaz kouření a manipulace s otevřeným ohněm,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hlídání technických parametrů zařízení,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měření CO a CH4.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cs-CZ" sz="1400" dirty="0"/>
          </a:p>
          <a:p>
            <a:pPr>
              <a:buClr>
                <a:srgbClr val="F24F00"/>
              </a:buClr>
            </a:pPr>
            <a:endParaRPr lang="cs-CZ" sz="1400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28CC2F34-E579-4914-B7B0-21249108EAC7}"/>
              </a:ext>
            </a:extLst>
          </p:cNvPr>
          <p:cNvSpPr/>
          <p:nvPr/>
        </p:nvSpPr>
        <p:spPr bwMode="auto">
          <a:xfrm>
            <a:off x="370178" y="1484314"/>
            <a:ext cx="5454550" cy="70408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defTabSz="652463"/>
            <a:r>
              <a:rPr lang="cs-CZ" sz="1200" b="1" dirty="0">
                <a:solidFill>
                  <a:sysClr val="windowText" lastClr="000000"/>
                </a:solidFill>
              </a:rPr>
              <a:t>PROSTORY S VYSOKÝM POŽÁRNÍM NEBEZPEČÍM</a:t>
            </a:r>
            <a:r>
              <a:rPr lang="cs-CZ" sz="1200" dirty="0">
                <a:solidFill>
                  <a:sysClr val="windowText" lastClr="000000"/>
                </a:solidFill>
              </a:rPr>
              <a:t> ( ELE, EME-EGT)</a:t>
            </a:r>
          </a:p>
          <a:p>
            <a:pPr algn="l" defTabSz="652463"/>
            <a:r>
              <a:rPr lang="cs-CZ" sz="1200" b="1" i="0" dirty="0">
                <a:solidFill>
                  <a:sysClr val="windowText" lastClr="000000"/>
                </a:solidFill>
              </a:rPr>
              <a:t>PROSTORY SE ZVÝŠENÝM POŽÁRNÍM NEBEZPEČÍM </a:t>
            </a:r>
            <a:r>
              <a:rPr lang="cs-CZ" sz="1200" i="0" dirty="0">
                <a:solidFill>
                  <a:sysClr val="windowText" lastClr="000000"/>
                </a:solidFill>
              </a:rPr>
              <a:t>(ostatní OJ) 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6D034D61-19DD-4573-A425-B43A42C0F162}"/>
              </a:ext>
            </a:extLst>
          </p:cNvPr>
          <p:cNvSpPr/>
          <p:nvPr/>
        </p:nvSpPr>
        <p:spPr bwMode="auto">
          <a:xfrm>
            <a:off x="5989320" y="1484313"/>
            <a:ext cx="5373753" cy="15880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l" defTabSz="652463">
              <a:spcBef>
                <a:spcPts val="600"/>
              </a:spcBef>
            </a:pPr>
            <a:r>
              <a:rPr lang="cs-CZ" sz="1200" b="1" i="0" dirty="0"/>
              <a:t>RIZIKO: </a:t>
            </a:r>
          </a:p>
          <a:p>
            <a:pPr algn="l" defTabSz="652463">
              <a:spcBef>
                <a:spcPts val="600"/>
              </a:spcBef>
            </a:pPr>
            <a:r>
              <a:rPr lang="cs-CZ" sz="1200" b="1" i="0" dirty="0"/>
              <a:t> - nebezpečí výbuchu ZEMNÍHO PLYNU ETU, PPC, ELE, TDK</a:t>
            </a:r>
          </a:p>
          <a:p>
            <a:pPr algn="l" defTabSz="652463">
              <a:spcBef>
                <a:spcPts val="600"/>
              </a:spcBef>
            </a:pPr>
            <a:r>
              <a:rPr lang="cs-CZ" sz="1200" b="1" i="0" dirty="0"/>
              <a:t> - nebezpečí výbuchu PROPAN-BUTANU EME-EGT, TTR, EPO, EHO</a:t>
            </a:r>
          </a:p>
          <a:p>
            <a:pPr algn="l" defTabSz="652463">
              <a:spcBef>
                <a:spcPts val="600"/>
              </a:spcBef>
            </a:pPr>
            <a:r>
              <a:rPr lang="cs-CZ" sz="1200" b="1" i="0" dirty="0"/>
              <a:t> - nebezpečí výbuchu  a následného požáru UHELNÉHO NEBO </a:t>
            </a:r>
          </a:p>
          <a:p>
            <a:pPr marL="92075" algn="l" defTabSz="652463">
              <a:spcBef>
                <a:spcPts val="600"/>
              </a:spcBef>
            </a:pPr>
            <a:r>
              <a:rPr lang="cs-CZ" sz="1200" b="1" i="0" dirty="0"/>
              <a:t>DŘEVNÍHO PRACHU</a:t>
            </a:r>
          </a:p>
          <a:p>
            <a:pPr algn="l" defTabSz="652463">
              <a:spcBef>
                <a:spcPts val="600"/>
              </a:spcBef>
            </a:pPr>
            <a:r>
              <a:rPr lang="cs-CZ" sz="1200" b="1" i="0" dirty="0"/>
              <a:t> - nebezpečí požáru HOŘLAVÝCH KAPALIN (lehký olej) 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4DDF041-16AF-448E-8252-12CA5D30B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177FB08-E015-4B6C-9AEA-CBFE1D60E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3214933"/>
            <a:ext cx="2890809" cy="289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C32283A-BB80-474C-BE70-86911B2B3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850" y="3214933"/>
            <a:ext cx="2890809" cy="289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C7BBFD61-64CD-444D-9967-0A5B7B13A557}"/>
              </a:ext>
            </a:extLst>
          </p:cNvPr>
          <p:cNvCxnSpPr/>
          <p:nvPr/>
        </p:nvCxnSpPr>
        <p:spPr>
          <a:xfrm>
            <a:off x="371475" y="1209200"/>
            <a:ext cx="9972997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TextovéPole 2">
            <a:extLst>
              <a:ext uri="{FF2B5EF4-FFF2-40B4-BE49-F238E27FC236}">
                <a16:creationId xmlns:a16="http://schemas.microsoft.com/office/drawing/2014/main" id="{E6C831F9-EEF1-06D3-04C1-12A9D110DD57}"/>
              </a:ext>
            </a:extLst>
          </p:cNvPr>
          <p:cNvSpPr txBox="1"/>
          <p:nvPr/>
        </p:nvSpPr>
        <p:spPr>
          <a:xfrm>
            <a:off x="3359696" y="2324984"/>
            <a:ext cx="2465033" cy="33855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600" dirty="0"/>
              <a:t>EDE MIMO PROVOZ</a:t>
            </a:r>
          </a:p>
        </p:txBody>
      </p:sp>
    </p:spTree>
    <p:extLst>
      <p:ext uri="{BB962C8B-B14F-4D97-AF65-F5344CB8AC3E}">
        <p14:creationId xmlns:p14="http://schemas.microsoft.com/office/powerpoint/2010/main" val="25706442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1C40205-A5F0-4C04-8AA8-1F420B739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82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38EF1FE-A105-4ED9-8392-052381EF3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601" y="232221"/>
            <a:ext cx="9996525" cy="1066226"/>
          </a:xfrm>
        </p:spPr>
        <p:txBody>
          <a:bodyPr>
            <a:normAutofit/>
          </a:bodyPr>
          <a:lstStyle/>
          <a:p>
            <a:r>
              <a:rPr lang="cs-CZ" sz="2200" dirty="0">
                <a:latin typeface="Futura CEZ Medium" pitchFamily="2" charset="0"/>
                <a:cs typeface="Arial" panose="020B0604020202020204" pitchFamily="34" charset="0"/>
              </a:rPr>
              <a:t>10. ZÁKLADNÍ INFORMACE K TECHNOLOGIÍM</a:t>
            </a:r>
            <a:br>
              <a:rPr lang="cs-CZ" sz="2200" dirty="0">
                <a:latin typeface="Futura CEZ Medium" pitchFamily="2" charset="0"/>
                <a:cs typeface="Arial" panose="020B0604020202020204" pitchFamily="34" charset="0"/>
              </a:rPr>
            </a:br>
            <a:r>
              <a:rPr lang="cs-CZ" sz="2200" dirty="0">
                <a:latin typeface="Futura CEZ Medium" pitchFamily="2" charset="0"/>
                <a:cs typeface="Arial" panose="020B0604020202020204" pitchFamily="34" charset="0"/>
              </a:rPr>
              <a:t>       STROJOVNY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EC67A10-20CE-434B-9EA4-24737E716FFB}"/>
              </a:ext>
            </a:extLst>
          </p:cNvPr>
          <p:cNvSpPr txBox="1">
            <a:spLocks noChangeArrowheads="1"/>
          </p:cNvSpPr>
          <p:nvPr/>
        </p:nvSpPr>
        <p:spPr>
          <a:xfrm>
            <a:off x="369601" y="2532889"/>
            <a:ext cx="5311296" cy="37599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cs-CZ" sz="1400" b="1" dirty="0"/>
              <a:t>Požární zajištění:</a:t>
            </a:r>
            <a:endParaRPr lang="cs-CZ" sz="1400" dirty="0"/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cs-CZ" sz="1400" dirty="0"/>
              <a:t>požární dveře – požární přepážky,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cs-CZ" sz="1400" dirty="0"/>
              <a:t>požární potrubí – hydranty,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cs-CZ" sz="1400" dirty="0"/>
              <a:t>hasicí přístroje,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cs-CZ" sz="1400" dirty="0"/>
              <a:t>elektrická požární signalizace,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cs-CZ" sz="1400" dirty="0"/>
              <a:t>průmyslové kamery,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cs-CZ" sz="1400" dirty="0"/>
              <a:t>stabilní hasicí zařízení.</a:t>
            </a:r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cs-CZ" sz="1400" dirty="0"/>
              <a:t> 	        </a:t>
            </a:r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cs-CZ" sz="1400" b="1" dirty="0"/>
              <a:t>Zamezení vzniku požáru – výbuchu: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cs-CZ" sz="1400" dirty="0"/>
              <a:t>provádění pravidelného úklidu,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cs-CZ" sz="1400" dirty="0"/>
              <a:t>pravidelné preventivní protipožární kontroly,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cs-CZ" sz="1400" dirty="0"/>
              <a:t>zákaz kouření a manipulace s otevřeným ohněm,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cs-CZ" sz="1400" dirty="0"/>
              <a:t>hlídání technických parametrů zařízení.	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6D034D61-19DD-4573-A425-B43A42C0F162}"/>
              </a:ext>
            </a:extLst>
          </p:cNvPr>
          <p:cNvSpPr/>
          <p:nvPr/>
        </p:nvSpPr>
        <p:spPr bwMode="auto">
          <a:xfrm>
            <a:off x="6096000" y="1484313"/>
            <a:ext cx="5290032" cy="9855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l" defTabSz="652463">
              <a:spcBef>
                <a:spcPts val="600"/>
              </a:spcBef>
            </a:pPr>
            <a:r>
              <a:rPr lang="cs-CZ" sz="1200" b="1" i="0" dirty="0"/>
              <a:t>RIZIKO:  </a:t>
            </a:r>
          </a:p>
          <a:p>
            <a:pPr algn="l" defTabSz="652463">
              <a:spcBef>
                <a:spcPts val="600"/>
              </a:spcBef>
            </a:pPr>
            <a:r>
              <a:rPr lang="cs-CZ" sz="1200" b="1" i="0" dirty="0"/>
              <a:t>- nebezpečí výbuchu vodíku  ELE, EME-EGT</a:t>
            </a:r>
          </a:p>
          <a:p>
            <a:pPr algn="l" defTabSz="652463">
              <a:spcBef>
                <a:spcPts val="600"/>
              </a:spcBef>
            </a:pPr>
            <a:r>
              <a:rPr lang="cs-CZ" sz="1200" b="1" i="0" dirty="0"/>
              <a:t> - nebezpečí požárů HK IV. Třídy nebezpečnosti (olejů) – všechny OJ</a:t>
            </a:r>
          </a:p>
          <a:p>
            <a:pPr algn="l" defTabSz="652463">
              <a:spcBef>
                <a:spcPts val="600"/>
              </a:spcBef>
            </a:pPr>
            <a:endParaRPr lang="cs-CZ" sz="1200" b="1" i="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4DDF041-16AF-448E-8252-12CA5D30B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044C303B-908A-47B5-AAD9-A66666994DAC}"/>
              </a:ext>
            </a:extLst>
          </p:cNvPr>
          <p:cNvSpPr/>
          <p:nvPr/>
        </p:nvSpPr>
        <p:spPr bwMode="auto">
          <a:xfrm>
            <a:off x="286604" y="1450166"/>
            <a:ext cx="5409406" cy="80956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l" defTabSz="652463"/>
            <a:r>
              <a:rPr lang="cs-CZ" sz="1200" b="1" i="0" dirty="0">
                <a:solidFill>
                  <a:sysClr val="windowText" lastClr="000000"/>
                </a:solidFill>
              </a:rPr>
              <a:t>PROSTORY SE ZVÝŠENÝM POŽÁRNÍM NEBEZPEČÍM </a:t>
            </a:r>
            <a:r>
              <a:rPr lang="cs-CZ" sz="1200" i="0" dirty="0">
                <a:solidFill>
                  <a:sysClr val="windowText" lastClr="000000"/>
                </a:solidFill>
              </a:rPr>
              <a:t>(VŠECHNY OJ)</a:t>
            </a:r>
          </a:p>
          <a:p>
            <a:pPr algn="l" defTabSz="652463"/>
            <a:endParaRPr lang="cs-CZ" sz="1200" b="1" dirty="0">
              <a:solidFill>
                <a:sysClr val="windowText" lastClr="000000"/>
              </a:solidFill>
            </a:endParaRPr>
          </a:p>
          <a:p>
            <a:pPr algn="l" defTabSz="652463"/>
            <a:r>
              <a:rPr lang="cs-CZ" sz="1200" b="1" dirty="0">
                <a:solidFill>
                  <a:sysClr val="windowText" lastClr="000000"/>
                </a:solidFill>
              </a:rPr>
              <a:t>EDE V PROVOZU JEN VÝMĚNÍKOVÁ STANICE V OBJEKTU STROJOVNY</a:t>
            </a:r>
            <a:endParaRPr lang="cs-CZ" sz="1200" b="1" i="0" dirty="0">
              <a:solidFill>
                <a:sysClr val="windowText" lastClr="00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D2CEE7-0F0F-45F0-B947-ACE5DD004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451" y="2713438"/>
            <a:ext cx="3222582" cy="322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9C6E300-0463-47A1-B737-D16E573BB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736" y="2713438"/>
            <a:ext cx="3222582" cy="322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A46857E8-E90B-4B88-B24E-09E670273D4C}"/>
              </a:ext>
            </a:extLst>
          </p:cNvPr>
          <p:cNvCxnSpPr/>
          <p:nvPr/>
        </p:nvCxnSpPr>
        <p:spPr>
          <a:xfrm>
            <a:off x="371475" y="1209200"/>
            <a:ext cx="9972997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35954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1C40205-A5F0-4C04-8AA8-1F420B739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83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38EF1FE-A105-4ED9-8392-052381EF3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296863"/>
            <a:ext cx="10436734" cy="1001585"/>
          </a:xfrm>
        </p:spPr>
        <p:txBody>
          <a:bodyPr>
            <a:noAutofit/>
          </a:bodyPr>
          <a:lstStyle/>
          <a:p>
            <a:r>
              <a:rPr lang="cs-CZ" sz="2200" dirty="0">
                <a:latin typeface="Futura CEZ Medium" pitchFamily="2" charset="0"/>
                <a:cs typeface="Arial" panose="020B0604020202020204" pitchFamily="34" charset="0"/>
              </a:rPr>
              <a:t>10. ZÁKLADNÍ INFORMACE K TECHNOLOGIÍM </a:t>
            </a:r>
            <a:br>
              <a:rPr lang="cs-CZ" sz="2200" dirty="0">
                <a:latin typeface="Futura CEZ Medium" pitchFamily="2" charset="0"/>
                <a:cs typeface="Arial" panose="020B0604020202020204" pitchFamily="34" charset="0"/>
              </a:rPr>
            </a:br>
            <a:r>
              <a:rPr lang="cs-CZ" sz="2200" dirty="0">
                <a:latin typeface="Futura CEZ Medium" pitchFamily="2" charset="0"/>
                <a:cs typeface="Arial" panose="020B0604020202020204" pitchFamily="34" charset="0"/>
              </a:rPr>
              <a:t>       ROZVODNY, KABELOVÉ KANÁLY, MOSTY, TRANSFORMÁTORY 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EC67A10-20CE-434B-9EA4-24737E716FFB}"/>
              </a:ext>
            </a:extLst>
          </p:cNvPr>
          <p:cNvSpPr txBox="1">
            <a:spLocks noChangeArrowheads="1"/>
          </p:cNvSpPr>
          <p:nvPr/>
        </p:nvSpPr>
        <p:spPr>
          <a:xfrm>
            <a:off x="370177" y="2659890"/>
            <a:ext cx="5311296" cy="37599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600"/>
              </a:spcBef>
              <a:buClr>
                <a:schemeClr val="accent1"/>
              </a:buClr>
            </a:pPr>
            <a:r>
              <a:rPr lang="cs-CZ" sz="1400" b="1" dirty="0"/>
              <a:t>Požární zajištění:</a:t>
            </a:r>
            <a:endParaRPr lang="cs-CZ" sz="14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požární dveře – požární přepážky,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požární ucpávky,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elektrická požární signalizace,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průmyslové kamery, 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stabilní hasicí zařízení (např. na transformátorech),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hasicí přístroje.    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cs-CZ" sz="1400" dirty="0"/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cs-CZ" sz="1400" b="1" dirty="0"/>
              <a:t>Zamezení vzniku požáru – výbuchu: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>
                <a:solidFill>
                  <a:schemeClr val="tx1">
                    <a:lumMod val="50000"/>
                  </a:schemeClr>
                </a:solidFill>
              </a:rPr>
              <a:t>provádění pravidelného úklidu a preventivních kontrol,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>
                <a:solidFill>
                  <a:schemeClr val="tx1">
                    <a:lumMod val="50000"/>
                  </a:schemeClr>
                </a:solidFill>
              </a:rPr>
              <a:t>zákaz vstupu nepovolaným osobám,</a:t>
            </a:r>
          </a:p>
          <a:p>
            <a:pPr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>
                <a:solidFill>
                  <a:schemeClr val="tx1">
                    <a:lumMod val="50000"/>
                  </a:schemeClr>
                </a:solidFill>
              </a:rPr>
              <a:t>zákaz kouření a manipulace s otevřeným ohněm,</a:t>
            </a:r>
          </a:p>
          <a:p>
            <a:pPr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hlídání technických parametrů zařízení.</a:t>
            </a:r>
            <a:endParaRPr lang="cs-CZ" sz="1400" dirty="0">
              <a:solidFill>
                <a:schemeClr val="tx1">
                  <a:lumMod val="50000"/>
                </a:schemeClr>
              </a:solidFill>
            </a:endParaRPr>
          </a:p>
          <a:p>
            <a:pPr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cs-CZ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28CC2F34-E579-4914-B7B0-21249108EAC7}"/>
              </a:ext>
            </a:extLst>
          </p:cNvPr>
          <p:cNvSpPr/>
          <p:nvPr/>
        </p:nvSpPr>
        <p:spPr bwMode="auto">
          <a:xfrm>
            <a:off x="278546" y="1466042"/>
            <a:ext cx="5311295" cy="81083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l" defTabSz="652463"/>
            <a:r>
              <a:rPr lang="cs-CZ" sz="1200" b="1" i="0" dirty="0">
                <a:solidFill>
                  <a:sysClr val="windowText" lastClr="000000"/>
                </a:solidFill>
              </a:rPr>
              <a:t>PROSTORY SE ZVÝŠENÝM POŽÁRNÍM NEBEZPEČÍM </a:t>
            </a:r>
            <a:r>
              <a:rPr lang="cs-CZ" sz="1200" i="0" dirty="0">
                <a:solidFill>
                  <a:sysClr val="windowText" lastClr="000000"/>
                </a:solidFill>
              </a:rPr>
              <a:t>(VŠECHNY OJ)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6D034D61-19DD-4573-A425-B43A42C0F162}"/>
              </a:ext>
            </a:extLst>
          </p:cNvPr>
          <p:cNvSpPr/>
          <p:nvPr/>
        </p:nvSpPr>
        <p:spPr bwMode="auto">
          <a:xfrm>
            <a:off x="5989321" y="1466042"/>
            <a:ext cx="5111496" cy="8108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l" defTabSz="652463">
              <a:spcBef>
                <a:spcPts val="600"/>
              </a:spcBef>
            </a:pPr>
            <a:r>
              <a:rPr lang="cs-CZ" sz="1200" b="1" i="0" dirty="0"/>
              <a:t>RIZIKO: </a:t>
            </a:r>
          </a:p>
          <a:p>
            <a:pPr algn="l" defTabSz="652463">
              <a:spcBef>
                <a:spcPts val="600"/>
              </a:spcBef>
            </a:pPr>
            <a:r>
              <a:rPr lang="cs-CZ" sz="1200" b="1" i="0" dirty="0"/>
              <a:t> - nebezpečí zkratu el. zařízení s následným požárem,</a:t>
            </a:r>
          </a:p>
          <a:p>
            <a:pPr algn="l" defTabSz="652463">
              <a:spcBef>
                <a:spcPts val="600"/>
              </a:spcBef>
            </a:pPr>
            <a:r>
              <a:rPr lang="cs-CZ" sz="1200" b="1" i="0" dirty="0"/>
              <a:t> - nebezpečí požárů HK IV. Třídy nebezpečnosti (olejů).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1E8CBD1B-D81E-43F5-954D-7D4B97B68C45}"/>
              </a:ext>
            </a:extLst>
          </p:cNvPr>
          <p:cNvGrpSpPr/>
          <p:nvPr/>
        </p:nvGrpSpPr>
        <p:grpSpPr>
          <a:xfrm>
            <a:off x="5989321" y="3153963"/>
            <a:ext cx="5111496" cy="3134280"/>
            <a:chOff x="3652360" y="3168734"/>
            <a:chExt cx="5111496" cy="3134280"/>
          </a:xfrm>
        </p:grpSpPr>
        <p:pic>
          <p:nvPicPr>
            <p:cNvPr id="12" name="Picture 2" descr="C:\Users\miskovskjit\Desktop\Foto\foto pro školení\P1133468.JPG">
              <a:extLst>
                <a:ext uri="{FF2B5EF4-FFF2-40B4-BE49-F238E27FC236}">
                  <a16:creationId xmlns:a16="http://schemas.microsoft.com/office/drawing/2014/main" id="{EEB76D03-63A4-4AD8-9E69-87B7245CA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5571" y="3814310"/>
              <a:ext cx="2948285" cy="2418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Obrázek 13">
              <a:extLst>
                <a:ext uri="{FF2B5EF4-FFF2-40B4-BE49-F238E27FC236}">
                  <a16:creationId xmlns:a16="http://schemas.microsoft.com/office/drawing/2014/main" id="{6230F106-86E1-41EE-BA47-08B626EC6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2360" y="4849221"/>
              <a:ext cx="1938391" cy="1453793"/>
            </a:xfrm>
            <a:prstGeom prst="rect">
              <a:avLst/>
            </a:prstGeom>
          </p:spPr>
        </p:pic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6C5BD7DA-4D2F-4F13-A2D4-B011FE0D3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9725" y="3168734"/>
              <a:ext cx="1938390" cy="1453793"/>
            </a:xfrm>
            <a:prstGeom prst="rect">
              <a:avLst/>
            </a:prstGeom>
          </p:spPr>
        </p:pic>
      </p:grpSp>
      <p:pic>
        <p:nvPicPr>
          <p:cNvPr id="17" name="Obrázek 16">
            <a:extLst>
              <a:ext uri="{FF2B5EF4-FFF2-40B4-BE49-F238E27FC236}">
                <a16:creationId xmlns:a16="http://schemas.microsoft.com/office/drawing/2014/main" id="{B5CC100C-C4A7-44D8-A635-40B112C17B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303720E9-4E4B-478F-9B3B-C52A532D7977}"/>
              </a:ext>
            </a:extLst>
          </p:cNvPr>
          <p:cNvCxnSpPr/>
          <p:nvPr/>
        </p:nvCxnSpPr>
        <p:spPr>
          <a:xfrm>
            <a:off x="371475" y="1209200"/>
            <a:ext cx="9972997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09364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1C40205-A5F0-4C04-8AA8-1F420B739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84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38EF1FE-A105-4ED9-8392-052381EF3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296863"/>
            <a:ext cx="10837094" cy="1001585"/>
          </a:xfrm>
        </p:spPr>
        <p:txBody>
          <a:bodyPr>
            <a:noAutofit/>
          </a:bodyPr>
          <a:lstStyle/>
          <a:p>
            <a:r>
              <a:rPr lang="cs-CZ" sz="2200" dirty="0">
                <a:latin typeface="Futura CEZ Medium" pitchFamily="2" charset="0"/>
                <a:cs typeface="Arial" panose="020B0604020202020204" pitchFamily="34" charset="0"/>
              </a:rPr>
              <a:t>10. ZÁKLADNÍ INFORMACE K TECHNOLOGIÍM </a:t>
            </a:r>
            <a:br>
              <a:rPr lang="cs-CZ" sz="2200" dirty="0">
                <a:latin typeface="Futura CEZ Medium" pitchFamily="2" charset="0"/>
                <a:cs typeface="Arial" panose="020B0604020202020204" pitchFamily="34" charset="0"/>
              </a:rPr>
            </a:br>
            <a:r>
              <a:rPr lang="cs-CZ" sz="2200" dirty="0">
                <a:latin typeface="Futura CEZ Medium" pitchFamily="2" charset="0"/>
                <a:cs typeface="Arial" panose="020B0604020202020204" pitchFamily="34" charset="0"/>
              </a:rPr>
              <a:t>       CHEMICKÉ PROVOZY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EC67A10-20CE-434B-9EA4-24737E716FFB}"/>
              </a:ext>
            </a:extLst>
          </p:cNvPr>
          <p:cNvSpPr txBox="1">
            <a:spLocks noChangeArrowheads="1"/>
          </p:cNvSpPr>
          <p:nvPr/>
        </p:nvSpPr>
        <p:spPr>
          <a:xfrm>
            <a:off x="370177" y="2420888"/>
            <a:ext cx="5311296" cy="3998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cs-CZ" sz="1400" b="1" dirty="0"/>
              <a:t>Požární zajištění:</a:t>
            </a:r>
            <a:endParaRPr lang="cs-CZ" sz="14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požární dveře – požární přepážky,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požární potrubí – hydranty, suchovody,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sorbční látky v pohotovostním stavu,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elektrická požární signalizace,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nucená ventilace v prostoru dávkování čpavku,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záchytné jímky pod zásobníky látek – svedené   do neutralizační jímky,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hasicí přístroje.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cs-CZ" sz="1400" dirty="0"/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cs-CZ" sz="1400" b="1" dirty="0"/>
              <a:t>Zamezení vzniku požáru – výbuchu: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provádění pravidelného úklidu a  preventivních kontrol,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zákaz kouření a manipulace s otevřeným ohněm,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měření koncentrace čpavku.  (MIMO EDE)                                               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28CC2F34-E579-4914-B7B0-21249108EAC7}"/>
              </a:ext>
            </a:extLst>
          </p:cNvPr>
          <p:cNvSpPr/>
          <p:nvPr/>
        </p:nvSpPr>
        <p:spPr bwMode="auto">
          <a:xfrm>
            <a:off x="370178" y="1412777"/>
            <a:ext cx="5311295" cy="7920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l" defTabSz="652463"/>
            <a:r>
              <a:rPr lang="cs-CZ" sz="1200" b="1" i="0" dirty="0">
                <a:solidFill>
                  <a:sysClr val="windowText" lastClr="000000"/>
                </a:solidFill>
              </a:rPr>
              <a:t>PROSTORY SE ZVÝŠENÝM POŽÁRNÍM NEBEZPEČÍM </a:t>
            </a:r>
            <a:r>
              <a:rPr lang="cs-CZ" sz="1200" i="0" dirty="0">
                <a:solidFill>
                  <a:sysClr val="windowText" lastClr="000000"/>
                </a:solidFill>
              </a:rPr>
              <a:t>(VŠECHNY OJ)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6D034D61-19DD-4573-A425-B43A42C0F162}"/>
              </a:ext>
            </a:extLst>
          </p:cNvPr>
          <p:cNvSpPr/>
          <p:nvPr/>
        </p:nvSpPr>
        <p:spPr bwMode="auto">
          <a:xfrm>
            <a:off x="5951984" y="1412777"/>
            <a:ext cx="5111496" cy="16561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l" defTabSz="652463">
              <a:spcBef>
                <a:spcPts val="600"/>
              </a:spcBef>
            </a:pPr>
            <a:r>
              <a:rPr lang="cs-CZ" sz="1200" b="1" i="0" dirty="0"/>
              <a:t>RIZIKO:  </a:t>
            </a:r>
          </a:p>
          <a:p>
            <a:pPr marL="171450" indent="-171450" algn="l" defTabSz="652463">
              <a:spcBef>
                <a:spcPts val="600"/>
              </a:spcBef>
              <a:buFontTx/>
              <a:buChar char="-"/>
            </a:pPr>
            <a:r>
              <a:rPr lang="cs-CZ" sz="1200" b="1" i="0" dirty="0"/>
              <a:t>nebezpečí reakcí látek - kyselin, louhů, čpavku, síranu železitého, </a:t>
            </a:r>
          </a:p>
          <a:p>
            <a:pPr marL="182563" algn="l" defTabSz="652463">
              <a:spcBef>
                <a:spcPts val="600"/>
              </a:spcBef>
            </a:pPr>
            <a:r>
              <a:rPr lang="cs-CZ" sz="1200" b="1" i="0" dirty="0"/>
              <a:t>hydrazinu,</a:t>
            </a:r>
          </a:p>
          <a:p>
            <a:pPr algn="l" defTabSz="652463">
              <a:spcBef>
                <a:spcPts val="600"/>
              </a:spcBef>
            </a:pPr>
            <a:r>
              <a:rPr lang="cs-CZ" sz="1200" b="1" i="0" dirty="0"/>
              <a:t> -   nebezpečí výbuchu čpavku</a:t>
            </a:r>
            <a:r>
              <a:rPr lang="cs-CZ" sz="1200" b="1" dirty="0"/>
              <a:t> (V EDE  MIMO PROVOZ)</a:t>
            </a:r>
            <a:r>
              <a:rPr lang="cs-CZ" sz="1200" b="1" i="0" dirty="0"/>
              <a:t>        </a:t>
            </a:r>
          </a:p>
          <a:p>
            <a:pPr marL="171450" indent="-171450" algn="l" defTabSz="652463">
              <a:spcBef>
                <a:spcPts val="600"/>
              </a:spcBef>
              <a:buFontTx/>
              <a:buChar char="-"/>
            </a:pPr>
            <a:r>
              <a:rPr lang="cs-CZ" sz="1200" b="1" i="0" dirty="0"/>
              <a:t>nebezpečí poškození zdraví v důsledku úniku amonných par,</a:t>
            </a:r>
          </a:p>
          <a:p>
            <a:pPr marL="182563" algn="l" defTabSz="652463">
              <a:spcBef>
                <a:spcPts val="600"/>
              </a:spcBef>
            </a:pPr>
            <a:r>
              <a:rPr lang="cs-CZ" sz="1200" b="1" i="0" dirty="0"/>
              <a:t> případně dalších látek.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B5CC100C-C4A7-44D8-A635-40B112C17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6D27F123-ECAE-4101-86C7-1BBB300C0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68" y="3284985"/>
            <a:ext cx="3409677" cy="3107890"/>
          </a:xfrm>
          <a:prstGeom prst="rect">
            <a:avLst/>
          </a:prstGeom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7BDDFFBF-8711-4782-8B69-99CA92EB46D7}"/>
              </a:ext>
            </a:extLst>
          </p:cNvPr>
          <p:cNvCxnSpPr/>
          <p:nvPr/>
        </p:nvCxnSpPr>
        <p:spPr>
          <a:xfrm>
            <a:off x="371475" y="1209200"/>
            <a:ext cx="9972997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99368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1C40205-A5F0-4C04-8AA8-1F420B739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85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38EF1FE-A105-4ED9-8392-052381EF3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296863"/>
            <a:ext cx="10537318" cy="974153"/>
          </a:xfrm>
        </p:spPr>
        <p:txBody>
          <a:bodyPr>
            <a:noAutofit/>
          </a:bodyPr>
          <a:lstStyle/>
          <a:p>
            <a:r>
              <a:rPr lang="cs-CZ" sz="2200" dirty="0">
                <a:latin typeface="Futura CEZ Medium" pitchFamily="2" charset="0"/>
                <a:cs typeface="Arial" panose="020B0604020202020204" pitchFamily="34" charset="0"/>
              </a:rPr>
              <a:t>10. ZÁKLADNÍ INFORMACE K TECHNOLOGIÍM </a:t>
            </a:r>
            <a:br>
              <a:rPr lang="cs-CZ" sz="2200" dirty="0">
                <a:latin typeface="Futura CEZ Medium" pitchFamily="2" charset="0"/>
                <a:cs typeface="Arial" panose="020B0604020202020204" pitchFamily="34" charset="0"/>
              </a:rPr>
            </a:br>
            <a:r>
              <a:rPr lang="cs-CZ" sz="2200" dirty="0">
                <a:latin typeface="Futura CEZ Medium" pitchFamily="2" charset="0"/>
                <a:cs typeface="Arial" panose="020B0604020202020204" pitchFamily="34" charset="0"/>
              </a:rPr>
              <a:t>       SKLADY HOŘLAVÝCH KAPALIN A TECHNICKÝCH PLYNŮ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EC67A10-20CE-434B-9EA4-24737E716FFB}"/>
              </a:ext>
            </a:extLst>
          </p:cNvPr>
          <p:cNvSpPr txBox="1">
            <a:spLocks noChangeArrowheads="1"/>
          </p:cNvSpPr>
          <p:nvPr/>
        </p:nvSpPr>
        <p:spPr>
          <a:xfrm>
            <a:off x="369601" y="2636912"/>
            <a:ext cx="5311296" cy="36559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cs-CZ" sz="1400" b="1" dirty="0"/>
              <a:t>Požární zajištění:</a:t>
            </a:r>
            <a:endParaRPr lang="cs-CZ" sz="1400" dirty="0"/>
          </a:p>
          <a:p>
            <a:pPr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požární dveře – požární přepážky,</a:t>
            </a:r>
          </a:p>
          <a:p>
            <a:pPr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požární potrubí – hydranty,</a:t>
            </a:r>
          </a:p>
          <a:p>
            <a:pPr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elektrická požární signalizace,</a:t>
            </a:r>
          </a:p>
          <a:p>
            <a:pPr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uzemnění skladů,</a:t>
            </a:r>
          </a:p>
          <a:p>
            <a:pPr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záchytné jímky a sorbenty v pohotovostním stavu,</a:t>
            </a:r>
          </a:p>
          <a:p>
            <a:pPr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průmyslové kamery,</a:t>
            </a:r>
          </a:p>
          <a:p>
            <a:pPr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hasicí přístroje.</a:t>
            </a:r>
          </a:p>
          <a:p>
            <a:pPr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</a:pPr>
            <a:r>
              <a:rPr lang="cs-CZ" sz="1400" b="1" dirty="0"/>
              <a:t>Zamezení vzniku požáru – výbuchu: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provádění pravidelného úklidu a preventivních kontrol,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400" dirty="0"/>
              <a:t>zákaz kouření a manipulace s otevřeným ohněm.                                    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28CC2F34-E579-4914-B7B0-21249108EAC7}"/>
              </a:ext>
            </a:extLst>
          </p:cNvPr>
          <p:cNvSpPr/>
          <p:nvPr/>
        </p:nvSpPr>
        <p:spPr bwMode="auto">
          <a:xfrm>
            <a:off x="330981" y="1427635"/>
            <a:ext cx="5311295" cy="77722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l" defTabSz="652463"/>
            <a:r>
              <a:rPr lang="cs-CZ" sz="1200" b="1" i="0" dirty="0">
                <a:solidFill>
                  <a:schemeClr val="tx1"/>
                </a:solidFill>
              </a:rPr>
              <a:t>PROSTORY SE ZVÝŠENÝM POŽÁRNÍM NEBEZPEČÍM </a:t>
            </a:r>
            <a:r>
              <a:rPr lang="cs-CZ" sz="1200" i="0" dirty="0">
                <a:solidFill>
                  <a:schemeClr val="tx1"/>
                </a:solidFill>
              </a:rPr>
              <a:t>(VŠECHNY OJ)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6D034D61-19DD-4573-A425-B43A42C0F162}"/>
              </a:ext>
            </a:extLst>
          </p:cNvPr>
          <p:cNvSpPr/>
          <p:nvPr/>
        </p:nvSpPr>
        <p:spPr bwMode="auto">
          <a:xfrm>
            <a:off x="6096000" y="1427635"/>
            <a:ext cx="5111496" cy="12092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l" defTabSz="652463">
              <a:spcBef>
                <a:spcPts val="600"/>
              </a:spcBef>
            </a:pPr>
            <a:r>
              <a:rPr lang="cs-CZ" sz="1200" b="1" i="0" dirty="0"/>
              <a:t>RIZIKO:  </a:t>
            </a:r>
          </a:p>
          <a:p>
            <a:pPr marL="171450" indent="-171450" algn="l" defTabSz="652463">
              <a:spcBef>
                <a:spcPts val="600"/>
              </a:spcBef>
              <a:buFontTx/>
              <a:buChar char="-"/>
            </a:pPr>
            <a:r>
              <a:rPr lang="cs-CZ" sz="1200" b="1" i="0" dirty="0"/>
              <a:t>nebezpečí výbuchu technických plynů  a par hořlavých kapalin </a:t>
            </a:r>
          </a:p>
          <a:p>
            <a:pPr algn="l" defTabSz="652463">
              <a:spcBef>
                <a:spcPts val="600"/>
              </a:spcBef>
            </a:pPr>
            <a:r>
              <a:rPr lang="cs-CZ" sz="1200" b="1" i="0" dirty="0"/>
              <a:t>     s následným požárem  (vodík, acetylén,…)</a:t>
            </a:r>
          </a:p>
          <a:p>
            <a:pPr algn="l" defTabSz="652463">
              <a:spcBef>
                <a:spcPts val="600"/>
              </a:spcBef>
            </a:pPr>
            <a:r>
              <a:rPr lang="cs-CZ" sz="1200" b="1" i="0" dirty="0"/>
              <a:t>  - nebezpečí požáru hořlavých kapalin I.- IV. třídy nebezpečnosti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871C953-39F2-4340-A5A6-986A85FC0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056" y="2990088"/>
            <a:ext cx="3441762" cy="312887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9CE6362-B41C-4DD9-9100-3FAA17F9F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A688DAE5-34D9-4E5B-8FA2-262442514776}"/>
              </a:ext>
            </a:extLst>
          </p:cNvPr>
          <p:cNvCxnSpPr/>
          <p:nvPr/>
        </p:nvCxnSpPr>
        <p:spPr>
          <a:xfrm>
            <a:off x="371475" y="1209200"/>
            <a:ext cx="9972997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22496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58CB85E5-FB19-4CFB-9B0F-E7FBC376720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912068" y="2163288"/>
            <a:ext cx="4708635" cy="2924228"/>
          </a:xfrm>
        </p:spPr>
        <p:txBody>
          <a:bodyPr>
            <a:normAutofit/>
          </a:bodyPr>
          <a:lstStyle/>
          <a:p>
            <a:pPr algn="ctr"/>
            <a:endParaRPr lang="cs-CZ" sz="19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indent="0" algn="l" rtl="0">
              <a:lnSpc>
                <a:spcPct val="110000"/>
              </a:lnSpc>
              <a:buClr>
                <a:srgbClr val="F24F00"/>
              </a:buClr>
              <a:buNone/>
            </a:pPr>
            <a:r>
              <a:rPr lang="cs-CZ" sz="1900" b="1" kern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ZAKÁZENÉ  ČINNOSTI</a:t>
            </a:r>
          </a:p>
          <a:p>
            <a:pPr marL="0" lvl="2" indent="0" algn="l" rtl="0">
              <a:lnSpc>
                <a:spcPct val="110000"/>
              </a:lnSpc>
              <a:buClr>
                <a:srgbClr val="F24F00"/>
              </a:buClr>
              <a:buNone/>
            </a:pPr>
            <a:endParaRPr lang="cs-CZ" sz="1900" b="1" kern="1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42925" lvl="2" indent="-276225" algn="l">
              <a:lnSpc>
                <a:spcPct val="80000"/>
              </a:lnSpc>
              <a:spcAft>
                <a:spcPts val="30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628650" algn="l"/>
              </a:tabLst>
              <a:defRPr/>
            </a:pPr>
            <a:r>
              <a:rPr lang="cs-CZ" sz="1900" dirty="0">
                <a:latin typeface="+mj-lt"/>
              </a:rPr>
              <a:t>BEZPEČNOSTNÍ ZNAČKY</a:t>
            </a:r>
          </a:p>
          <a:p>
            <a:pPr marL="542925" lvl="2" indent="-276225" algn="l">
              <a:lnSpc>
                <a:spcPct val="80000"/>
              </a:lnSpc>
              <a:spcAft>
                <a:spcPts val="30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628650" algn="l"/>
              </a:tabLst>
              <a:defRPr/>
            </a:pPr>
            <a:r>
              <a:rPr lang="cs-CZ" sz="1900" dirty="0">
                <a:latin typeface="+mj-lt"/>
              </a:rPr>
              <a:t>ZAKÁZANÉ ČINNOSTI</a:t>
            </a:r>
          </a:p>
          <a:p>
            <a:pPr marL="0" lvl="2" indent="0" algn="ctr" eaLnBrk="1" hangingPunct="1">
              <a:spcBef>
                <a:spcPts val="1200"/>
              </a:spcBef>
              <a:buClr>
                <a:srgbClr val="F24F00"/>
              </a:buClr>
              <a:buNone/>
            </a:pPr>
            <a:endParaRPr lang="cs-CZ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43647CE-E056-4966-AC41-96A96486B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296863"/>
            <a:ext cx="10538264" cy="1031769"/>
          </a:xfrm>
        </p:spPr>
        <p:txBody>
          <a:bodyPr anchor="t">
            <a:noAutofit/>
          </a:bodyPr>
          <a:lstStyle/>
          <a:p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endParaRPr lang="cs-CZ" sz="2400" dirty="0"/>
          </a:p>
        </p:txBody>
      </p:sp>
      <p:pic>
        <p:nvPicPr>
          <p:cNvPr id="6" name="Picture 36" descr="C:\Users\miskovskjit\Pictures\plamen.png">
            <a:extLst>
              <a:ext uri="{FF2B5EF4-FFF2-40B4-BE49-F238E27FC236}">
                <a16:creationId xmlns:a16="http://schemas.microsoft.com/office/drawing/2014/main" id="{853E67DD-464A-4333-906D-A7DE726BF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297" y="2163288"/>
            <a:ext cx="3263462" cy="292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4F32F61-6E41-4BCD-9582-E8F57290EB47}"/>
              </a:ext>
            </a:extLst>
          </p:cNvPr>
          <p:cNvSpPr txBox="1"/>
          <p:nvPr/>
        </p:nvSpPr>
        <p:spPr>
          <a:xfrm rot="10800000" flipH="1" flipV="1">
            <a:off x="2929759" y="4136936"/>
            <a:ext cx="717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i="0" dirty="0"/>
              <a:t>11.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A9878FD-DCCB-48D8-859A-465B0D961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7508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12F0B-4359-4EDB-808F-E507DA35F8EF}" type="slidenum">
              <a:rPr lang="cs-CZ" smtClean="0"/>
              <a:pPr/>
              <a:t>87</a:t>
            </a:fld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57784" y="403903"/>
            <a:ext cx="10451592" cy="929215"/>
          </a:xfrm>
        </p:spPr>
        <p:txBody>
          <a:bodyPr>
            <a:noAutofit/>
          </a:bodyPr>
          <a:lstStyle/>
          <a:p>
            <a:r>
              <a:rPr lang="cs-CZ" sz="2200" dirty="0">
                <a:latin typeface="Futura CEZ Medium" pitchFamily="2" charset="0"/>
                <a:cs typeface="Arial" pitchFamily="34" charset="0"/>
              </a:rPr>
              <a:t>11. ZAKÁZANÉ ČINNOSTI</a:t>
            </a:r>
            <a:br>
              <a:rPr lang="cs-CZ" sz="2200" dirty="0">
                <a:latin typeface="Futura CEZ Medium" pitchFamily="2" charset="0"/>
                <a:cs typeface="Arial" pitchFamily="34" charset="0"/>
              </a:rPr>
            </a:br>
            <a:r>
              <a:rPr lang="cs-CZ" sz="2200" dirty="0">
                <a:latin typeface="Futura CEZ Medium" pitchFamily="2" charset="0"/>
                <a:cs typeface="Arial" pitchFamily="34" charset="0"/>
              </a:rPr>
              <a:t>       BEZPEČNOSTNÍ ZNAČKY VE VZTAHU K PO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388602" y="2209573"/>
            <a:ext cx="3206254" cy="4285977"/>
          </a:xfrm>
        </p:spPr>
        <p:txBody>
          <a:bodyPr>
            <a:normAutofit/>
          </a:bodyPr>
          <a:lstStyle/>
          <a:p>
            <a:pPr marL="804863"/>
            <a:r>
              <a:rPr lang="cs-CZ" sz="1600" dirty="0"/>
              <a:t>Nehas vodou</a:t>
            </a:r>
          </a:p>
          <a:p>
            <a:pPr marL="804863"/>
            <a:endParaRPr lang="cs-CZ" sz="1600" dirty="0"/>
          </a:p>
          <a:p>
            <a:pPr marL="804863"/>
            <a:endParaRPr lang="cs-CZ" sz="1600" dirty="0"/>
          </a:p>
          <a:p>
            <a:pPr marL="804863"/>
            <a:endParaRPr lang="cs-CZ" sz="1600" dirty="0"/>
          </a:p>
          <a:p>
            <a:pPr marL="804863"/>
            <a:r>
              <a:rPr lang="cs-CZ" sz="1600" dirty="0"/>
              <a:t>Zákaz kouření</a:t>
            </a:r>
          </a:p>
          <a:p>
            <a:pPr marL="804863"/>
            <a:endParaRPr lang="cs-CZ" sz="1600" dirty="0"/>
          </a:p>
          <a:p>
            <a:pPr marL="804863"/>
            <a:endParaRPr lang="cs-CZ" sz="1600" dirty="0"/>
          </a:p>
          <a:p>
            <a:pPr>
              <a:spcBef>
                <a:spcPts val="600"/>
              </a:spcBef>
            </a:pPr>
            <a:r>
              <a:rPr lang="cs-CZ" sz="1600" dirty="0"/>
              <a:t>              Zákaz používání     </a:t>
            </a:r>
          </a:p>
          <a:p>
            <a:pPr>
              <a:spcBef>
                <a:spcPts val="600"/>
              </a:spcBef>
            </a:pPr>
            <a:r>
              <a:rPr lang="cs-CZ" sz="1600" dirty="0"/>
              <a:t>              mobilních telefonů</a:t>
            </a:r>
          </a:p>
          <a:p>
            <a:pPr>
              <a:spcBef>
                <a:spcPts val="600"/>
              </a:spcBef>
            </a:pPr>
            <a:endParaRPr lang="cs-CZ" sz="1600" dirty="0"/>
          </a:p>
          <a:p>
            <a:pPr marL="804863"/>
            <a:r>
              <a:rPr lang="cs-CZ" sz="1600" dirty="0"/>
              <a:t>Nepovolaným vstup zakázán</a:t>
            </a:r>
          </a:p>
          <a:p>
            <a:pPr marL="804863"/>
            <a:endParaRPr lang="cs-CZ" sz="1600" dirty="0"/>
          </a:p>
          <a:p>
            <a:pPr marL="804863"/>
            <a:r>
              <a:rPr lang="cs-CZ" sz="1600" dirty="0"/>
              <a:t>Zákaz výskytu otevřeného ohně</a:t>
            </a:r>
          </a:p>
          <a:p>
            <a:pPr marL="1079500"/>
            <a:endParaRPr lang="cs-CZ" dirty="0"/>
          </a:p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1"/>
          </p:nvPr>
        </p:nvSpPr>
        <p:spPr>
          <a:xfrm>
            <a:off x="4626134" y="2210400"/>
            <a:ext cx="2876764" cy="4243697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985838"/>
            <a:r>
              <a:rPr lang="cs-CZ" sz="1700" dirty="0"/>
              <a:t>Požárně nebezpečné látky</a:t>
            </a:r>
          </a:p>
          <a:p>
            <a:pPr marL="985838"/>
            <a:endParaRPr lang="cs-CZ" sz="1700" dirty="0"/>
          </a:p>
          <a:p>
            <a:pPr marL="985838"/>
            <a:endParaRPr lang="cs-CZ" sz="1700" dirty="0"/>
          </a:p>
          <a:p>
            <a:pPr marL="985838"/>
            <a:endParaRPr lang="cs-CZ" sz="1700" dirty="0"/>
          </a:p>
          <a:p>
            <a:pPr marL="985838"/>
            <a:r>
              <a:rPr lang="cs-CZ" sz="1700" dirty="0"/>
              <a:t>Oxidující látky</a:t>
            </a:r>
          </a:p>
          <a:p>
            <a:pPr marL="985838"/>
            <a:endParaRPr lang="cs-CZ" sz="1700" dirty="0"/>
          </a:p>
          <a:p>
            <a:pPr marL="985838"/>
            <a:endParaRPr lang="cs-CZ" sz="1700" dirty="0"/>
          </a:p>
          <a:p>
            <a:pPr marL="985838"/>
            <a:endParaRPr lang="cs-CZ" sz="1700" dirty="0"/>
          </a:p>
          <a:p>
            <a:pPr marL="985838"/>
            <a:endParaRPr lang="cs-CZ" sz="1700" dirty="0"/>
          </a:p>
          <a:p>
            <a:pPr marL="985838"/>
            <a:r>
              <a:rPr lang="cs-CZ" sz="1700" dirty="0"/>
              <a:t>Výbušné prostředí</a:t>
            </a:r>
          </a:p>
          <a:p>
            <a:pPr marL="985838"/>
            <a:endParaRPr lang="cs-CZ" sz="1700" dirty="0"/>
          </a:p>
          <a:p>
            <a:pPr marL="985838"/>
            <a:endParaRPr lang="cs-CZ" sz="1700" dirty="0"/>
          </a:p>
          <a:p>
            <a:pPr marL="985838"/>
            <a:endParaRPr lang="cs-CZ" sz="1700" dirty="0"/>
          </a:p>
          <a:p>
            <a:pPr marL="985838"/>
            <a:r>
              <a:rPr lang="cs-CZ" sz="1700" dirty="0"/>
              <a:t>Tlakové láhve</a:t>
            </a:r>
          </a:p>
          <a:p>
            <a:pPr marL="985838"/>
            <a:endParaRPr lang="cs-CZ" sz="1700" dirty="0"/>
          </a:p>
          <a:p>
            <a:pPr marL="985838"/>
            <a:endParaRPr lang="cs-CZ" sz="1700" dirty="0"/>
          </a:p>
          <a:p>
            <a:pPr marL="985838"/>
            <a:r>
              <a:rPr lang="cs-CZ" sz="1700" dirty="0"/>
              <a:t>Použij antistatickou obuv</a:t>
            </a:r>
          </a:p>
          <a:p>
            <a:pPr marL="985838"/>
            <a:endParaRPr lang="cs-CZ" sz="1700" dirty="0"/>
          </a:p>
          <a:p>
            <a:pPr marL="985838"/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2"/>
          </p:nvPr>
        </p:nvSpPr>
        <p:spPr>
          <a:xfrm>
            <a:off x="621792" y="1690245"/>
            <a:ext cx="9611883" cy="265177"/>
          </a:xfrm>
        </p:spPr>
        <p:txBody>
          <a:bodyPr>
            <a:normAutofit fontScale="77500" lnSpcReduction="20000"/>
          </a:bodyPr>
          <a:lstStyle/>
          <a:p>
            <a:r>
              <a:rPr lang="cs-CZ" sz="1800" dirty="0"/>
              <a:t>NEJVÝZNAMĚJŠÍ ZNAČKY, SE KTERÝMI SE SETKÁTE NA PRACOVIŠTÍCH</a:t>
            </a:r>
          </a:p>
        </p:txBody>
      </p:sp>
      <p:pic>
        <p:nvPicPr>
          <p:cNvPr id="8" name="Picture 4" descr="kliknutím zobrazíte plný náhled">
            <a:hlinkClick r:id="rId2" tooltip="Bezpečnostní symboly Nehas vodou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709" y="2171676"/>
            <a:ext cx="732105" cy="73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ezpečnostní symboly Zákaz kouření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709" y="3016795"/>
            <a:ext cx="762674" cy="76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354" y="3868867"/>
            <a:ext cx="732104" cy="73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602" y="4750038"/>
            <a:ext cx="756317" cy="75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354" y="5610411"/>
            <a:ext cx="749554" cy="74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kliknutím zobrazíte plný náhled">
            <a:hlinkClick r:id="rId8" tooltip="Bezpečnostní symboly výstražné Požárně nebezpečné látky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822" y="2217457"/>
            <a:ext cx="857772" cy="69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496" y="3094908"/>
            <a:ext cx="881098" cy="713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822" y="3941482"/>
            <a:ext cx="857772" cy="694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kliknutím zobrazíte plný náhled">
            <a:hlinkClick r:id="rId12" tooltip="Bezpečnostní symboly výstražné Tlakové láhv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822" y="4750038"/>
            <a:ext cx="881098" cy="75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ezpečnostní symboly příkazové Použij antistatickou obuv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193" y="5601452"/>
            <a:ext cx="769099" cy="76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235" y="2217456"/>
            <a:ext cx="656905" cy="85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7678221" y="2217456"/>
            <a:ext cx="287676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1688"/>
            <a:r>
              <a:rPr lang="cs-CZ" sz="1600" dirty="0"/>
              <a:t>Použij nejiskřivé nářadí</a:t>
            </a:r>
          </a:p>
          <a:p>
            <a:pPr marL="801688"/>
            <a:endParaRPr lang="cs-CZ" sz="1600" dirty="0"/>
          </a:p>
          <a:p>
            <a:pPr marL="801688"/>
            <a:endParaRPr lang="cs-CZ" sz="1600" dirty="0"/>
          </a:p>
          <a:p>
            <a:pPr marL="801688"/>
            <a:r>
              <a:rPr lang="cs-CZ" sz="1600" dirty="0"/>
              <a:t>Ohlašovna požáru</a:t>
            </a:r>
          </a:p>
          <a:p>
            <a:pPr marL="801688"/>
            <a:endParaRPr lang="cs-CZ" sz="1600" dirty="0"/>
          </a:p>
          <a:p>
            <a:pPr marL="801688"/>
            <a:endParaRPr lang="cs-CZ" sz="1600" dirty="0"/>
          </a:p>
          <a:p>
            <a:pPr marL="801688"/>
            <a:r>
              <a:rPr lang="cs-CZ" sz="1600" dirty="0"/>
              <a:t>Požární hydrant</a:t>
            </a:r>
          </a:p>
          <a:p>
            <a:pPr marL="801688"/>
            <a:endParaRPr lang="cs-CZ" sz="1600" dirty="0"/>
          </a:p>
          <a:p>
            <a:pPr marL="801688"/>
            <a:endParaRPr lang="cs-CZ" sz="1600" dirty="0"/>
          </a:p>
          <a:p>
            <a:pPr marL="801688"/>
            <a:r>
              <a:rPr lang="cs-CZ" sz="1600" dirty="0"/>
              <a:t>Hasicí přístroj</a:t>
            </a:r>
          </a:p>
          <a:p>
            <a:pPr marL="801688"/>
            <a:endParaRPr lang="cs-CZ" sz="1600" dirty="0"/>
          </a:p>
          <a:p>
            <a:pPr marL="801688"/>
            <a:endParaRPr lang="cs-CZ" sz="1600" dirty="0"/>
          </a:p>
          <a:p>
            <a:pPr marL="801688"/>
            <a:r>
              <a:rPr lang="cs-CZ" sz="1600" dirty="0"/>
              <a:t>Hlásič požáru</a:t>
            </a:r>
          </a:p>
          <a:p>
            <a:pPr marL="801688"/>
            <a:endParaRPr lang="cs-CZ" sz="1600" dirty="0"/>
          </a:p>
          <a:p>
            <a:pPr marL="801688"/>
            <a:endParaRPr lang="cs-CZ" sz="1600" dirty="0"/>
          </a:p>
          <a:p>
            <a:pPr marL="801688"/>
            <a:r>
              <a:rPr lang="cs-CZ" sz="1600" dirty="0"/>
              <a:t>Shromaždiště</a:t>
            </a:r>
            <a:endParaRPr lang="cs-CZ" dirty="0"/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234" y="3169949"/>
            <a:ext cx="640205" cy="64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235" y="3878033"/>
            <a:ext cx="623503" cy="623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320" y="4585287"/>
            <a:ext cx="634418" cy="634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320" y="5264022"/>
            <a:ext cx="678735" cy="67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575" y="5994147"/>
            <a:ext cx="554162" cy="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8B96491C-7500-4993-BA63-73FD4BCF312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4694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1C40205-A5F0-4C04-8AA8-1F420B739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88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38EF1FE-A105-4ED9-8392-052381EF3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296864"/>
            <a:ext cx="10537318" cy="937576"/>
          </a:xfrm>
        </p:spPr>
        <p:txBody>
          <a:bodyPr>
            <a:noAutofit/>
          </a:bodyPr>
          <a:lstStyle/>
          <a:p>
            <a:r>
              <a:rPr lang="cs-CZ" sz="2200" dirty="0">
                <a:latin typeface="Futura CEZ Medium" pitchFamily="2" charset="0"/>
                <a:cs typeface="Arial" pitchFamily="34" charset="0"/>
              </a:rPr>
              <a:t>11. ZAKÁZANÉ ČINNOSTI</a:t>
            </a:r>
            <a:br>
              <a:rPr lang="cs-CZ" sz="2200" dirty="0">
                <a:latin typeface="Futura CEZ Medium" pitchFamily="2" charset="0"/>
                <a:cs typeface="Arial" pitchFamily="34" charset="0"/>
              </a:rPr>
            </a:br>
            <a:r>
              <a:rPr lang="cs-CZ" sz="2200" dirty="0">
                <a:latin typeface="Futura CEZ Medium" pitchFamily="2" charset="0"/>
                <a:cs typeface="Arial" pitchFamily="34" charset="0"/>
              </a:rPr>
              <a:t>      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EC67A10-20CE-434B-9EA4-24737E716FFB}"/>
              </a:ext>
            </a:extLst>
          </p:cNvPr>
          <p:cNvSpPr txBox="1">
            <a:spLocks noChangeArrowheads="1"/>
          </p:cNvSpPr>
          <p:nvPr/>
        </p:nvSpPr>
        <p:spPr>
          <a:xfrm>
            <a:off x="369601" y="2606040"/>
            <a:ext cx="10210007" cy="38938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24F00"/>
              </a:buClr>
            </a:pPr>
            <a:endParaRPr lang="cs-CZ" sz="1400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3221A9B-B332-4D5E-AA2C-26EFAD662B4D}"/>
              </a:ext>
            </a:extLst>
          </p:cNvPr>
          <p:cNvSpPr txBox="1">
            <a:spLocks noChangeArrowheads="1"/>
          </p:cNvSpPr>
          <p:nvPr/>
        </p:nvSpPr>
        <p:spPr>
          <a:xfrm>
            <a:off x="585566" y="1410524"/>
            <a:ext cx="10537318" cy="46428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0900" lvl="1" indent="-342900">
              <a:spcBef>
                <a:spcPts val="648"/>
              </a:spcBef>
              <a:buClrTx/>
              <a:buFont typeface="Wingdings" panose="05000000000000000000" pitchFamily="2" charset="2"/>
              <a:buChar char="§"/>
            </a:pPr>
            <a:r>
              <a:rPr lang="cs-CZ" sz="1600" dirty="0"/>
              <a:t>Hydrantové vybavení (požární hadice + proudnice) </a:t>
            </a:r>
            <a:r>
              <a:rPr lang="cs-CZ" sz="1600" b="1" u="sng" dirty="0"/>
              <a:t>se nesmí </a:t>
            </a:r>
            <a:r>
              <a:rPr lang="cs-CZ" sz="1600" dirty="0"/>
              <a:t>používat </a:t>
            </a:r>
          </a:p>
          <a:p>
            <a:pPr marL="357188" lvl="1" indent="0">
              <a:spcBef>
                <a:spcPts val="648"/>
              </a:spcBef>
              <a:buClrTx/>
              <a:buNone/>
              <a:tabLst>
                <a:tab pos="357188" algn="l"/>
              </a:tabLst>
            </a:pPr>
            <a:r>
              <a:rPr lang="cs-CZ" sz="1600" dirty="0"/>
              <a:t>k úklidu pracoviště, ale pouze k účelům, ke kterým jsou určeny.</a:t>
            </a:r>
          </a:p>
          <a:p>
            <a:pPr lvl="1">
              <a:spcBef>
                <a:spcPct val="30000"/>
              </a:spcBef>
              <a:buClrTx/>
              <a:buFont typeface="Wingdings" panose="05000000000000000000" pitchFamily="2" charset="2"/>
              <a:buChar char="§"/>
            </a:pPr>
            <a:endParaRPr lang="cs-CZ" sz="1600" dirty="0"/>
          </a:p>
          <a:p>
            <a:pPr marL="1879600" lvl="1" indent="-285750">
              <a:spcBef>
                <a:spcPct val="30000"/>
              </a:spcBef>
              <a:buClrTx/>
              <a:buFont typeface="Wingdings" panose="05000000000000000000" pitchFamily="2" charset="2"/>
              <a:buChar char="§"/>
            </a:pPr>
            <a:r>
              <a:rPr lang="cs-CZ" sz="1600" dirty="0"/>
              <a:t>Žádný z výtahů v OJ  není evakuační,</a:t>
            </a:r>
          </a:p>
          <a:p>
            <a:pPr marL="1593850" lvl="1" indent="0">
              <a:spcBef>
                <a:spcPct val="30000"/>
              </a:spcBef>
              <a:buClrTx/>
              <a:buNone/>
            </a:pPr>
            <a:r>
              <a:rPr lang="cs-CZ" sz="1600" dirty="0"/>
              <a:t>    při požáru </a:t>
            </a:r>
            <a:r>
              <a:rPr lang="cs-CZ" sz="1600" b="1" u="sng" dirty="0"/>
              <a:t>se nesmí </a:t>
            </a:r>
            <a:r>
              <a:rPr lang="cs-CZ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/>
              <a:t>používat.</a:t>
            </a:r>
          </a:p>
          <a:p>
            <a:pPr lvl="1">
              <a:spcBef>
                <a:spcPct val="30000"/>
              </a:spcBef>
              <a:buClrTx/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1">
              <a:spcBef>
                <a:spcPct val="30000"/>
              </a:spcBef>
              <a:buClrTx/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1">
              <a:spcBef>
                <a:spcPct val="30000"/>
              </a:spcBef>
              <a:buClrTx/>
              <a:buFont typeface="Wingdings" panose="05000000000000000000" pitchFamily="2" charset="2"/>
              <a:buChar char="§"/>
            </a:pPr>
            <a:r>
              <a:rPr lang="cs-CZ" sz="1600" dirty="0"/>
              <a:t>V celém areálu OJ  </a:t>
            </a:r>
            <a:r>
              <a:rPr lang="cs-CZ" sz="1600" b="1" u="sng" dirty="0"/>
              <a:t>se nesmí </a:t>
            </a:r>
            <a:r>
              <a:rPr lang="cs-CZ" sz="1600" dirty="0"/>
              <a:t>parkovat mimo vyhrazená místa, obzvláště  na vstupech</a:t>
            </a:r>
          </a:p>
          <a:p>
            <a:pPr marL="250825" lvl="1" indent="0">
              <a:spcBef>
                <a:spcPct val="30000"/>
              </a:spcBef>
              <a:buClrTx/>
              <a:buNone/>
            </a:pPr>
            <a:r>
              <a:rPr lang="cs-CZ" sz="1600" dirty="0"/>
              <a:t>do kabelových kanálů, hlavních vjezdech do objektů, před požárně bezpečnostními </a:t>
            </a:r>
          </a:p>
          <a:p>
            <a:pPr marL="250825" lvl="1" indent="0">
              <a:spcBef>
                <a:spcPct val="30000"/>
              </a:spcBef>
              <a:buClrTx/>
              <a:buNone/>
            </a:pPr>
            <a:r>
              <a:rPr lang="cs-CZ" sz="1600" dirty="0"/>
              <a:t>zařízeními jako např. nadzemními hydranty, požárními žebříky).</a:t>
            </a:r>
          </a:p>
          <a:p>
            <a:pPr marL="536575" lvl="1" indent="-285750">
              <a:spcBef>
                <a:spcPct val="30000"/>
              </a:spcBef>
              <a:buClrTx/>
              <a:buFont typeface="Wingdings" panose="05000000000000000000" pitchFamily="2" charset="2"/>
              <a:buChar char="§"/>
            </a:pPr>
            <a:endParaRPr lang="cs-CZ" sz="1600" dirty="0"/>
          </a:p>
          <a:p>
            <a:pPr marL="2274888" lvl="1" indent="-285750">
              <a:spcBef>
                <a:spcPct val="30000"/>
              </a:spcBef>
              <a:buClrTx/>
              <a:buFont typeface="Wingdings" panose="05000000000000000000" pitchFamily="2" charset="2"/>
              <a:buChar char="§"/>
            </a:pPr>
            <a:r>
              <a:rPr lang="cs-CZ" sz="1600" dirty="0"/>
              <a:t>Na označených nástupních plochách pro požární techniku </a:t>
            </a:r>
            <a:r>
              <a:rPr lang="cs-CZ" sz="1600" b="1" u="sng" dirty="0"/>
              <a:t>se nesmí </a:t>
            </a:r>
            <a:r>
              <a:rPr lang="cs-CZ" sz="1600" dirty="0"/>
              <a:t>omezit nebo znemožnit jejich použití. 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cs-CZ" sz="1900" b="1" dirty="0"/>
          </a:p>
          <a:p>
            <a:pPr marL="304800" indent="-304800">
              <a:spcBef>
                <a:spcPts val="600"/>
              </a:spcBef>
              <a:buFontTx/>
              <a:buChar char="•"/>
            </a:pPr>
            <a:endParaRPr lang="cs-CZ" sz="1900" b="1" dirty="0"/>
          </a:p>
          <a:p>
            <a:pPr marL="1587" lvl="1" indent="0">
              <a:buFont typeface="Wingdings 2" panose="05020102010507070707" pitchFamily="18" charset="2"/>
              <a:buNone/>
            </a:pPr>
            <a:endParaRPr lang="cs-CZ" sz="1400" b="1" dirty="0"/>
          </a:p>
        </p:txBody>
      </p:sp>
      <p:pic>
        <p:nvPicPr>
          <p:cNvPr id="12" name="Picture 4" descr="Výtah nepoužívejte při požáru">
            <a:extLst>
              <a:ext uri="{FF2B5EF4-FFF2-40B4-BE49-F238E27FC236}">
                <a16:creationId xmlns:a16="http://schemas.microsoft.com/office/drawing/2014/main" id="{7DDB2D7F-77A8-4C97-8BB9-868ACC7C1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16" y="2059920"/>
            <a:ext cx="93662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598F625-4AAF-403E-9BEB-D1C21213DA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16" y="4622527"/>
            <a:ext cx="1261873" cy="15784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5266488-256A-4D7C-83B3-DFA396CEE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408" y="3430938"/>
            <a:ext cx="1850112" cy="139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0FD04E73-D913-405F-9321-F718E88DA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770" y="4439964"/>
            <a:ext cx="3714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93B9B14B-BDDF-4F6F-A5F4-B456AB41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" t="11290" r="17921" b="5914"/>
          <a:stretch>
            <a:fillRect/>
          </a:stretch>
        </p:blipFill>
        <p:spPr bwMode="auto">
          <a:xfrm>
            <a:off x="9198875" y="1617795"/>
            <a:ext cx="1609344" cy="13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Teplárenská 008">
            <a:extLst>
              <a:ext uri="{FF2B5EF4-FFF2-40B4-BE49-F238E27FC236}">
                <a16:creationId xmlns:a16="http://schemas.microsoft.com/office/drawing/2014/main" id="{F67DA5AA-F098-4E1B-A865-9A04089EF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7"/>
          <a:stretch>
            <a:fillRect/>
          </a:stretch>
        </p:blipFill>
        <p:spPr bwMode="auto">
          <a:xfrm>
            <a:off x="7373185" y="1617795"/>
            <a:ext cx="1683132" cy="131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98C03E14-4BAE-460D-B33A-C127CF44E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569" y="2540642"/>
            <a:ext cx="3746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FF2606F8-4222-49F3-BF1E-92AAF0B6E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675" y="2586848"/>
            <a:ext cx="3746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86FEA5E7-B5A2-4449-BD79-F89D609C31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C6E942BA-3FC0-4B36-88A1-E2B6512EAC6B}"/>
              </a:ext>
            </a:extLst>
          </p:cNvPr>
          <p:cNvCxnSpPr/>
          <p:nvPr/>
        </p:nvCxnSpPr>
        <p:spPr>
          <a:xfrm>
            <a:off x="371475" y="1209200"/>
            <a:ext cx="9972997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24691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356615" y="399552"/>
            <a:ext cx="10561319" cy="846386"/>
          </a:xfrm>
        </p:spPr>
        <p:txBody>
          <a:bodyPr>
            <a:normAutofit fontScale="90000"/>
          </a:bodyPr>
          <a:lstStyle/>
          <a:p>
            <a:pPr algn="ctr">
              <a:spcAft>
                <a:spcPts val="600"/>
              </a:spcAft>
              <a:defRPr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OBECNÁ ČÁST JE ZA NÁMI</a:t>
            </a:r>
            <a:br>
              <a:rPr lang="cs-CZ" sz="1800" dirty="0"/>
            </a:br>
            <a:br>
              <a:rPr lang="cs-CZ" sz="2200" dirty="0">
                <a:latin typeface="Futura CEZ Medium" pitchFamily="2" charset="0"/>
                <a:cs typeface="Arial" pitchFamily="34" charset="0"/>
              </a:rPr>
            </a:br>
            <a:r>
              <a:rPr lang="cs-CZ" sz="2200" dirty="0">
                <a:latin typeface="Futura CEZ Medium" pitchFamily="2" charset="0"/>
                <a:cs typeface="Arial" pitchFamily="34" charset="0"/>
              </a:rPr>
              <a:t>------------------------------------------------------------------------------------------------------------------------------------------------------------------------------------------------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50181" name="Zástupný symbol pro číslo snímku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F4632"/>
              </a:buClr>
              <a:buSzPct val="12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3053CA9-2792-4BBB-B77F-8DB7669C10A1}" type="slidenum">
              <a:rPr lang="en-US" sz="1000">
                <a:solidFill>
                  <a:schemeClr val="bg1"/>
                </a:solidFill>
                <a:latin typeface="Futura CEZ OT Demi" pitchFamily="50" charset="0"/>
                <a:ea typeface="Arial CE" charset="-18"/>
                <a:cs typeface="Arial CE" charset="-18"/>
              </a:rPr>
              <a:pPr eaLnBrk="1" hangingPunct="1"/>
              <a:t>89</a:t>
            </a:fld>
            <a:endParaRPr lang="en-US" sz="1000" dirty="0">
              <a:solidFill>
                <a:schemeClr val="bg1"/>
              </a:solidFill>
              <a:latin typeface="Futura CEZ OT Demi" pitchFamily="50" charset="0"/>
              <a:ea typeface="Arial CE" charset="-18"/>
              <a:cs typeface="Arial CE" charset="-18"/>
            </a:endParaRPr>
          </a:p>
        </p:txBody>
      </p:sp>
      <p:pic>
        <p:nvPicPr>
          <p:cNvPr id="15" name="Picture 2" descr="C:\Users\miskovskjit\Pictures\POŽÁRY + NEHODY + evakuace + školení\hasic_verze02.jpg">
            <a:extLst>
              <a:ext uri="{FF2B5EF4-FFF2-40B4-BE49-F238E27FC236}">
                <a16:creationId xmlns:a16="http://schemas.microsoft.com/office/drawing/2014/main" id="{91DA495C-6BE7-4E7D-BBAB-2BCC5F910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797" y="1666293"/>
            <a:ext cx="4817354" cy="269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200D1119-D71E-420B-AE06-E10627C7B361}"/>
              </a:ext>
            </a:extLst>
          </p:cNvPr>
          <p:cNvSpPr txBox="1"/>
          <p:nvPr/>
        </p:nvSpPr>
        <p:spPr>
          <a:xfrm>
            <a:off x="1333501" y="4952494"/>
            <a:ext cx="78105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cs typeface="Arial" pitchFamily="34" charset="0"/>
              </a:rPr>
              <a:t> POKRAČUJEME SPECIFIKY LOKALITY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8B6BD28-A5F2-4A43-B755-4A113F5C2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51254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EBD6746-797E-4995-A12D-1432AE177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9</a:t>
            </a:fld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FC3FF5-BE4A-4A89-B728-1987A4B60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496" y="1524000"/>
            <a:ext cx="10710042" cy="4109544"/>
          </a:xfrm>
        </p:spPr>
        <p:txBody>
          <a:bodyPr>
            <a:normAutofit fontScale="92500" lnSpcReduction="10000"/>
          </a:bodyPr>
          <a:lstStyle/>
          <a:p>
            <a:pPr marL="0" indent="0">
              <a:defRPr/>
            </a:pPr>
            <a:r>
              <a:rPr lang="cs-CZ" sz="1600" b="1" u="sng" dirty="0">
                <a:solidFill>
                  <a:schemeClr val="bg2"/>
                </a:solidFill>
                <a:cs typeface="Arial CE" panose="020B0604020202020204" pitchFamily="34" charset="0"/>
              </a:rPr>
              <a:t>ZÁKLADNÍ PRÁVNÍ PŘEDPISY PRO OBLAST PO:</a:t>
            </a:r>
          </a:p>
          <a:p>
            <a:pPr marL="0" indent="0">
              <a:defRPr/>
            </a:pPr>
            <a:endParaRPr lang="cs-CZ" sz="1600" b="1" u="sng" dirty="0">
              <a:solidFill>
                <a:schemeClr val="bg2"/>
              </a:solidFill>
              <a:cs typeface="Arial CE" panose="020B0604020202020204" pitchFamily="34" charset="0"/>
            </a:endParaRPr>
          </a:p>
          <a:p>
            <a:pPr marL="742950" lvl="1" indent="-285750">
              <a:lnSpc>
                <a:spcPct val="110000"/>
              </a:lnSpc>
              <a:spcAft>
                <a:spcPts val="3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cs-CZ" sz="1600" dirty="0"/>
              <a:t>Zákon ČNR č. </a:t>
            </a:r>
            <a:r>
              <a:rPr lang="cs-CZ" sz="1600" b="1" dirty="0"/>
              <a:t>133/1985 </a:t>
            </a:r>
            <a:r>
              <a:rPr lang="cs-CZ" sz="1600" dirty="0"/>
              <a:t>Sb., o požární ochraně, ve znění pozdějších předpisů (</a:t>
            </a:r>
            <a:r>
              <a:rPr lang="cs-CZ" sz="1600" dirty="0">
                <a:solidFill>
                  <a:srgbClr val="FF0000"/>
                </a:solidFill>
              </a:rPr>
              <a:t>novela 292/2025 Sb.</a:t>
            </a:r>
            <a:r>
              <a:rPr lang="cs-CZ" sz="1600" dirty="0"/>
              <a:t> </a:t>
            </a:r>
            <a:r>
              <a:rPr lang="cs-CZ" sz="1600" dirty="0">
                <a:solidFill>
                  <a:srgbClr val="FF0000"/>
                </a:solidFill>
              </a:rPr>
              <a:t>– organizační změny, mj. v oblasti HZS ČR - hasičská jednotka škol PO)</a:t>
            </a:r>
          </a:p>
          <a:p>
            <a:pPr marL="742950" lvl="1" indent="-285750">
              <a:lnSpc>
                <a:spcPct val="110000"/>
              </a:lnSpc>
              <a:spcAft>
                <a:spcPts val="3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cs-CZ" sz="1600" dirty="0"/>
              <a:t>Vyhláška MV ČR č. </a:t>
            </a:r>
            <a:r>
              <a:rPr lang="cs-CZ" sz="1600" b="1" dirty="0"/>
              <a:t>246/2001 </a:t>
            </a:r>
            <a:r>
              <a:rPr lang="cs-CZ" sz="1600" dirty="0"/>
              <a:t>Sb., o stanovení podmínek požární bezpečnosti a výkonu státního požárního dozoru (vyhláška o požární prevenci), (</a:t>
            </a:r>
            <a:r>
              <a:rPr lang="cs-CZ" sz="1600" dirty="0">
                <a:solidFill>
                  <a:srgbClr val="FF0000"/>
                </a:solidFill>
              </a:rPr>
              <a:t>novela 467/2025 Sb. - nově umožňuje neautorizovanou dokumentaci, upravuje Central stop / Total stop, elektronické vedení školení atd.)</a:t>
            </a:r>
          </a:p>
          <a:p>
            <a:pPr marL="742950" lvl="1" indent="-285750">
              <a:lnSpc>
                <a:spcPct val="110000"/>
              </a:lnSpc>
              <a:spcAft>
                <a:spcPts val="3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cs-CZ" sz="1600" dirty="0"/>
              <a:t>Vyhláška MV ČR č. </a:t>
            </a:r>
            <a:r>
              <a:rPr lang="cs-CZ" sz="1600" b="1" dirty="0"/>
              <a:t>247/2001 </a:t>
            </a:r>
            <a:r>
              <a:rPr lang="cs-CZ" sz="1600" dirty="0"/>
              <a:t>Sb., o organizaci a činnosti jednotek PO, ve znění vyhlášky č. 226/2005 Sb.</a:t>
            </a:r>
          </a:p>
          <a:p>
            <a:pPr marL="742950" lvl="1" indent="-285750">
              <a:lnSpc>
                <a:spcPct val="110000"/>
              </a:lnSpc>
              <a:spcAft>
                <a:spcPts val="3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cs-CZ" sz="1600" dirty="0"/>
              <a:t>Vyhláška MV č. </a:t>
            </a:r>
            <a:r>
              <a:rPr lang="cs-CZ" sz="1600" b="1" dirty="0"/>
              <a:t>87/2000 </a:t>
            </a:r>
            <a:r>
              <a:rPr lang="cs-CZ" sz="1600" dirty="0"/>
              <a:t>Sb., kterou se stanoví podmínky požární bezpečnosti při svařování a nahřívaní živic v tavných nádobách</a:t>
            </a:r>
          </a:p>
          <a:p>
            <a:pPr marL="742950" lvl="1" indent="-285750">
              <a:lnSpc>
                <a:spcPct val="110000"/>
              </a:lnSpc>
              <a:spcAft>
                <a:spcPts val="3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cs-CZ" sz="1600" dirty="0"/>
              <a:t>Vyhláška č. </a:t>
            </a:r>
            <a:r>
              <a:rPr lang="cs-CZ" sz="1600" b="1" dirty="0"/>
              <a:t>23/2008 </a:t>
            </a:r>
            <a:r>
              <a:rPr lang="cs-CZ" sz="1600" dirty="0"/>
              <a:t>Sb., o technických podmínkách požární ochrany staveb</a:t>
            </a:r>
          </a:p>
          <a:p>
            <a:pPr marL="742950" lvl="1" indent="-285750">
              <a:lnSpc>
                <a:spcPct val="110000"/>
              </a:lnSpc>
              <a:spcAft>
                <a:spcPts val="3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cs-CZ" sz="1600" kern="1200" dirty="0"/>
              <a:t>Nařízení vlády </a:t>
            </a:r>
            <a:r>
              <a:rPr lang="cs-CZ" sz="1600" b="1" kern="1200" dirty="0"/>
              <a:t>č. 406/2004 Sb., </a:t>
            </a:r>
            <a:r>
              <a:rPr lang="cs-CZ" sz="1600" kern="1200" dirty="0"/>
              <a:t>o bližších požadavcích na zajištění bezpečnosti a ochrany zdraví při práci v prostředí s nebezpečím výbuchu</a:t>
            </a:r>
            <a:endParaRPr lang="cs-CZ" sz="1600" dirty="0"/>
          </a:p>
          <a:p>
            <a:pPr marL="285750" indent="-285750" algn="just">
              <a:lnSpc>
                <a:spcPct val="110000"/>
              </a:lnSpc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endParaRPr lang="cs-CZ" sz="1600" b="1" dirty="0">
              <a:cs typeface="Arial CE" panose="020B0604020202020204" pitchFamily="34" charset="0"/>
            </a:endParaRPr>
          </a:p>
          <a:p>
            <a:pPr algn="just">
              <a:buClr>
                <a:schemeClr val="accent1"/>
              </a:buClr>
              <a:defRPr/>
            </a:pPr>
            <a:r>
              <a:rPr lang="cs-CZ" sz="1600" b="1" u="sng" dirty="0">
                <a:solidFill>
                  <a:schemeClr val="bg2"/>
                </a:solidFill>
                <a:cs typeface="Arial CE" panose="020B0604020202020204" pitchFamily="34" charset="0"/>
              </a:rPr>
              <a:t>VNITŘNÍ DOKUMENTACE:</a:t>
            </a:r>
          </a:p>
          <a:p>
            <a:pPr lvl="1" algn="just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/>
            </a:pPr>
            <a:r>
              <a:rPr lang="cs-CZ" sz="1600" b="1" dirty="0">
                <a:cs typeface="Arial CE" panose="020B0604020202020204" pitchFamily="34" charset="0"/>
              </a:rPr>
              <a:t>    ČEZ_SD_0039</a:t>
            </a:r>
            <a:r>
              <a:rPr lang="cs-CZ" sz="1600" dirty="0">
                <a:cs typeface="Arial CE" panose="020B0604020202020204" pitchFamily="34" charset="0"/>
              </a:rPr>
              <a:t>  Pravidla chování v ČEZ, a. s., OZE a KE.</a:t>
            </a:r>
          </a:p>
          <a:p>
            <a:pPr marL="285750" indent="-285750" eaLnBrk="0" hangingPunct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cs-CZ" sz="16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03D056-E38A-4503-97D8-36569FFA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96" y="299545"/>
            <a:ext cx="10390983" cy="849505"/>
          </a:xfrm>
        </p:spPr>
        <p:txBody>
          <a:bodyPr>
            <a:normAutofit fontScale="90000"/>
          </a:bodyPr>
          <a:lstStyle/>
          <a:p>
            <a:r>
              <a:rPr lang="cs-CZ" sz="2800" dirty="0">
                <a:latin typeface="Futura CEZ Medium" pitchFamily="2" charset="0"/>
                <a:cs typeface="Arial" pitchFamily="34" charset="0"/>
              </a:rPr>
              <a:t>1. </a:t>
            </a:r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POŽÁRNÍ OCHRANA A JEJÍ ÚKOLY, LEGISLATIVA</a:t>
            </a:r>
            <a:b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</a:br>
            <a:r>
              <a:rPr lang="cs-CZ" sz="2400" dirty="0">
                <a:solidFill>
                  <a:schemeClr val="tx1"/>
                </a:solidFill>
                <a:latin typeface="Futura CEZ Medium" pitchFamily="2" charset="0"/>
              </a:rPr>
              <a:t>LEGISLATIVA</a:t>
            </a:r>
            <a:br>
              <a:rPr lang="cs-CZ" dirty="0">
                <a:solidFill>
                  <a:schemeClr val="accent2"/>
                </a:solidFill>
                <a:cs typeface="Arial" pitchFamily="34" charset="0"/>
              </a:rPr>
            </a:br>
            <a:r>
              <a:rPr lang="cs-CZ" dirty="0">
                <a:latin typeface="Futura CEZ Medium" pitchFamily="2" charset="0"/>
              </a:rPr>
              <a:t>----------------------------------------------------------------------------------------------------------------------------------------------------------------------------------------------------------------------------------------------------------------</a:t>
            </a:r>
            <a:br>
              <a:rPr lang="cs-CZ" dirty="0">
                <a:solidFill>
                  <a:schemeClr val="tx1"/>
                </a:solidFill>
                <a:latin typeface="Futura CEZ Medium" pitchFamily="2" charset="0"/>
              </a:rPr>
            </a:b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21D6798-CE4D-461B-8407-234D99278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363074" y="291348"/>
            <a:ext cx="468849" cy="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33709"/>
      </p:ext>
    </p:extLst>
  </p:cSld>
  <p:clrMapOvr>
    <a:masterClrMapping/>
  </p:clrMapOvr>
</p:sld>
</file>

<file path=ppt/theme/theme1.xml><?xml version="1.0" encoding="utf-8"?>
<a:theme xmlns:a="http://schemas.openxmlformats.org/drawingml/2006/main" name="Theme Office">
  <a:themeElements>
    <a:clrScheme name="CEZ">
      <a:dk1>
        <a:srgbClr val="FFFFFF"/>
      </a:dk1>
      <a:lt1>
        <a:srgbClr val="363738"/>
      </a:lt1>
      <a:dk2>
        <a:srgbClr val="F24F00"/>
      </a:dk2>
      <a:lt2>
        <a:srgbClr val="63666A"/>
      </a:lt2>
      <a:accent1>
        <a:srgbClr val="00C752"/>
      </a:accent1>
      <a:accent2>
        <a:srgbClr val="FF9C3D"/>
      </a:accent2>
      <a:accent3>
        <a:srgbClr val="FFDA9C"/>
      </a:accent3>
      <a:accent4>
        <a:srgbClr val="989EA3"/>
      </a:accent4>
      <a:accent5>
        <a:srgbClr val="005934"/>
      </a:accent5>
      <a:accent6>
        <a:srgbClr val="7FDB8F"/>
      </a:accent6>
      <a:hlink>
        <a:srgbClr val="363738"/>
      </a:hlink>
      <a:folHlink>
        <a:srgbClr val="363738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z_cz_2022_0915.potx" id="{3D24F908-BFF9-4813-B6EF-E11466652B05}" vid="{7CD58060-CFD4-46CE-A8CE-F2B6DAF6202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ŠKOLENÍ SMLUVNÍCH PARTNERŮ PO A HP_OBECNÁ ČÁST</Template>
  <TotalTime>2081</TotalTime>
  <Words>7959</Words>
  <Application>Microsoft Office PowerPoint</Application>
  <PresentationFormat>Širokoúhlá obrazovka</PresentationFormat>
  <Paragraphs>1365</Paragraphs>
  <Slides>89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89</vt:i4>
      </vt:variant>
    </vt:vector>
  </HeadingPairs>
  <TitlesOfParts>
    <vt:vector size="99" baseType="lpstr">
      <vt:lpstr>MS Sans Serif</vt:lpstr>
      <vt:lpstr>Calibri</vt:lpstr>
      <vt:lpstr>Futura CEZ OT Demi</vt:lpstr>
      <vt:lpstr>Futura CEZ Medium</vt:lpstr>
      <vt:lpstr>Wingdings</vt:lpstr>
      <vt:lpstr>Wingdings 2</vt:lpstr>
      <vt:lpstr>Arial</vt:lpstr>
      <vt:lpstr>Times New Roman</vt:lpstr>
      <vt:lpstr>Arial CE</vt:lpstr>
      <vt:lpstr>Theme Office</vt:lpstr>
      <vt:lpstr>Prezentace aplikace PowerPoint</vt:lpstr>
      <vt:lpstr>POŽÁRNÍ OCHRANA A HAVARIJNÍ PŘIPRAVENOST - OBECNÁ ČÁST ÚVODNÍ INFORMACE ----------------------------------------------------------------------------------------------------------------------------------------------------------------------------------------- </vt:lpstr>
      <vt:lpstr>POŽÁRNÍ OCHRANA A HAVARIJNÍ PŘIPRAVENOST - OBECNÁ ČÁST ÚVODNÍ INFORMACE  ------------------------------------------------------------------------------------------------------------------------------------------------------------------------------------------------------------------------------------------------------------- </vt:lpstr>
      <vt:lpstr>POŽÁRNÍ OCHRANA A HAVARIJNÍ PŘIPRAVENOST - OBECNÁ ČÁST OBSAH ŠKOLENÍ ---------------------------------------------------------------------------------------------------------------------------------------------------------------------------</vt:lpstr>
      <vt:lpstr>  </vt:lpstr>
      <vt:lpstr>1. POŽÁRNÍ OCHRANA A JEJÍ ÚKOLY, LEGISLATIVA POJEM POŽÁRNÍ OCHRANA -------------------------------------------------------------------------------------------------------------------------------------------------------------------------------</vt:lpstr>
      <vt:lpstr>1. POŽÁRNÍ OCHRANA A JEJÍ ÚKOLY, LEGISLATIVA POŽÁRNÍ PREVENTIVNÍ ČINNOST --------------------------------------------------------------------------------------------------------------------------------------------------------------------------------------------------------------------------------------------------------------- </vt:lpstr>
      <vt:lpstr>1. POŽÁRNÍ OCHRANA A JEJÍ ÚKOLY, LEGISLATIVA POŽÁRNÍ REPRESIVNÍ ČINNOST -------------------------------------------------------------------------------------------------------------------------------------------------------------------------------------------------------------------------------------------------------------------------------</vt:lpstr>
      <vt:lpstr>1. POŽÁRNÍ OCHRANA A JEJÍ ÚKOLY, LEGISLATIVA LEGISLATIVA ---------------------------------------------------------------------------------------------------------------------------------------------------------------------------------------------------------------------------------------------------------------- </vt:lpstr>
      <vt:lpstr>  </vt:lpstr>
      <vt:lpstr>2. POVINNOSTI SMLUVNÍHO PARTNERA ZÁKLADNÍ PRAVIDLA  --------------------------------------------------------------------------------------------------------------------------------------------------------------------------------------------------------</vt:lpstr>
      <vt:lpstr>2. POVINNOSTI SMLUVNÍHO PARTNERA SEZNÁMENÍ S PRACOVIŠTĚM/ODPOVĚDNOSTI                                                                    ---------------------------------------------------------------------------------------------------------------------------------------------------------------------------------------------------</vt:lpstr>
      <vt:lpstr>2. POVINNOSTI SMLUVNÍHO PARTNERA SEZNÁMENÍ S PRACOVIŠTĚM/ODPOVĚDNOSTI                                                                       ---------------------------------------------------------------------------------------------------------------------------------------------------------------------------------------------------</vt:lpstr>
      <vt:lpstr>2. POVINNOSTI SMLUVNÍHO PARTNERA PREVENTIVNÍ ÚKOLY/ ČINNOSTI PŘI POŽÁRU                                                                     ----------------------------------------------------------------------------------------------------------------------------------------------------------------------------------------------------</vt:lpstr>
      <vt:lpstr>2. POVINNOSTI SMLUVNÍHO PARTNERA ZAJIŠTĚNÍ PRACOVIŠŤ   ---------------------------------------------------------------------------------------------------------------------------------------------------------------------------------------------------------</vt:lpstr>
      <vt:lpstr>  </vt:lpstr>
      <vt:lpstr>3. POŽÁRNÍ NEBEZPEČÍ LÁTEK PROCES HOŘENÍ -----------------------------------------------------------------------------------------------------------------------------------------------------------------------------------------------</vt:lpstr>
      <vt:lpstr>3. POŽÁRNÍ NEBEZPEČÍ LÁTEK BEZPEČNOSTNÍ LIST/ROZDĚLENÍ LÁTEK PODLE SKUPENSTVÍ -------------------------------------------------------------------------------------------------------------------------------------------------------------------------------------------</vt:lpstr>
      <vt:lpstr>3. POŽÁRNÍ NEBEZPEČÍ LÁTEK HOŘLAVÉ PLYNY  ----------------------------------------------------------------------------------------------------------------------------------------------------------------------------------------------</vt:lpstr>
      <vt:lpstr>3. POŽÁRNÍ NEBEZPEČÍ LÁTEK HOŘLAVÉ KAPALINY  ----------------------------------------------------------------------------------------------------------------------------------------------------------------------------------------------</vt:lpstr>
      <vt:lpstr>3. POŽÁRNÍ NEBEZPEČÍ LÁTEK HOŘLAVÉ TUHÉ LÁTKY  ----------------------------------------------------------------------------------------------------------------------------------------------------------------------------------------------</vt:lpstr>
      <vt:lpstr>3. POŽÁRNÍ NEBEZPEČÍ LÁTEK SKLADOVÁNÍ A MANIPULACE HOŘLAVÝCH KAPALIN  ---------------------------------------------------------------------------------------------------------------------------------------------------------------------------------------------</vt:lpstr>
      <vt:lpstr>3. POŽÁRNÍ NEBEZPEČÍ LÁTEK SKLADOVÁNÍ A MANIPULACE HOŘLAVÝCH PEVNÝCH LÁTEK  ----------------------------------------------------------------------------------------------------------------------------------------------------------------------------------------------</vt:lpstr>
      <vt:lpstr>3. POŽÁRNÍ NEBEZPEČÍ LÁTEK SKLADOVÁNÍ A MANIPULACE S PLYNY (TLAKOVÉ NÁDOBY) ----------------------------------------------------------------------------------------------------------------------------------------------------------------------------------------------</vt:lpstr>
      <vt:lpstr>  </vt:lpstr>
      <vt:lpstr>4. POŽÁRNĚ NEBEZPEČNÉ ČINNOSTI  TEPELNÉ A ELEKTRICKÉ SPOTŘEBIČE  ----------------------------------------------------------------------------------------------------------------------------------------------------------------------------------------------</vt:lpstr>
      <vt:lpstr>4. POŽÁRNĚ NEBEZPEČNÉ ČINNOSTI  OTEVŘENÝ OHEŇ / KOUŘENÍ ------------------------------------------------------------------------------------------------------------------------------------------------------------------------------------------------------------------------------------------</vt:lpstr>
      <vt:lpstr>4. POŽÁRNĚ NEBEZPEČNÉ ČINNOSTI  ELEKTRICKÉ NÁŘADÍ A ZAŘÍZENÍ -------------------------------------------------------------------------------------------------------------------------------------------------------------------------------------------------------------------------------------</vt:lpstr>
      <vt:lpstr>4. POŽÁRNĚ NEBEZPEČNÉ ČINNOSTI  PRÁCE S NEBEZPEČÍ VZNIKU POŽÁRU (VÝBUCHU) ------------------------------------------------------------------------------------------------------------------------------------------------------------------------------------------------------------------------------------------</vt:lpstr>
      <vt:lpstr>4. POŽÁRNĚ NEBEZPEČNÉ ČINNOSTI  POVINNOSTI PŘED ZAHÁJENÍM ČINNOSTI S NEBEZPEČÍM VZNIKU POŽÁRU (VÝBUCHU)  ------------------------------------------------------------------------------------------------------------------------------------------------------------------------------------</vt:lpstr>
      <vt:lpstr>4. POŽÁRNĚ NEBEZPEČNÉ ČINNOSTI       HODNOCENÍ PODMÍNEK POŽÁRNÍHO NEBEZPEČÍ</vt:lpstr>
      <vt:lpstr>4. POŽÁRNĚ NEBEZPEČNÉ ČINNOSTI  příkaz S/V -------------------------------------------------------------------------------------------------</vt:lpstr>
      <vt:lpstr>4. POŽÁRNĚ NEBEZPEČNÉ ČINNOSTI  příkaz S/V ------------------------------------------------------------------------------------------------</vt:lpstr>
      <vt:lpstr>4. POŽÁRNĚ NEBEZPEČNÉ ČINNOSTI  PRÁCE S NEBEZPEČÍ VZNIKU POŽÁRU (VÝBUCHU) -------------------------------------------------------------------------------------------------------------------------------------------------------------------------------------------------------------------------------</vt:lpstr>
      <vt:lpstr>4. POŽÁRNĚ NEBEZPEČNÉ ČINNOSTI  POVINNOSTI SMLUVNÍCH PARTNERŮ  --------------------------------------------------------------------------------------------------------------------------------------------------------------------------------------------------------------------------------------------</vt:lpstr>
      <vt:lpstr>4. POŽÁRNĚ NEBEZPEČNÉ ČINNOSTI  POVINNOSTI SMLUVNÍCH PARTNERŮ  --------------------------------------------------------------------------------------------------------------------------------------------------------------------------------------------------------------------------------------------</vt:lpstr>
      <vt:lpstr>4. POŽÁRNĚ NEBEZPEČNÉ ČINNOSTI  POVINNOSTI SMLUVNÍCH PARTNERŮ --------------------------------------------------------------------------------------------------------------------------------------------------------------------------------------------------------------------------------------------</vt:lpstr>
      <vt:lpstr>4. POŽÁRNĚ NEBEZPEČNÉ ČINNOSTI  POVINNOSTI SMLUVNÍCH PARTNERŮ --------------------------------------------------------------------------------------------------------------------------------------------------------------------------------------------------------------------------------------------</vt:lpstr>
      <vt:lpstr>4. POŽÁRNĚ NEBEZPEČNÉ ČINNOSTI  PŘÍKLADY NESPRÁVNĚ PROVÁDĚNÝCH ČINNOSTÍ</vt:lpstr>
      <vt:lpstr> </vt:lpstr>
      <vt:lpstr>4. POŽÁRNĚ NEBEZPEČNÉ ČINNOSTI        ČINNOSTI S NEBEZPEČÍM VÝBUCHU </vt:lpstr>
      <vt:lpstr>  </vt:lpstr>
      <vt:lpstr>5. DOKUMENTACE POŽÁRNÍ OCHRANY  ZAČLENĚNÍ ČINNOSTÍ --------------------------------------------------------------------------------------------------------------------------------------------------------------------------------------------------------------------------------------------</vt:lpstr>
      <vt:lpstr>5. DOKUMENTACE POŽÁRNÍ OCHRANY  DRUHY DOKUMENTŮ --------------------------------------------------------------------------------------------------------------------------------------------------------------------------------------------------------------------------------------------</vt:lpstr>
      <vt:lpstr>5. DOKUMENTACE POŽÁRNÍ OCHRANY  PRACOVIŠTĚ S VYSOKÝM A SE ZVÝŠENÝM POŽ. NEBEZPEČÍM --------------------------------------------------------------------------------------------------------------------------------------------------------------------------------------------------------------------------------------------</vt:lpstr>
      <vt:lpstr>5. DOKUMENTACE POŽÁRNÍ OCHRANY  POŽÁRNÍ POPLACHOVÁ SMĚRNICE --------------------------------------------------------------------------------------------------------------------------------------------------------------------------------------------------------------------------------------------</vt:lpstr>
      <vt:lpstr>5. DOKUMENTACE POŽÁRNÍ OCHRANY  POŽÁRNÍ EVAKUAČNÍ PLÁN --------------------------------------------------------------------------------------------------------------------------------------------------------------------------------------------------------------------------------------------</vt:lpstr>
      <vt:lpstr>  </vt:lpstr>
      <vt:lpstr>6. POŽÁRNĚ BEZPEČNOSTNÍ ZAŘÍZENÍ ZAŘÍZENÍ PRO POŽÁRNÍ SIGNALIZACI --------------------------------------------------------------------------------------------------------------------------------------------------------------------------------------------------------------</vt:lpstr>
      <vt:lpstr>6. POŽÁRNĚ BEZPEČNOSTNÍ ZAŘÍZENÍ ZAŘÍZENÍ PRO POŽÁRNÍ SIGNALIZACI --------------------------------------------------------------------------------------------------------------------------------------------------------------------------------------------------------------</vt:lpstr>
      <vt:lpstr>6. POŽÁRNĚ BEZPEČNOSTNÍ ZAŘÍZENÍ ZAŘÍZENÍ PRO POTLAČENÍ POŽÁRU NEBO VÝBUCHU --------------------------------------------------------------------------------------------------------------------------------------------------------------------------------------------------------------</vt:lpstr>
      <vt:lpstr>6. POŽÁRNĚ BEZPEČNOSTNÍ ZAŘÍZENÍ ZAŘÍZENÍ PRO POTLAČENÍ POŽÁRU NEBO VÝBUCHU --------------------------------------------------------------------------------------------------------------------------------------------------------------------------------------------------------------</vt:lpstr>
      <vt:lpstr>6. POŽÁRNĚ BEZPEČNOSTNÍ ZAŘÍZENÍ ZAŘÍZENÍ PRO POTLAČENÍ POŽÁRU NEBO VÝBUCHU ---------------------------------------------------------------------------------------------------------------------------------------------------------------------------------------------</vt:lpstr>
      <vt:lpstr>6. POŽÁRNĚ BEZPEČNOSTNÍ ZAŘÍZENÍ ZAŘÍZENÍ PRO POTLAČENÍ VÝBUCHU --------------------------------------------------------------------------------------------------------------------------------------------------------------------------------------------</vt:lpstr>
      <vt:lpstr>6. POŽÁRNĚ BEZPEČNOSTNÍ ZAŘÍZENÍ ZAŘÍZENÍ PRO ZÁSOBOVÁNÍ POŽÁRNÍ VODOU ---------------------------------------------------------------------------------------------------------------------------------------------------------------------------------------------------</vt:lpstr>
      <vt:lpstr>6. POŽÁRNĚ BEZPEČNOSTNÍ ZAŘÍZENÍ ZAŘÍZENÍ PRO OMEZENÍ ŠÍŘENÍ POŽÁRU ----------------------------------------------------------------------------------------------------------------------------------------------------------------------------------------------------------------</vt:lpstr>
      <vt:lpstr>6. POŽÁRNĚ BEZPEČNOSTNÍ ZAŘÍZENÍ ZAŘÍZENÍ PRO OMEZENÍ ŠÍŘENÍ POŽÁRU ----------------------------------------------------------------------------------------------------------------------------------------------------------------------------------------------------------------</vt:lpstr>
      <vt:lpstr>6. POŽÁRNĚ BEZPEČNOSTNÍ ZAŘÍZENÍ ZAŘÍZENÍ PRO USMĚRNĚNÍ POHYBU KOUŘE PŘI POŽÁRU -----------------------------------------------------------------------------------------------------------------------------------------------------------------------------------------------------------------</vt:lpstr>
      <vt:lpstr>6. POŽÁRNĚ BEZPEČNOSTNÍ ZAŘÍZENÍ ZAŘÍZENÍ PRO ÚNIK OSOB PŘI POŽÁRU  ---------------------------------------------------------------------------------------------------------------------------------------------------------------------------------------------------------------</vt:lpstr>
      <vt:lpstr>6. POŽÁRNĚ BEZPEČNOSTNÍ ZAŘÍZENÍ NÁHRADNÍ ZDROJE -----------------------------------------------------------------------------------------------------------------------------------------------------------------------------------------------------------------</vt:lpstr>
      <vt:lpstr>6. POŽÁRNĚ BEZPEČNOSTNÍ ZAŘÍZENÍ DRUHY VĚCNÝCH PROSTŘEDKŮ POŽÁRNÍ OCHRANY -----------------------------------------------------------------------------------------------------------------------------------------------------------------------------------------------------------------</vt:lpstr>
      <vt:lpstr>6. POŽÁRNĚ BEZPEČNOSTNÍ ZAŘÍZENÍ  ----------------------------------------------------------------------------------------------------------------------------------------------------------------------------------------------------------------</vt:lpstr>
      <vt:lpstr>  </vt:lpstr>
      <vt:lpstr>7. HASICÍ LÁTKY TŘÍDY POŽÁRŮ ---------------------------------------------------------------------------------------------------------------------------------------------------------------------------------------------------------------------</vt:lpstr>
      <vt:lpstr>7. HASICÍ LÁTKY DRUHY PHP A ZÁSADY PRO JEJICH UMÍSTĚNÍ -----------------------------------------------------------------------------------------------------------------------------------------------------------------------------------------------------------------</vt:lpstr>
      <vt:lpstr>7. HASICÍ LÁTKY VODA ----------------------------------------------------------------------------------------------------------------------------------------------------------------------------------------------------------------</vt:lpstr>
      <vt:lpstr>7. HASICÍ LÁTKY PĚNY ----------------------------------------------------------------------------------------------------------------------------------------------------------------------------------------------------------------</vt:lpstr>
      <vt:lpstr>7. HASICÍ LÁTKY PRÁŠKY ----------------------------------------------------------------------------------------------------------------------------------------------------------------------------------------------------------------</vt:lpstr>
      <vt:lpstr>7. HASICÍ LÁTKY OXID UHLIČITÝ ------------------------------------------------------------------------------------------------------------------------------------------------------------------------------------------------------------</vt:lpstr>
      <vt:lpstr>7. HASICÍ LÁTKY ČISTÉ HASIVO (HALOTRON) ----------------------------------------------------------------------------------------------------------------------------------------------------------------------------------------------------------------</vt:lpstr>
      <vt:lpstr>  </vt:lpstr>
      <vt:lpstr>8. HAVARIJNÍ PŘIPRAVENOST MIMOŘÁDNÁ UDÁLOST -----------------------------------------------------------------------------------------------------------------------------------------------------------------------------------------------------------------</vt:lpstr>
      <vt:lpstr>8. HAVARIJNÍ PŘIPRAVENOST TYPY MIMOŘÁDNÝCH UDÁLOSTÍ ------------------------------------------------------------------------------------------------------------------</vt:lpstr>
      <vt:lpstr>8. HAVARIJNÍ PŘIPRAVENOST HAVARIJNÍ ŠTÁB A ZPŮSOB VYHLÁŠENÍ ---------------------------------------------------------------------------------------------------------------------------------------------------------------------------------------------------------------</vt:lpstr>
      <vt:lpstr>8. HAVARIJNÍ PŘIPRAVENOST OCHRANNÁ OPATŘENÍ PŘI VYHLÁŠENÍ ZÁVAŽNÉ MIMOŘÁDNÉ UDÁLOSTI ----------------------------------------------------------------------------------------------------------------------------------------------------------------------------------------------------------------</vt:lpstr>
      <vt:lpstr>8. HAVARIJNÍ PŘIPRAVENOST ČINNOST PŘI OPUŠTĚNÍ PRACOVIŠTĚ -------------------------------------------------------------------------------------------------------------------------------</vt:lpstr>
      <vt:lpstr>  </vt:lpstr>
      <vt:lpstr>9. ZAJIŠTĚNÍ POŽÁRNÍ OCHRANY V OJ KE  </vt:lpstr>
      <vt:lpstr>  </vt:lpstr>
      <vt:lpstr>10. ZÁKLADNÍ INFORMACE K TECHNOLOGIÍM        ZAUHLOVÁNÍ </vt:lpstr>
      <vt:lpstr>10. ZÁKLADNÍ INFORMACE K TECHNOLOGIÍM        KOTELNY</vt:lpstr>
      <vt:lpstr>10. ZÁKLADNÍ INFORMACE K TECHNOLOGIÍM        STROJOVNY</vt:lpstr>
      <vt:lpstr>10. ZÁKLADNÍ INFORMACE K TECHNOLOGIÍM         ROZVODNY, KABELOVÉ KANÁLY, MOSTY, TRANSFORMÁTORY </vt:lpstr>
      <vt:lpstr>10. ZÁKLADNÍ INFORMACE K TECHNOLOGIÍM         CHEMICKÉ PROVOZY</vt:lpstr>
      <vt:lpstr>10. ZÁKLADNÍ INFORMACE K TECHNOLOGIÍM         SKLADY HOŘLAVÝCH KAPALIN A TECHNICKÝCH PLYNŮ</vt:lpstr>
      <vt:lpstr>  </vt:lpstr>
      <vt:lpstr>11. ZAKÁZANÉ ČINNOSTI        BEZPEČNOSTNÍ ZNAČKY VE VZTAHU K PO</vt:lpstr>
      <vt:lpstr>11. ZAKÁZANÉ ČINNOSTI       </vt:lpstr>
      <vt:lpstr>OBECNÁ ČÁST JE ZA NÁMI  ------------------------------------------------------------------------------------------------------------------------------------------------------------------------------------------------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Latečková Fonioková Jitka</dc:creator>
  <cp:lastModifiedBy>Latečková Fonioková Jitka</cp:lastModifiedBy>
  <cp:revision>17</cp:revision>
  <dcterms:created xsi:type="dcterms:W3CDTF">2023-02-14T08:37:22Z</dcterms:created>
  <dcterms:modified xsi:type="dcterms:W3CDTF">2026-03-30T11:08:58Z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33b3253-da69-42b4-943e-d791e26624db_Enabled">
    <vt:lpwstr>true</vt:lpwstr>
  </property>
  <property fmtid="{D5CDD505-2E9C-101B-9397-08002B2CF9AE}" pid="3" name="MSIP_Label_a33b3253-da69-42b4-943e-d791e26624db_SetDate">
    <vt:lpwstr>2023-02-14T09:19:13Z</vt:lpwstr>
  </property>
  <property fmtid="{D5CDD505-2E9C-101B-9397-08002B2CF9AE}" pid="4" name="MSIP_Label_a33b3253-da69-42b4-943e-d791e26624db_Method">
    <vt:lpwstr>Privileged</vt:lpwstr>
  </property>
  <property fmtid="{D5CDD505-2E9C-101B-9397-08002B2CF9AE}" pid="5" name="MSIP_Label_a33b3253-da69-42b4-943e-d791e26624db_Name">
    <vt:lpwstr>L00089</vt:lpwstr>
  </property>
  <property fmtid="{D5CDD505-2E9C-101B-9397-08002B2CF9AE}" pid="6" name="MSIP_Label_a33b3253-da69-42b4-943e-d791e26624db_SiteId">
    <vt:lpwstr>b233f9e1-5599-4693-9cef-38858fe25406</vt:lpwstr>
  </property>
  <property fmtid="{D5CDD505-2E9C-101B-9397-08002B2CF9AE}" pid="7" name="MSIP_Label_a33b3253-da69-42b4-943e-d791e26624db_ActionId">
    <vt:lpwstr>c07099bf-7c9c-4789-9d04-40262711d514</vt:lpwstr>
  </property>
  <property fmtid="{D5CDD505-2E9C-101B-9397-08002B2CF9AE}" pid="8" name="MSIP_Label_a33b3253-da69-42b4-943e-d791e26624db_ContentBits">
    <vt:lpwstr>1</vt:lpwstr>
  </property>
  <property fmtid="{D5CDD505-2E9C-101B-9397-08002B2CF9AE}" pid="9" name="DocumentClasification">
    <vt:lpwstr>Interní</vt:lpwstr>
  </property>
  <property fmtid="{D5CDD505-2E9C-101B-9397-08002B2CF9AE}" pid="10" name="CEZ_DLP">
    <vt:lpwstr>CEZ:CEZ-DKE:C</vt:lpwstr>
  </property>
  <property fmtid="{D5CDD505-2E9C-101B-9397-08002B2CF9AE}" pid="11" name="CEZ_MIPLabelName">
    <vt:lpwstr>Internal-CEZ-DOKE</vt:lpwstr>
  </property>
</Properties>
</file>