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4"/>
  </p:sldMasterIdLst>
  <p:notesMasterIdLst>
    <p:notesMasterId r:id="rId44"/>
  </p:notesMasterIdLst>
  <p:handoutMasterIdLst>
    <p:handoutMasterId r:id="rId45"/>
  </p:handoutMasterIdLst>
  <p:sldIdLst>
    <p:sldId id="1171" r:id="rId5"/>
    <p:sldId id="1194" r:id="rId6"/>
    <p:sldId id="1195" r:id="rId7"/>
    <p:sldId id="1196" r:id="rId8"/>
    <p:sldId id="1197" r:id="rId9"/>
    <p:sldId id="1198" r:id="rId10"/>
    <p:sldId id="1199" r:id="rId11"/>
    <p:sldId id="1200" r:id="rId12"/>
    <p:sldId id="1201" r:id="rId13"/>
    <p:sldId id="1202" r:id="rId14"/>
    <p:sldId id="1203" r:id="rId15"/>
    <p:sldId id="1204" r:id="rId16"/>
    <p:sldId id="1205" r:id="rId17"/>
    <p:sldId id="1206" r:id="rId18"/>
    <p:sldId id="1207" r:id="rId19"/>
    <p:sldId id="1208" r:id="rId20"/>
    <p:sldId id="1209" r:id="rId21"/>
    <p:sldId id="1210" r:id="rId22"/>
    <p:sldId id="1211" r:id="rId23"/>
    <p:sldId id="1212" r:id="rId24"/>
    <p:sldId id="1213" r:id="rId25"/>
    <p:sldId id="1214" r:id="rId26"/>
    <p:sldId id="1215" r:id="rId27"/>
    <p:sldId id="1216" r:id="rId28"/>
    <p:sldId id="1217" r:id="rId29"/>
    <p:sldId id="1218" r:id="rId30"/>
    <p:sldId id="259" r:id="rId31"/>
    <p:sldId id="1177" r:id="rId32"/>
    <p:sldId id="1178" r:id="rId33"/>
    <p:sldId id="265" r:id="rId34"/>
    <p:sldId id="266" r:id="rId35"/>
    <p:sldId id="267" r:id="rId36"/>
    <p:sldId id="270" r:id="rId37"/>
    <p:sldId id="271" r:id="rId38"/>
    <p:sldId id="272" r:id="rId39"/>
    <p:sldId id="1179" r:id="rId40"/>
    <p:sldId id="1191" r:id="rId41"/>
    <p:sldId id="1192" r:id="rId42"/>
    <p:sldId id="1193" r:id="rId4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6B236E25-9A4C-48EA-B067-497E2AB2A8E8}">
          <p14:sldIdLst>
            <p14:sldId id="1171"/>
            <p14:sldId id="1194"/>
            <p14:sldId id="1195"/>
            <p14:sldId id="1196"/>
            <p14:sldId id="1197"/>
            <p14:sldId id="1198"/>
            <p14:sldId id="1199"/>
            <p14:sldId id="1200"/>
            <p14:sldId id="1201"/>
            <p14:sldId id="1202"/>
            <p14:sldId id="1203"/>
            <p14:sldId id="1204"/>
            <p14:sldId id="1205"/>
            <p14:sldId id="1206"/>
            <p14:sldId id="1207"/>
            <p14:sldId id="1208"/>
            <p14:sldId id="1209"/>
            <p14:sldId id="1210"/>
            <p14:sldId id="1211"/>
            <p14:sldId id="1212"/>
            <p14:sldId id="1213"/>
            <p14:sldId id="1214"/>
            <p14:sldId id="1215"/>
            <p14:sldId id="1216"/>
            <p14:sldId id="1217"/>
            <p14:sldId id="1218"/>
          </p14:sldIdLst>
        </p14:section>
        <p14:section name="Výchozí oddíl" id="{C51727CE-EB45-4C36-9539-4DFDADD781EE}">
          <p14:sldIdLst>
            <p14:sldId id="259"/>
          </p14:sldIdLst>
        </p14:section>
        <p14:section name="Oddíl bez názvu" id="{D58FD8CB-AB97-4415-B829-03EDF8000C53}">
          <p14:sldIdLst>
            <p14:sldId id="1177"/>
            <p14:sldId id="1178"/>
            <p14:sldId id="265"/>
            <p14:sldId id="266"/>
            <p14:sldId id="267"/>
            <p14:sldId id="270"/>
            <p14:sldId id="271"/>
            <p14:sldId id="272"/>
            <p14:sldId id="1179"/>
            <p14:sldId id="1191"/>
            <p14:sldId id="1192"/>
            <p14:sldId id="119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nat Jan" initials="BJ" lastIdx="7" clrIdx="0">
    <p:extLst>
      <p:ext uri="{19B8F6BF-5375-455C-9EA6-DF929625EA0E}">
        <p15:presenceInfo xmlns:p15="http://schemas.microsoft.com/office/powerpoint/2012/main" userId="S::jan.barnat@cez.cz::86ad6771-189d-4edf-a861-9df83cc3ac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EBF9"/>
    <a:srgbClr val="A1C3E9"/>
    <a:srgbClr val="A7D575"/>
    <a:srgbClr val="9FC54D"/>
    <a:srgbClr val="96DBF4"/>
    <a:srgbClr val="BEE9F8"/>
    <a:srgbClr val="D8DE3F"/>
    <a:srgbClr val="929496"/>
    <a:srgbClr val="20723D"/>
    <a:srgbClr val="F24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E3BB52-06FD-492C-9693-A74AC7EC85B6}" v="1" dt="2026-06-22T11:36:30.2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Světlý styl 2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2833802-FEF1-1111-8D5D-14CF1EAF98D9}" styleName="Tabulka ČEZ">
    <a:wholeTbl>
      <a:tcTxStyle>
        <a:fontRef idx="minor">
          <a:scrgbClr r="0" g="0" b="0"/>
        </a:fontRef>
        <a:schemeClr val="tx1"/>
      </a:tcTxStyle>
      <a:tcStyle>
        <a:tcBdr>
          <a:left>
            <a:ln w="0">
              <a:solidFill>
                <a:schemeClr val="accent2"/>
              </a:solidFill>
            </a:ln>
          </a:left>
          <a:right>
            <a:ln w="0">
              <a:solidFill>
                <a:schemeClr val="accent2"/>
              </a:solidFill>
            </a:ln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accent1"/>
      </a:tcTxStyle>
      <a:tcStyle>
        <a:tcBdr>
          <a:top>
            <a:ln w="0">
              <a:solidFill>
                <a:schemeClr val="accent1"/>
              </a:solidFill>
            </a:ln>
          </a:top>
          <a:bottom>
            <a:ln w="63500">
              <a:solidFill>
                <a:schemeClr val="accent1"/>
              </a:solidFill>
            </a:ln>
          </a:bottom>
        </a:tcBdr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7CE84F3-28C3-443E-9E96-99CF82512B78}" styleName="Tmavý styl 1 – zvýraznění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Tmavý styl 1 – zvýraznění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Tmavý styl 2 – zvýraznění 5/zvýraznění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Tmavý styl 2 – zvýraznění 3/zvýraznění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773" autoAdjust="0"/>
  </p:normalViewPr>
  <p:slideViewPr>
    <p:cSldViewPr snapToGrid="0" showGuides="1">
      <p:cViewPr varScale="1">
        <p:scale>
          <a:sx n="101" d="100"/>
          <a:sy n="101" d="100"/>
        </p:scale>
        <p:origin x="876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616"/>
    </p:cViewPr>
  </p:sorter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C137B6-E874-4CD5-9E83-ABAEA3B641F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2AD6137-561F-4495-B54F-9BA41AC48C99}">
      <dgm:prSet custT="1"/>
      <dgm:spPr>
        <a:solidFill>
          <a:schemeClr val="accent5">
            <a:lumMod val="90000"/>
            <a:lumOff val="10000"/>
          </a:schemeClr>
        </a:solidFill>
        <a:ln>
          <a:noFill/>
        </a:ln>
      </dgm:spPr>
      <dgm:t>
        <a:bodyPr/>
        <a:lstStyle/>
        <a:p>
          <a:pPr algn="l"/>
          <a:r>
            <a:rPr kumimoji="0" lang="cs-CZ" sz="2000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rPr>
            <a:t>ochranná přilba</a:t>
          </a:r>
          <a:endParaRPr lang="cs-CZ" sz="2000" dirty="0">
            <a:solidFill>
              <a:schemeClr val="bg1"/>
            </a:solidFill>
            <a:latin typeface="+mn-lt"/>
          </a:endParaRPr>
        </a:p>
      </dgm:t>
    </dgm:pt>
    <dgm:pt modelId="{DAAD1890-BC8A-48FB-9DC4-6C583F34826C}" type="parTrans" cxnId="{2F21A9E4-2C53-469D-84F5-E0A7E233A692}">
      <dgm:prSet/>
      <dgm:spPr/>
      <dgm:t>
        <a:bodyPr/>
        <a:lstStyle/>
        <a:p>
          <a:pPr algn="l"/>
          <a:endParaRPr lang="cs-CZ" sz="2000">
            <a:latin typeface="+mn-lt"/>
          </a:endParaRPr>
        </a:p>
      </dgm:t>
    </dgm:pt>
    <dgm:pt modelId="{A85075A6-1A96-4772-B87A-B7D5B1DFA022}" type="sibTrans" cxnId="{2F21A9E4-2C53-469D-84F5-E0A7E233A692}">
      <dgm:prSet/>
      <dgm:spPr/>
      <dgm:t>
        <a:bodyPr/>
        <a:lstStyle/>
        <a:p>
          <a:pPr algn="l"/>
          <a:endParaRPr lang="cs-CZ" sz="2000">
            <a:latin typeface="+mn-lt"/>
          </a:endParaRPr>
        </a:p>
      </dgm:t>
    </dgm:pt>
    <dgm:pt modelId="{6C5509EB-580B-451F-B4D6-970829F221B3}">
      <dgm:prSet custT="1"/>
      <dgm:spPr>
        <a:solidFill>
          <a:schemeClr val="accent5">
            <a:lumMod val="90000"/>
            <a:lumOff val="10000"/>
          </a:schemeClr>
        </a:solidFill>
        <a:ln>
          <a:noFill/>
        </a:ln>
      </dgm:spPr>
      <dgm:t>
        <a:bodyPr/>
        <a:lstStyle/>
        <a:p>
          <a:pPr algn="l"/>
          <a:r>
            <a:rPr kumimoji="0" lang="cs-CZ" sz="2000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rPr>
            <a:t>pracovní oděv</a:t>
          </a:r>
          <a:endParaRPr lang="cs-CZ" sz="2000" dirty="0">
            <a:solidFill>
              <a:schemeClr val="bg1"/>
            </a:solidFill>
            <a:latin typeface="+mn-lt"/>
          </a:endParaRPr>
        </a:p>
      </dgm:t>
    </dgm:pt>
    <dgm:pt modelId="{F1C0AC02-4440-415F-8681-D9D925DC30A8}" type="parTrans" cxnId="{1F08932F-C972-4660-85B0-C93D4445D6D1}">
      <dgm:prSet/>
      <dgm:spPr/>
      <dgm:t>
        <a:bodyPr/>
        <a:lstStyle/>
        <a:p>
          <a:pPr algn="l"/>
          <a:endParaRPr lang="cs-CZ" sz="2000">
            <a:latin typeface="+mn-lt"/>
          </a:endParaRPr>
        </a:p>
      </dgm:t>
    </dgm:pt>
    <dgm:pt modelId="{94254FCD-53FF-4B10-8743-2BA41C2882A2}" type="sibTrans" cxnId="{1F08932F-C972-4660-85B0-C93D4445D6D1}">
      <dgm:prSet/>
      <dgm:spPr/>
      <dgm:t>
        <a:bodyPr/>
        <a:lstStyle/>
        <a:p>
          <a:pPr algn="l"/>
          <a:endParaRPr lang="cs-CZ" sz="2000">
            <a:latin typeface="+mn-lt"/>
          </a:endParaRPr>
        </a:p>
      </dgm:t>
    </dgm:pt>
    <dgm:pt modelId="{04296344-9D69-4214-8588-95883B888B1F}">
      <dgm:prSet custT="1"/>
      <dgm:spPr>
        <a:solidFill>
          <a:schemeClr val="accent5">
            <a:lumMod val="90000"/>
            <a:lumOff val="10000"/>
          </a:schemeClr>
        </a:solidFill>
        <a:ln>
          <a:noFill/>
        </a:ln>
      </dgm:spPr>
      <dgm:t>
        <a:bodyPr/>
        <a:lstStyle/>
        <a:p>
          <a:pPr algn="l"/>
          <a:r>
            <a:rPr kumimoji="0" lang="cs-CZ" sz="2000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rPr>
            <a:t>ochranná obuv</a:t>
          </a:r>
          <a:endParaRPr lang="cs-CZ" sz="2000" dirty="0">
            <a:solidFill>
              <a:schemeClr val="bg1"/>
            </a:solidFill>
            <a:latin typeface="+mn-lt"/>
          </a:endParaRPr>
        </a:p>
      </dgm:t>
    </dgm:pt>
    <dgm:pt modelId="{BB92182C-2575-4EF1-9EAB-120C1414C596}" type="parTrans" cxnId="{23551DE5-3692-42B5-8E0A-F90EF790EF40}">
      <dgm:prSet/>
      <dgm:spPr/>
      <dgm:t>
        <a:bodyPr/>
        <a:lstStyle/>
        <a:p>
          <a:pPr algn="l"/>
          <a:endParaRPr lang="cs-CZ" sz="2000">
            <a:latin typeface="+mn-lt"/>
          </a:endParaRPr>
        </a:p>
      </dgm:t>
    </dgm:pt>
    <dgm:pt modelId="{B8AC631D-D23C-4C77-BF9D-1A036314C0E1}" type="sibTrans" cxnId="{23551DE5-3692-42B5-8E0A-F90EF790EF40}">
      <dgm:prSet/>
      <dgm:spPr/>
      <dgm:t>
        <a:bodyPr/>
        <a:lstStyle/>
        <a:p>
          <a:pPr algn="l"/>
          <a:endParaRPr lang="cs-CZ" sz="2000">
            <a:latin typeface="+mn-lt"/>
          </a:endParaRPr>
        </a:p>
      </dgm:t>
    </dgm:pt>
    <dgm:pt modelId="{8C66F270-9B48-4AE0-BF8A-7898AE585204}">
      <dgm:prSet custT="1"/>
      <dgm:spPr>
        <a:solidFill>
          <a:schemeClr val="bg2"/>
        </a:solidFill>
        <a:ln>
          <a:noFill/>
        </a:ln>
      </dgm:spPr>
      <dgm:t>
        <a:bodyPr/>
        <a:lstStyle/>
        <a:p>
          <a:pPr algn="l"/>
          <a:r>
            <a:rPr lang="cs-CZ" sz="2000" b="1" dirty="0">
              <a:solidFill>
                <a:schemeClr val="bg1"/>
              </a:solidFill>
            </a:rPr>
            <a:t>Pohyb v elektrárnách:</a:t>
          </a:r>
        </a:p>
      </dgm:t>
    </dgm:pt>
    <dgm:pt modelId="{4D35055E-F058-48FA-A301-F4A19B98E96B}" type="parTrans" cxnId="{1A4DF8A9-B267-4096-BA83-E99C017FEE5E}">
      <dgm:prSet/>
      <dgm:spPr/>
      <dgm:t>
        <a:bodyPr/>
        <a:lstStyle/>
        <a:p>
          <a:pPr algn="l"/>
          <a:endParaRPr lang="cs-CZ" sz="2000"/>
        </a:p>
      </dgm:t>
    </dgm:pt>
    <dgm:pt modelId="{5EB9CF59-376C-4938-BB9D-E8C48266B45F}" type="sibTrans" cxnId="{1A4DF8A9-B267-4096-BA83-E99C017FEE5E}">
      <dgm:prSet/>
      <dgm:spPr/>
      <dgm:t>
        <a:bodyPr/>
        <a:lstStyle/>
        <a:p>
          <a:pPr algn="l"/>
          <a:endParaRPr lang="cs-CZ" sz="2000"/>
        </a:p>
      </dgm:t>
    </dgm:pt>
    <dgm:pt modelId="{C0EDD6E0-C970-4F23-A5CA-15402103E0FA}" type="pres">
      <dgm:prSet presAssocID="{62C137B6-E874-4CD5-9E83-ABAEA3B641FB}" presName="linear" presStyleCnt="0">
        <dgm:presLayoutVars>
          <dgm:animLvl val="lvl"/>
          <dgm:resizeHandles val="exact"/>
        </dgm:presLayoutVars>
      </dgm:prSet>
      <dgm:spPr/>
    </dgm:pt>
    <dgm:pt modelId="{F2037A08-7CBD-4607-B9CB-45DE108B4EB4}" type="pres">
      <dgm:prSet presAssocID="{12AD6137-561F-4495-B54F-9BA41AC48C99}" presName="parentText" presStyleLbl="node1" presStyleIdx="0" presStyleCnt="4" custLinFactY="98631" custLinFactNeighborY="100000">
        <dgm:presLayoutVars>
          <dgm:chMax val="0"/>
          <dgm:bulletEnabled val="1"/>
        </dgm:presLayoutVars>
      </dgm:prSet>
      <dgm:spPr/>
    </dgm:pt>
    <dgm:pt modelId="{FFE7397E-6FD3-4178-A965-58112B6C43B5}" type="pres">
      <dgm:prSet presAssocID="{A85075A6-1A96-4772-B87A-B7D5B1DFA022}" presName="spacer" presStyleCnt="0"/>
      <dgm:spPr/>
    </dgm:pt>
    <dgm:pt modelId="{631AF58E-AFD2-4492-885F-CEF68BD96945}" type="pres">
      <dgm:prSet presAssocID="{6C5509EB-580B-451F-B4D6-970829F221B3}" presName="parentText" presStyleLbl="node1" presStyleIdx="1" presStyleCnt="4" custLinFactY="97724" custLinFactNeighborY="100000">
        <dgm:presLayoutVars>
          <dgm:chMax val="0"/>
          <dgm:bulletEnabled val="1"/>
        </dgm:presLayoutVars>
      </dgm:prSet>
      <dgm:spPr/>
    </dgm:pt>
    <dgm:pt modelId="{DFE2F7B3-DDB7-4532-AAE4-E35D2BD7F1B8}" type="pres">
      <dgm:prSet presAssocID="{94254FCD-53FF-4B10-8743-2BA41C2882A2}" presName="spacer" presStyleCnt="0"/>
      <dgm:spPr/>
    </dgm:pt>
    <dgm:pt modelId="{2B82C97A-4C70-4B9C-81EC-7E255D3E090E}" type="pres">
      <dgm:prSet presAssocID="{04296344-9D69-4214-8588-95883B888B1F}" presName="parentText" presStyleLbl="node1" presStyleIdx="2" presStyleCnt="4" custLinFactY="100000" custLinFactNeighborY="175353">
        <dgm:presLayoutVars>
          <dgm:chMax val="0"/>
          <dgm:bulletEnabled val="1"/>
        </dgm:presLayoutVars>
      </dgm:prSet>
      <dgm:spPr/>
    </dgm:pt>
    <dgm:pt modelId="{F7ED8D97-289C-4DF7-9506-67567018B5F6}" type="pres">
      <dgm:prSet presAssocID="{B8AC631D-D23C-4C77-BF9D-1A036314C0E1}" presName="spacer" presStyleCnt="0"/>
      <dgm:spPr/>
    </dgm:pt>
    <dgm:pt modelId="{56A3C253-0362-4DBE-8B6C-14B96FEDE225}" type="pres">
      <dgm:prSet presAssocID="{8C66F270-9B48-4AE0-BF8A-7898AE585204}" presName="parentText" presStyleLbl="node1" presStyleIdx="3" presStyleCnt="4" custLinFactY="-322139" custLinFactNeighborX="-187" custLinFactNeighborY="-400000">
        <dgm:presLayoutVars>
          <dgm:chMax val="0"/>
          <dgm:bulletEnabled val="1"/>
        </dgm:presLayoutVars>
      </dgm:prSet>
      <dgm:spPr/>
    </dgm:pt>
  </dgm:ptLst>
  <dgm:cxnLst>
    <dgm:cxn modelId="{1F08932F-C972-4660-85B0-C93D4445D6D1}" srcId="{62C137B6-E874-4CD5-9E83-ABAEA3B641FB}" destId="{6C5509EB-580B-451F-B4D6-970829F221B3}" srcOrd="1" destOrd="0" parTransId="{F1C0AC02-4440-415F-8681-D9D925DC30A8}" sibTransId="{94254FCD-53FF-4B10-8743-2BA41C2882A2}"/>
    <dgm:cxn modelId="{7F008C3F-C236-49BA-94DB-F8C397CBF35A}" type="presOf" srcId="{8C66F270-9B48-4AE0-BF8A-7898AE585204}" destId="{56A3C253-0362-4DBE-8B6C-14B96FEDE225}" srcOrd="0" destOrd="0" presId="urn:microsoft.com/office/officeart/2005/8/layout/vList2"/>
    <dgm:cxn modelId="{1A4DF8A9-B267-4096-BA83-E99C017FEE5E}" srcId="{62C137B6-E874-4CD5-9E83-ABAEA3B641FB}" destId="{8C66F270-9B48-4AE0-BF8A-7898AE585204}" srcOrd="3" destOrd="0" parTransId="{4D35055E-F058-48FA-A301-F4A19B98E96B}" sibTransId="{5EB9CF59-376C-4938-BB9D-E8C48266B45F}"/>
    <dgm:cxn modelId="{B0FF13C7-4127-4EEB-9747-7FC3936D5414}" type="presOf" srcId="{6C5509EB-580B-451F-B4D6-970829F221B3}" destId="{631AF58E-AFD2-4492-885F-CEF68BD96945}" srcOrd="0" destOrd="0" presId="urn:microsoft.com/office/officeart/2005/8/layout/vList2"/>
    <dgm:cxn modelId="{BC5D6BDA-FA9B-48B9-BC09-5881E08594E7}" type="presOf" srcId="{12AD6137-561F-4495-B54F-9BA41AC48C99}" destId="{F2037A08-7CBD-4607-B9CB-45DE108B4EB4}" srcOrd="0" destOrd="0" presId="urn:microsoft.com/office/officeart/2005/8/layout/vList2"/>
    <dgm:cxn modelId="{2F21A9E4-2C53-469D-84F5-E0A7E233A692}" srcId="{62C137B6-E874-4CD5-9E83-ABAEA3B641FB}" destId="{12AD6137-561F-4495-B54F-9BA41AC48C99}" srcOrd="0" destOrd="0" parTransId="{DAAD1890-BC8A-48FB-9DC4-6C583F34826C}" sibTransId="{A85075A6-1A96-4772-B87A-B7D5B1DFA022}"/>
    <dgm:cxn modelId="{23551DE5-3692-42B5-8E0A-F90EF790EF40}" srcId="{62C137B6-E874-4CD5-9E83-ABAEA3B641FB}" destId="{04296344-9D69-4214-8588-95883B888B1F}" srcOrd="2" destOrd="0" parTransId="{BB92182C-2575-4EF1-9EAB-120C1414C596}" sibTransId="{B8AC631D-D23C-4C77-BF9D-1A036314C0E1}"/>
    <dgm:cxn modelId="{9FC025E8-B078-4A0D-B2B2-0333C30AC380}" type="presOf" srcId="{04296344-9D69-4214-8588-95883B888B1F}" destId="{2B82C97A-4C70-4B9C-81EC-7E255D3E090E}" srcOrd="0" destOrd="0" presId="urn:microsoft.com/office/officeart/2005/8/layout/vList2"/>
    <dgm:cxn modelId="{FFA3C6FA-4026-4D3E-A361-327801324128}" type="presOf" srcId="{62C137B6-E874-4CD5-9E83-ABAEA3B641FB}" destId="{C0EDD6E0-C970-4F23-A5CA-15402103E0FA}" srcOrd="0" destOrd="0" presId="urn:microsoft.com/office/officeart/2005/8/layout/vList2"/>
    <dgm:cxn modelId="{B4EFACA3-BC57-4B85-9DCD-5E1A1BCD4BF6}" type="presParOf" srcId="{C0EDD6E0-C970-4F23-A5CA-15402103E0FA}" destId="{F2037A08-7CBD-4607-B9CB-45DE108B4EB4}" srcOrd="0" destOrd="0" presId="urn:microsoft.com/office/officeart/2005/8/layout/vList2"/>
    <dgm:cxn modelId="{60742840-919B-4AC4-B161-3B7FCF23F497}" type="presParOf" srcId="{C0EDD6E0-C970-4F23-A5CA-15402103E0FA}" destId="{FFE7397E-6FD3-4178-A965-58112B6C43B5}" srcOrd="1" destOrd="0" presId="urn:microsoft.com/office/officeart/2005/8/layout/vList2"/>
    <dgm:cxn modelId="{4E014579-01F8-4956-8B53-EDB785B8E267}" type="presParOf" srcId="{C0EDD6E0-C970-4F23-A5CA-15402103E0FA}" destId="{631AF58E-AFD2-4492-885F-CEF68BD96945}" srcOrd="2" destOrd="0" presId="urn:microsoft.com/office/officeart/2005/8/layout/vList2"/>
    <dgm:cxn modelId="{B1EE8F2C-C931-4BFB-9697-FB85BD49282B}" type="presParOf" srcId="{C0EDD6E0-C970-4F23-A5CA-15402103E0FA}" destId="{DFE2F7B3-DDB7-4532-AAE4-E35D2BD7F1B8}" srcOrd="3" destOrd="0" presId="urn:microsoft.com/office/officeart/2005/8/layout/vList2"/>
    <dgm:cxn modelId="{72C808A6-C5B3-44B6-A171-4329F6C90B04}" type="presParOf" srcId="{C0EDD6E0-C970-4F23-A5CA-15402103E0FA}" destId="{2B82C97A-4C70-4B9C-81EC-7E255D3E090E}" srcOrd="4" destOrd="0" presId="urn:microsoft.com/office/officeart/2005/8/layout/vList2"/>
    <dgm:cxn modelId="{55B06F74-FB49-4684-8BA0-F2E3D6D4CFB3}" type="presParOf" srcId="{C0EDD6E0-C970-4F23-A5CA-15402103E0FA}" destId="{F7ED8D97-289C-4DF7-9506-67567018B5F6}" srcOrd="5" destOrd="0" presId="urn:microsoft.com/office/officeart/2005/8/layout/vList2"/>
    <dgm:cxn modelId="{8AC04216-DB17-4BCB-960A-9D76707DB1E8}" type="presParOf" srcId="{C0EDD6E0-C970-4F23-A5CA-15402103E0FA}" destId="{56A3C253-0362-4DBE-8B6C-14B96FEDE22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037A08-7CBD-4607-B9CB-45DE108B4EB4}">
      <dsp:nvSpPr>
        <dsp:cNvPr id="0" name=""/>
        <dsp:cNvSpPr/>
      </dsp:nvSpPr>
      <dsp:spPr>
        <a:xfrm>
          <a:off x="0" y="621049"/>
          <a:ext cx="4536504" cy="542880"/>
        </a:xfrm>
        <a:prstGeom prst="roundRect">
          <a:avLst/>
        </a:prstGeom>
        <a:solidFill>
          <a:schemeClr val="accent5">
            <a:lumMod val="90000"/>
            <a:lumOff val="1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rPr>
            <a:t>ochranná přilba</a:t>
          </a:r>
          <a:endParaRPr lang="cs-CZ" sz="2000" kern="1200" dirty="0">
            <a:solidFill>
              <a:schemeClr val="bg1"/>
            </a:solidFill>
            <a:latin typeface="+mn-lt"/>
          </a:endParaRPr>
        </a:p>
      </dsp:txBody>
      <dsp:txXfrm>
        <a:off x="26501" y="647550"/>
        <a:ext cx="4483502" cy="489878"/>
      </dsp:txXfrm>
    </dsp:sp>
    <dsp:sp modelId="{631AF58E-AFD2-4492-885F-CEF68BD96945}">
      <dsp:nvSpPr>
        <dsp:cNvPr id="0" name=""/>
        <dsp:cNvSpPr/>
      </dsp:nvSpPr>
      <dsp:spPr>
        <a:xfrm>
          <a:off x="0" y="1242525"/>
          <a:ext cx="4536504" cy="542880"/>
        </a:xfrm>
        <a:prstGeom prst="roundRect">
          <a:avLst/>
        </a:prstGeom>
        <a:solidFill>
          <a:schemeClr val="accent5">
            <a:lumMod val="90000"/>
            <a:lumOff val="1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rPr>
            <a:t>pracovní oděv</a:t>
          </a:r>
          <a:endParaRPr lang="cs-CZ" sz="2000" kern="1200" dirty="0">
            <a:solidFill>
              <a:schemeClr val="bg1"/>
            </a:solidFill>
            <a:latin typeface="+mn-lt"/>
          </a:endParaRPr>
        </a:p>
      </dsp:txBody>
      <dsp:txXfrm>
        <a:off x="26501" y="1269026"/>
        <a:ext cx="4483502" cy="489878"/>
      </dsp:txXfrm>
    </dsp:sp>
    <dsp:sp modelId="{2B82C97A-4C70-4B9C-81EC-7E255D3E090E}">
      <dsp:nvSpPr>
        <dsp:cNvPr id="0" name=""/>
        <dsp:cNvSpPr/>
      </dsp:nvSpPr>
      <dsp:spPr>
        <a:xfrm>
          <a:off x="0" y="1883363"/>
          <a:ext cx="4536504" cy="542880"/>
        </a:xfrm>
        <a:prstGeom prst="roundRect">
          <a:avLst/>
        </a:prstGeom>
        <a:solidFill>
          <a:schemeClr val="accent5">
            <a:lumMod val="90000"/>
            <a:lumOff val="1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rPr>
            <a:t>ochranná obuv</a:t>
          </a:r>
          <a:endParaRPr lang="cs-CZ" sz="2000" kern="1200" dirty="0">
            <a:solidFill>
              <a:schemeClr val="bg1"/>
            </a:solidFill>
            <a:latin typeface="+mn-lt"/>
          </a:endParaRPr>
        </a:p>
      </dsp:txBody>
      <dsp:txXfrm>
        <a:off x="26501" y="1909864"/>
        <a:ext cx="4483502" cy="489878"/>
      </dsp:txXfrm>
    </dsp:sp>
    <dsp:sp modelId="{56A3C253-0362-4DBE-8B6C-14B96FEDE225}">
      <dsp:nvSpPr>
        <dsp:cNvPr id="0" name=""/>
        <dsp:cNvSpPr/>
      </dsp:nvSpPr>
      <dsp:spPr>
        <a:xfrm>
          <a:off x="0" y="0"/>
          <a:ext cx="4536504" cy="542880"/>
        </a:xfrm>
        <a:prstGeom prst="roundRect">
          <a:avLst/>
        </a:prstGeom>
        <a:solidFill>
          <a:schemeClr val="bg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chemeClr val="bg1"/>
              </a:solidFill>
            </a:rPr>
            <a:t>Pohyb v elektrárnách:</a:t>
          </a:r>
        </a:p>
      </dsp:txBody>
      <dsp:txXfrm>
        <a:off x="26501" y="26501"/>
        <a:ext cx="4483502" cy="4898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02DC483A-AF1E-4F09-95DB-F4735B0A09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A817A22-8970-4D94-8E46-A7B4FE5F43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BAF66-B610-45C0-B299-FF9911A4DA31}" type="datetimeFigureOut">
              <a:rPr lang="cs-CZ" smtClean="0"/>
              <a:t>22.06.2026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D931A21-5FB4-461C-AA0F-961E890453B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DF62A90-2911-4BCE-8772-70AF6561FC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68F77F-62C0-42BF-A7CC-414D194203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5186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5D657-F239-4206-9806-010134D0050D}" type="datetimeFigureOut">
              <a:rPr lang="cs-CZ" smtClean="0"/>
              <a:t>22.06.2026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F6154D-62DB-4503-8B7B-007B4B3913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2100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673D0-23DB-BD43-ACA1-43CD0E2954D3}" type="slidenum">
              <a:rPr kumimoji="0" lang="en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130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673D0-23DB-BD43-ACA1-43CD0E2954D3}" type="slidenum">
              <a:rPr kumimoji="0" lang="en-CZ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CZ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719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6154D-62DB-4503-8B7B-007B4B391318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8289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673D0-23DB-BD43-ACA1-43CD0E2954D3}" type="slidenum">
              <a:rPr kumimoji="0" lang="en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678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673D0-23DB-BD43-ACA1-43CD0E2954D3}" type="slidenum">
              <a:rPr kumimoji="0" lang="en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530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673D0-23DB-BD43-ACA1-43CD0E2954D3}" type="slidenum">
              <a:rPr kumimoji="0" lang="en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574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6154D-62DB-4503-8B7B-007B4B391318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71312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673D0-23DB-BD43-ACA1-43CD0E2954D3}" type="slidenum">
              <a:rPr kumimoji="0" lang="en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236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673D0-23DB-BD43-ACA1-43CD0E2954D3}" type="slidenum">
              <a:rPr kumimoji="0" lang="en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5785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673D0-23DB-BD43-ACA1-43CD0E2954D3}" type="slidenum">
              <a:rPr kumimoji="0" lang="en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4612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673D0-23DB-BD43-ACA1-43CD0E2954D3}" type="slidenum">
              <a:rPr kumimoji="0" lang="en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578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673D0-23DB-BD43-ACA1-43CD0E2954D3}" type="slidenum">
              <a:rPr lang="en-CZ" smtClean="0"/>
              <a:t>4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7929286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673D0-23DB-BD43-ACA1-43CD0E2954D3}" type="slidenum">
              <a:rPr kumimoji="0" lang="en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2745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673D0-23DB-BD43-ACA1-43CD0E2954D3}" type="slidenum">
              <a:rPr lang="en-CZ" smtClean="0"/>
              <a:t>37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63512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673D0-23DB-BD43-ACA1-43CD0E2954D3}" type="slidenum">
              <a:rPr lang="en-CZ" smtClean="0"/>
              <a:t>5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160639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673D0-23DB-BD43-ACA1-43CD0E2954D3}" type="slidenum">
              <a:rPr lang="en-CZ" smtClean="0"/>
              <a:t>6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418605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673D0-23DB-BD43-ACA1-43CD0E2954D3}" type="slidenum">
              <a:rPr lang="en-CZ" smtClean="0"/>
              <a:t>7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795118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673D0-23DB-BD43-ACA1-43CD0E2954D3}" type="slidenum">
              <a:rPr kumimoji="0" lang="en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746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673D0-23DB-BD43-ACA1-43CD0E2954D3}" type="slidenum">
              <a:rPr kumimoji="0" lang="en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19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673D0-23DB-BD43-ACA1-43CD0E2954D3}" type="slidenum">
              <a:rPr lang="en-CZ" smtClean="0"/>
              <a:t>11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618717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673D0-23DB-BD43-ACA1-43CD0E2954D3}" type="slidenum">
              <a:rPr kumimoji="0" lang="en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108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E2E87EAA-51F0-067F-FAA6-5E9927829B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2"/>
          <a:stretch/>
        </p:blipFill>
        <p:spPr>
          <a:xfrm>
            <a:off x="5159896" y="0"/>
            <a:ext cx="7032104" cy="6858000"/>
          </a:xfrm>
          <a:prstGeom prst="rect">
            <a:avLst/>
          </a:prstGeom>
        </p:spPr>
      </p:pic>
      <p:pic>
        <p:nvPicPr>
          <p:cNvPr id="10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D4CC1D2F-A291-48FD-569E-E017D26FF1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89816"/>
            <a:ext cx="1584176" cy="638583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2C9BB94-3B38-D149-AA59-8FBB1C2F63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2204864"/>
            <a:ext cx="6192837" cy="1439862"/>
          </a:xfrm>
          <a:prstGeom prst="rect">
            <a:avLst/>
          </a:prstGeom>
        </p:spPr>
        <p:txBody>
          <a:bodyPr/>
          <a:lstStyle>
            <a:lvl1pPr>
              <a:defRPr sz="4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2pPr>
            <a:lvl3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3pPr>
            <a:lvl4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4pPr>
            <a:lvl5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5E38A212-C36F-7144-9D37-90118F7961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4" y="3933056"/>
            <a:ext cx="3960812" cy="79057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412E00C7-8B18-2C9D-7073-7808A5FBEA53}"/>
              </a:ext>
            </a:extLst>
          </p:cNvPr>
          <p:cNvSpPr/>
          <p:nvPr userDrawn="1"/>
        </p:nvSpPr>
        <p:spPr>
          <a:xfrm>
            <a:off x="11208568" y="6237312"/>
            <a:ext cx="576064" cy="5040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2975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59360" y="1484784"/>
            <a:ext cx="3124082" cy="446854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C0814DBB-8071-67A4-174A-6351EE21F5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99466" y="1481054"/>
            <a:ext cx="3124082" cy="446854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67167C5F-EDD1-C832-F5F8-B4EF62F821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39572" y="1484783"/>
            <a:ext cx="3068606" cy="446854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91730CE2-54CA-7822-FC69-21FD079EDD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9360" y="1121014"/>
            <a:ext cx="312408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DB2BF174-208D-4CAA-964B-B20D4BF252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99466" y="1121014"/>
            <a:ext cx="312408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1E70D5AD-B0EC-A0CA-BA0C-514CBDF39E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39572" y="1121014"/>
            <a:ext cx="3068606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215827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5400" y="980728"/>
            <a:ext cx="4360576" cy="2232248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436FB165-3355-0608-17AA-55271C8520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5400" y="3717032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B63CCBDE-E186-7A2F-6229-94CA73D7B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31904" y="980728"/>
            <a:ext cx="2448272" cy="504056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symbol obrázku 5">
            <a:extLst>
              <a:ext uri="{FF2B5EF4-FFF2-40B4-BE49-F238E27FC236}">
                <a16:creationId xmlns:a16="http://schemas.microsoft.com/office/drawing/2014/main" id="{1F8AB5F7-2014-3DE5-A3E7-7270C5725B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36423" y="980728"/>
            <a:ext cx="2448272" cy="504056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945F3B21-C1EB-48B8-50D4-6A1748F784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7774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678171B0-6EE8-F925-C2D7-E083CA87A0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31904" y="620688"/>
            <a:ext cx="244827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B1233071-C0AF-A6FF-94AC-46A2C47190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36423" y="620688"/>
            <a:ext cx="244827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025A8E0E-07B3-81B9-AE5F-9B5C442507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400" y="3356992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4127699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3472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436FB165-3355-0608-17AA-55271C8520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43472" y="3861048"/>
            <a:ext cx="4360576" cy="237626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8F5D8973-3623-56C4-F175-AA531064B7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39880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B69B087A-BDA0-4CA2-449A-220C8A0CFC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39880" y="3861048"/>
            <a:ext cx="4360576" cy="237626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2BFD1512-966D-221D-D013-1D5926C29E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43472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DA5E481-C11E-8F62-C173-EB5E740CA9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39880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DFB8C3E3-2FE9-B311-B7CF-01BBFF854DF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46201" y="350100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F4DAA9EE-3EDA-EC4D-177C-25C6F8166D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42609" y="350100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4291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3472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8F5D8973-3623-56C4-F175-AA531064B7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39880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5DEC724E-C033-F047-E07F-A09C002E2A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46884" y="3789040"/>
            <a:ext cx="8853572" cy="244827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F1F6C668-6FE5-FD98-0570-A9E9B52A58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43472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5FAE5FDF-3F80-54F4-CE26-DBE350647B3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39880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B83B143-D77D-61B6-FBCF-F08314D2B2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43472" y="3429000"/>
            <a:ext cx="885357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292623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ránka s fotk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F4C121A6-3D8E-FD24-AE30-7D21C7FCA8B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0750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C6D106E1-2BA3-6D0D-BE93-FAD81BEA0B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77954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96D3A5E4-D310-DB89-29F2-CCD1C5DFFA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5117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ránka s fotk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5E8F0922-9B60-F37C-EBF9-66BDEC3461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908DA53C-6579-3BD0-5B5E-839900171C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2459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5E8F0922-9B60-F37C-EBF9-66BDEC3461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0D4A35CD-ECE1-9CD2-59DC-446B9844E7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3FBEC363-76F6-C438-912D-EF2FD2CD95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477954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FEFA80A1-4C72-C7F2-49F5-D691657C98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3130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92344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6829CAE9-7D98-E2FD-C921-54BA8CADC7D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9532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6096000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96344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2696F3F-7A65-64A8-94F3-227A61117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0B79C196-4283-06EE-E6EC-CDCF933B83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3982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57120"/>
            <a:ext cx="10298111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AD1ED3B7-42DB-F308-0499-1C88F389A4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2" y="1916113"/>
            <a:ext cx="10922001" cy="6463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59088635-C4A2-5DE7-C005-B34DB13072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2852936"/>
            <a:ext cx="11009312" cy="1656878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7401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3024336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96344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2696F3F-7A65-64A8-94F3-227A61117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3" name="Zástupný symbol obrázku 5">
            <a:extLst>
              <a:ext uri="{FF2B5EF4-FFF2-40B4-BE49-F238E27FC236}">
                <a16:creationId xmlns:a16="http://schemas.microsoft.com/office/drawing/2014/main" id="{953DEFEB-09ED-9E58-EF97-921059EC70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6344" y="3429000"/>
            <a:ext cx="2975992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AF65E1E2-DCA5-AF05-B2E5-B9A612376F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98133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03937" y="3429000"/>
            <a:ext cx="3024336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3937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00281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3" name="Zástupný symbol obrázku 5">
            <a:extLst>
              <a:ext uri="{FF2B5EF4-FFF2-40B4-BE49-F238E27FC236}">
                <a16:creationId xmlns:a16="http://schemas.microsoft.com/office/drawing/2014/main" id="{953DEFEB-09ED-9E58-EF97-921059EC70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00281" y="3429000"/>
            <a:ext cx="2975992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66DB134B-C8C4-ED9D-ECAA-BA0D3BE24F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91B7FDB3-283F-B7ED-C4C8-6DE20D6262E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61203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12976"/>
            <a:ext cx="1219200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E229C5F1-F978-7A97-F2F2-C2C8DEC8D0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B26B058F-4C24-C318-1E84-0729C2B541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7688" y="1738855"/>
            <a:ext cx="11009312" cy="108882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46035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12976"/>
            <a:ext cx="6048672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E229C5F1-F978-7A97-F2F2-C2C8DEC8D0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78DA8F50-FA33-1D19-B6C1-34ECF45C5D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43330" y="3212976"/>
            <a:ext cx="6048672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C85BB8FE-0315-B0D3-D079-149C3C492E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688" y="1738855"/>
            <a:ext cx="11009312" cy="108882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71109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12976"/>
            <a:ext cx="398512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E229C5F1-F978-7A97-F2F2-C2C8DEC8D0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CDCCAF09-131E-3E4C-BE38-ACEF58EAB7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03440" y="3212976"/>
            <a:ext cx="398512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5F3DE0BA-D7D0-8A00-E37E-03B82DC518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06880" y="3202672"/>
            <a:ext cx="398512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2637118B-9C7E-173F-E637-DEAF4CAAC3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7688" y="1738855"/>
            <a:ext cx="11009312" cy="108882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67590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D4CC1D2F-A291-48FD-569E-E017D26FF1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89816"/>
            <a:ext cx="1584176" cy="638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05EA71-C82B-AA44-A4E8-85F0A5E0E0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6CE203-DE2C-6447-AC60-175A88E4C8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235" y="2204864"/>
            <a:ext cx="6192837" cy="1439862"/>
          </a:xfrm>
          <a:prstGeom prst="rect">
            <a:avLst/>
          </a:prstGeom>
        </p:spPr>
        <p:txBody>
          <a:bodyPr/>
          <a:lstStyle>
            <a:lvl1pPr>
              <a:defRPr sz="4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2pPr>
            <a:lvl3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3pPr>
            <a:lvl4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4pPr>
            <a:lvl5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AE5D401-F9B2-6641-97CF-0037D0D92A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4" y="4005064"/>
            <a:ext cx="3960812" cy="79057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69235CD-E9C9-BD08-6F7F-570AE6AA2FA5}"/>
              </a:ext>
            </a:extLst>
          </p:cNvPr>
          <p:cNvSpPr/>
          <p:nvPr userDrawn="1"/>
        </p:nvSpPr>
        <p:spPr>
          <a:xfrm>
            <a:off x="11136560" y="6237312"/>
            <a:ext cx="576064" cy="5040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90115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F26109-1388-4147-8767-EB2B8918C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CDFA4-AA79-4CF1-A2FB-65448BAEA2E6}" type="datetime1">
              <a:rPr lang="cs-CZ" smtClean="0"/>
              <a:t>22.06.2026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99D419-FCC8-4085-B838-3BAEBDB88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274DE8B-876E-4B3E-842D-BB967709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D0124B-3E7B-4F10-BF41-CF7CADACA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chemeClr val="accent2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3E564D-7459-4CB0-85DA-F83CFDEC5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4153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2" y="1916113"/>
            <a:ext cx="7633370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93116F34-349C-1FDE-6668-5945EEE32E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18355" y="1930447"/>
            <a:ext cx="3024859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105B5414-D604-2C67-9C40-9F29B7F3CF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3" y="2852936"/>
            <a:ext cx="7633368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A6C8BD78-AF5D-FB02-6E05-A11CBACFAD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18354" y="2852936"/>
            <a:ext cx="3024859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2200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2" y="1916113"/>
            <a:ext cx="5329115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93116F34-349C-1FDE-6668-5945EEE32E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67485" y="1930447"/>
            <a:ext cx="5329115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ECB8DF6A-4391-BA67-AF98-48B9B7C254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3" y="2852936"/>
            <a:ext cx="5329114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F98EC4A4-0E88-8EBD-0A2A-CA1D4D7A94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67485" y="2854500"/>
            <a:ext cx="5329114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5592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916113"/>
            <a:ext cx="3456906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0AE1F90D-7037-11D7-076F-425EF0C965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6782" y="1916113"/>
            <a:ext cx="3456906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E4190888-F957-A546-F6D6-C49AB95D14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704" y="1916113"/>
            <a:ext cx="3456906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173E74EB-A934-6963-C407-AB4B32DCF6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863" y="2852936"/>
            <a:ext cx="3456902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839157F3-F208-29FD-6B5C-06C1ECE6091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26782" y="2852936"/>
            <a:ext cx="3456902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7" name="Zástupný text 2">
            <a:extLst>
              <a:ext uri="{FF2B5EF4-FFF2-40B4-BE49-F238E27FC236}">
                <a16:creationId xmlns:a16="http://schemas.microsoft.com/office/drawing/2014/main" id="{0B242EDF-5B3C-5356-1CCB-C122EF7B11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02708" y="2852936"/>
            <a:ext cx="3456902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7110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2" y="1916113"/>
            <a:ext cx="5041083" cy="8648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93116F34-349C-1FDE-6668-5945EEE32E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18527" y="1930447"/>
            <a:ext cx="5041083" cy="8648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53" name="Rovnoramenný trojúhelník 51">
            <a:extLst>
              <a:ext uri="{FF2B5EF4-FFF2-40B4-BE49-F238E27FC236}">
                <a16:creationId xmlns:a16="http://schemas.microsoft.com/office/drawing/2014/main" id="{27BC23DB-6645-12C3-D39D-15D9667188D9}"/>
              </a:ext>
            </a:extLst>
          </p:cNvPr>
          <p:cNvSpPr/>
          <p:nvPr userDrawn="1"/>
        </p:nvSpPr>
        <p:spPr>
          <a:xfrm rot="5400000">
            <a:off x="5871690" y="3365278"/>
            <a:ext cx="374705" cy="214117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1060704"/>
              <a:gd name="connsiteY0" fmla="*/ 914400 h 921103"/>
              <a:gd name="connsiteX1" fmla="*/ 530352 w 1060704"/>
              <a:gd name="connsiteY1" fmla="*/ 0 h 921103"/>
              <a:gd name="connsiteX2" fmla="*/ 1060704 w 1060704"/>
              <a:gd name="connsiteY2" fmla="*/ 914400 h 921103"/>
              <a:gd name="connsiteX3" fmla="*/ 516811 w 1060704"/>
              <a:gd name="connsiteY3" fmla="*/ 921103 h 921103"/>
              <a:gd name="connsiteX4" fmla="*/ 0 w 1060704"/>
              <a:gd name="connsiteY4" fmla="*/ 914400 h 921103"/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1060704"/>
              <a:gd name="connsiteY0" fmla="*/ 914400 h 914410"/>
              <a:gd name="connsiteX1" fmla="*/ 530352 w 1060704"/>
              <a:gd name="connsiteY1" fmla="*/ 0 h 914410"/>
              <a:gd name="connsiteX2" fmla="*/ 1060704 w 1060704"/>
              <a:gd name="connsiteY2" fmla="*/ 914400 h 914410"/>
              <a:gd name="connsiteX3" fmla="*/ 512318 w 1060704"/>
              <a:gd name="connsiteY3" fmla="*/ 789316 h 914410"/>
              <a:gd name="connsiteX4" fmla="*/ 0 w 1060704"/>
              <a:gd name="connsiteY4" fmla="*/ 914400 h 914410"/>
              <a:gd name="connsiteX0" fmla="*/ 0 w 1060704"/>
              <a:gd name="connsiteY0" fmla="*/ 914400 h 914410"/>
              <a:gd name="connsiteX1" fmla="*/ 530352 w 1060704"/>
              <a:gd name="connsiteY1" fmla="*/ 0 h 914410"/>
              <a:gd name="connsiteX2" fmla="*/ 1060704 w 1060704"/>
              <a:gd name="connsiteY2" fmla="*/ 914400 h 914410"/>
              <a:gd name="connsiteX3" fmla="*/ 512318 w 1060704"/>
              <a:gd name="connsiteY3" fmla="*/ 789316 h 914410"/>
              <a:gd name="connsiteX4" fmla="*/ 0 w 1060704"/>
              <a:gd name="connsiteY4" fmla="*/ 914400 h 914410"/>
              <a:gd name="connsiteX0" fmla="*/ 0 w 1060704"/>
              <a:gd name="connsiteY0" fmla="*/ 914400 h 914408"/>
              <a:gd name="connsiteX1" fmla="*/ 530352 w 1060704"/>
              <a:gd name="connsiteY1" fmla="*/ 0 h 914408"/>
              <a:gd name="connsiteX2" fmla="*/ 1060704 w 1060704"/>
              <a:gd name="connsiteY2" fmla="*/ 914400 h 914408"/>
              <a:gd name="connsiteX3" fmla="*/ 512318 w 1060704"/>
              <a:gd name="connsiteY3" fmla="*/ 789316 h 914408"/>
              <a:gd name="connsiteX4" fmla="*/ 0 w 1060704"/>
              <a:gd name="connsiteY4" fmla="*/ 914400 h 914408"/>
              <a:gd name="connsiteX0" fmla="*/ 0 w 1060704"/>
              <a:gd name="connsiteY0" fmla="*/ 914400 h 914403"/>
              <a:gd name="connsiteX1" fmla="*/ 530352 w 1060704"/>
              <a:gd name="connsiteY1" fmla="*/ 0 h 914403"/>
              <a:gd name="connsiteX2" fmla="*/ 1060704 w 1060704"/>
              <a:gd name="connsiteY2" fmla="*/ 914400 h 914403"/>
              <a:gd name="connsiteX3" fmla="*/ 519907 w 1060704"/>
              <a:gd name="connsiteY3" fmla="*/ 519858 h 914403"/>
              <a:gd name="connsiteX4" fmla="*/ 0 w 1060704"/>
              <a:gd name="connsiteY4" fmla="*/ 914400 h 914403"/>
              <a:gd name="connsiteX0" fmla="*/ 0 w 1060704"/>
              <a:gd name="connsiteY0" fmla="*/ 914400 h 914401"/>
              <a:gd name="connsiteX1" fmla="*/ 530352 w 1060704"/>
              <a:gd name="connsiteY1" fmla="*/ 0 h 914401"/>
              <a:gd name="connsiteX2" fmla="*/ 1060704 w 1060704"/>
              <a:gd name="connsiteY2" fmla="*/ 914400 h 914401"/>
              <a:gd name="connsiteX3" fmla="*/ 531297 w 1060704"/>
              <a:gd name="connsiteY3" fmla="*/ 3710 h 914401"/>
              <a:gd name="connsiteX4" fmla="*/ 0 w 1060704"/>
              <a:gd name="connsiteY4" fmla="*/ 914400 h 914401"/>
              <a:gd name="connsiteX0" fmla="*/ 0 w 1060704"/>
              <a:gd name="connsiteY0" fmla="*/ 914400 h 914399"/>
              <a:gd name="connsiteX1" fmla="*/ 530352 w 1060704"/>
              <a:gd name="connsiteY1" fmla="*/ 0 h 914399"/>
              <a:gd name="connsiteX2" fmla="*/ 1060704 w 1060704"/>
              <a:gd name="connsiteY2" fmla="*/ 914400 h 914399"/>
              <a:gd name="connsiteX3" fmla="*/ 531297 w 1060704"/>
              <a:gd name="connsiteY3" fmla="*/ 3710 h 914399"/>
              <a:gd name="connsiteX4" fmla="*/ 0 w 1060704"/>
              <a:gd name="connsiteY4" fmla="*/ 914400 h 914399"/>
              <a:gd name="connsiteX0" fmla="*/ 0 w 1060704"/>
              <a:gd name="connsiteY0" fmla="*/ 914400 h 914401"/>
              <a:gd name="connsiteX1" fmla="*/ 530352 w 1060704"/>
              <a:gd name="connsiteY1" fmla="*/ 0 h 914401"/>
              <a:gd name="connsiteX2" fmla="*/ 1060704 w 1060704"/>
              <a:gd name="connsiteY2" fmla="*/ 914400 h 914401"/>
              <a:gd name="connsiteX3" fmla="*/ 531297 w 1060704"/>
              <a:gd name="connsiteY3" fmla="*/ 3710 h 914401"/>
              <a:gd name="connsiteX4" fmla="*/ 0 w 1060704"/>
              <a:gd name="connsiteY4" fmla="*/ 914400 h 91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0704" h="914401">
                <a:moveTo>
                  <a:pt x="0" y="914400"/>
                </a:moveTo>
                <a:lnTo>
                  <a:pt x="530352" y="0"/>
                </a:lnTo>
                <a:lnTo>
                  <a:pt x="1060704" y="914400"/>
                </a:lnTo>
                <a:cubicBezTo>
                  <a:pt x="1043633" y="904331"/>
                  <a:pt x="533192" y="-1403"/>
                  <a:pt x="531297" y="3710"/>
                </a:cubicBezTo>
                <a:cubicBezTo>
                  <a:pt x="531312" y="-139"/>
                  <a:pt x="18968" y="884091"/>
                  <a:pt x="0" y="914400"/>
                </a:cubicBezTo>
                <a:close/>
              </a:path>
            </a:pathLst>
          </a:custGeom>
          <a:noFill/>
          <a:ln w="34925">
            <a:solidFill>
              <a:schemeClr val="accent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cs-CZ"/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7BACBAD4-6DA3-FC34-9EBE-50400CF3C8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862" y="2852936"/>
            <a:ext cx="5041081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67CAEF5D-8A72-3ED8-0DF0-628C1A02348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18527" y="2862278"/>
            <a:ext cx="5041081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3480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á strán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AE7AB3-9B6E-BF47-BB76-1CC7504E6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D4CC1D2F-A291-48FD-569E-E017D26FF1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89816"/>
            <a:ext cx="1584176" cy="638583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78311E9-823A-C345-B582-8BE42DF1DB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2204864"/>
            <a:ext cx="6192837" cy="1439862"/>
          </a:xfrm>
          <a:prstGeom prst="rect">
            <a:avLst/>
          </a:prstGeom>
        </p:spPr>
        <p:txBody>
          <a:bodyPr/>
          <a:lstStyle>
            <a:lvl1pPr>
              <a:defRPr sz="4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2pPr>
            <a:lvl3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3pPr>
            <a:lvl4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4pPr>
            <a:lvl5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20F95B7-E9A7-E44D-9B6C-84F243251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4" y="4006577"/>
            <a:ext cx="3960812" cy="79057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01F90324-8788-09F4-3BA0-EC9EB6C21700}"/>
              </a:ext>
            </a:extLst>
          </p:cNvPr>
          <p:cNvSpPr/>
          <p:nvPr userDrawn="1"/>
        </p:nvSpPr>
        <p:spPr>
          <a:xfrm>
            <a:off x="11136560" y="6237312"/>
            <a:ext cx="576064" cy="5040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7806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ka_a_titul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3392" y="1628800"/>
            <a:ext cx="10936218" cy="4608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3" y="332656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454014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3686" y="1700809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C0814DBB-8071-67A4-174A-6351EE21F5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8984" y="1700809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67167C5F-EDD1-C832-F5F8-B4EF62F821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03280" y="1700808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4F4E371C-FF85-034C-CE97-02118F8BCA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67576" y="1700808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93F3FA6-92AB-6241-CAA8-95BBA203DA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686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E384EC8A-803F-50CF-E7EA-271BB97F0E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38984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BC8D0283-37C0-F910-154D-8138A9CF91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03280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DC0D5987-1A9D-5E81-E756-0F9A83AE7B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67576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921472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2" y="9944865"/>
            <a:ext cx="24170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7" y="9944865"/>
            <a:ext cx="17372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6/22/2026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5" y="9944865"/>
            <a:ext cx="17372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 dirty="0"/>
          </a:p>
        </p:txBody>
      </p:sp>
      <p:sp>
        <p:nvSpPr>
          <p:cNvPr id="9" name="TextBox 38">
            <a:extLst>
              <a:ext uri="{FF2B5EF4-FFF2-40B4-BE49-F238E27FC236}">
                <a16:creationId xmlns:a16="http://schemas.microsoft.com/office/drawing/2014/main" id="{773C2588-4111-87C4-EB01-464A4CBCB7D4}"/>
              </a:ext>
            </a:extLst>
          </p:cNvPr>
          <p:cNvSpPr txBox="1"/>
          <p:nvPr userDrawn="1"/>
        </p:nvSpPr>
        <p:spPr>
          <a:xfrm>
            <a:off x="11280576" y="6392361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2FC4441-48AB-466E-B5E2-7FA789F38293}" type="slidenum">
              <a:rPr lang="cs-CZ" sz="1200" smtClean="0">
                <a:solidFill>
                  <a:srgbClr val="363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CZ" sz="1200" dirty="0">
              <a:solidFill>
                <a:srgbClr val="363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3CCF8F3B-F835-352F-074E-1A3CE78234A5}"/>
              </a:ext>
            </a:extLst>
          </p:cNvPr>
          <p:cNvSpPr txBox="1"/>
          <p:nvPr userDrawn="1"/>
        </p:nvSpPr>
        <p:spPr>
          <a:xfrm>
            <a:off x="551384" y="6392361"/>
            <a:ext cx="165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1">
                <a:solidFill>
                  <a:srgbClr val="00C7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www.cez.cz</a:t>
            </a:r>
          </a:p>
        </p:txBody>
      </p:sp>
      <p:sp>
        <p:nvSpPr>
          <p:cNvPr id="2" name="MSIPCMContentMarking" descr="{&quot;HashCode&quot;:-1649102973,&quot;Placement&quot;:&quot;Header&quot;,&quot;Top&quot;:0.0,&quot;Left&quot;:870.008667,&quot;SlideWidth&quot;:960,&quot;SlideHeight&quot;:540}">
            <a:extLst>
              <a:ext uri="{FF2B5EF4-FFF2-40B4-BE49-F238E27FC236}">
                <a16:creationId xmlns:a16="http://schemas.microsoft.com/office/drawing/2014/main" id="{37D297BD-6569-4042-93DB-31AD5EC03F22}"/>
              </a:ext>
            </a:extLst>
          </p:cNvPr>
          <p:cNvSpPr txBox="1"/>
          <p:nvPr userDrawn="1"/>
        </p:nvSpPr>
        <p:spPr>
          <a:xfrm>
            <a:off x="11049110" y="0"/>
            <a:ext cx="1142890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cs-CZ" sz="1000">
                <a:solidFill>
                  <a:srgbClr val="000000"/>
                </a:solidFill>
                <a:latin typeface="Calibri" panose="020F0502020204030204" pitchFamily="34" charset="0"/>
              </a:rPr>
              <a:t>Interní / Internal</a:t>
            </a:r>
          </a:p>
        </p:txBody>
      </p:sp>
    </p:spTree>
    <p:extLst>
      <p:ext uri="{BB962C8B-B14F-4D97-AF65-F5344CB8AC3E}">
        <p14:creationId xmlns:p14="http://schemas.microsoft.com/office/powerpoint/2010/main" val="27961601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189" eaLnBrk="1" hangingPunct="1">
        <a:defRPr>
          <a:latin typeface="+mn-lt"/>
          <a:ea typeface="+mn-ea"/>
          <a:cs typeface="+mn-cs"/>
        </a:defRPr>
      </a:lvl2pPr>
      <a:lvl3pPr marL="914377" eaLnBrk="1" hangingPunct="1">
        <a:defRPr>
          <a:latin typeface="+mn-lt"/>
          <a:ea typeface="+mn-ea"/>
          <a:cs typeface="+mn-cs"/>
        </a:defRPr>
      </a:lvl3pPr>
      <a:lvl4pPr marL="1371566" eaLnBrk="1" hangingPunct="1">
        <a:defRPr>
          <a:latin typeface="+mn-lt"/>
          <a:ea typeface="+mn-ea"/>
          <a:cs typeface="+mn-cs"/>
        </a:defRPr>
      </a:lvl4pPr>
      <a:lvl5pPr marL="1828754" eaLnBrk="1" hangingPunct="1">
        <a:defRPr>
          <a:latin typeface="+mn-lt"/>
          <a:ea typeface="+mn-ea"/>
          <a:cs typeface="+mn-cs"/>
        </a:defRPr>
      </a:lvl5pPr>
      <a:lvl6pPr marL="2285943" eaLnBrk="1" hangingPunct="1">
        <a:defRPr>
          <a:latin typeface="+mn-lt"/>
          <a:ea typeface="+mn-ea"/>
          <a:cs typeface="+mn-cs"/>
        </a:defRPr>
      </a:lvl6pPr>
      <a:lvl7pPr marL="2743131" eaLnBrk="1" hangingPunct="1">
        <a:defRPr>
          <a:latin typeface="+mn-lt"/>
          <a:ea typeface="+mn-ea"/>
          <a:cs typeface="+mn-cs"/>
        </a:defRPr>
      </a:lvl7pPr>
      <a:lvl8pPr marL="3200320" eaLnBrk="1" hangingPunct="1">
        <a:defRPr>
          <a:latin typeface="+mn-lt"/>
          <a:ea typeface="+mn-ea"/>
          <a:cs typeface="+mn-cs"/>
        </a:defRPr>
      </a:lvl8pPr>
      <a:lvl9pPr marL="3657509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189" eaLnBrk="1" hangingPunct="1">
        <a:defRPr>
          <a:latin typeface="+mn-lt"/>
          <a:ea typeface="+mn-ea"/>
          <a:cs typeface="+mn-cs"/>
        </a:defRPr>
      </a:lvl2pPr>
      <a:lvl3pPr marL="914377" eaLnBrk="1" hangingPunct="1">
        <a:defRPr>
          <a:latin typeface="+mn-lt"/>
          <a:ea typeface="+mn-ea"/>
          <a:cs typeface="+mn-cs"/>
        </a:defRPr>
      </a:lvl3pPr>
      <a:lvl4pPr marL="1371566" eaLnBrk="1" hangingPunct="1">
        <a:defRPr>
          <a:latin typeface="+mn-lt"/>
          <a:ea typeface="+mn-ea"/>
          <a:cs typeface="+mn-cs"/>
        </a:defRPr>
      </a:lvl4pPr>
      <a:lvl5pPr marL="1828754" eaLnBrk="1" hangingPunct="1">
        <a:defRPr>
          <a:latin typeface="+mn-lt"/>
          <a:ea typeface="+mn-ea"/>
          <a:cs typeface="+mn-cs"/>
        </a:defRPr>
      </a:lvl5pPr>
      <a:lvl6pPr marL="2285943" eaLnBrk="1" hangingPunct="1">
        <a:defRPr>
          <a:latin typeface="+mn-lt"/>
          <a:ea typeface="+mn-ea"/>
          <a:cs typeface="+mn-cs"/>
        </a:defRPr>
      </a:lvl6pPr>
      <a:lvl7pPr marL="2743131" eaLnBrk="1" hangingPunct="1">
        <a:defRPr>
          <a:latin typeface="+mn-lt"/>
          <a:ea typeface="+mn-ea"/>
          <a:cs typeface="+mn-cs"/>
        </a:defRPr>
      </a:lvl7pPr>
      <a:lvl8pPr marL="3200320" eaLnBrk="1" hangingPunct="1">
        <a:defRPr>
          <a:latin typeface="+mn-lt"/>
          <a:ea typeface="+mn-ea"/>
          <a:cs typeface="+mn-cs"/>
        </a:defRPr>
      </a:lvl8pPr>
      <a:lvl9pPr marL="3657509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07B6E5-C177-5540-99D1-BA5AE75974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5" y="2204864"/>
            <a:ext cx="5400600" cy="1439862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Specifika lokality Elektrárna Počerady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277B2C5-D1AE-41A7-98C9-B0E1284AB6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9B59880A-1FDF-4DE1-8AAA-FF47B4C33F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Doprava v areálu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3C7A3B7D-20D8-4659-856C-BD52502729A8}"/>
              </a:ext>
            </a:extLst>
          </p:cNvPr>
          <p:cNvSpPr txBox="1">
            <a:spLocks/>
          </p:cNvSpPr>
          <p:nvPr/>
        </p:nvSpPr>
        <p:spPr>
          <a:xfrm>
            <a:off x="5159896" y="2852936"/>
            <a:ext cx="5113089" cy="2232967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eaLnBrk="1" hangingPunct="1">
              <a:defRPr>
                <a:latin typeface="+mn-lt"/>
                <a:ea typeface="+mn-ea"/>
                <a:cs typeface="+mn-cs"/>
              </a:defRPr>
            </a:lvl2pPr>
            <a:lvl3pPr marL="914377" eaLnBrk="1" hangingPunct="1">
              <a:defRPr>
                <a:latin typeface="+mn-lt"/>
                <a:ea typeface="+mn-ea"/>
                <a:cs typeface="+mn-cs"/>
              </a:defRPr>
            </a:lvl3pPr>
            <a:lvl4pPr marL="1371566" eaLnBrk="1" hangingPunct="1">
              <a:defRPr>
                <a:latin typeface="+mn-lt"/>
                <a:ea typeface="+mn-ea"/>
                <a:cs typeface="+mn-cs"/>
              </a:defRPr>
            </a:lvl4pPr>
            <a:lvl5pPr marL="1828754" eaLnBrk="1" hangingPunct="1">
              <a:defRPr>
                <a:latin typeface="+mn-lt"/>
                <a:ea typeface="+mn-ea"/>
                <a:cs typeface="+mn-cs"/>
              </a:defRPr>
            </a:lvl5pPr>
            <a:lvl6pPr marL="2285943" eaLnBrk="1" hangingPunct="1">
              <a:defRPr>
                <a:latin typeface="+mn-lt"/>
                <a:ea typeface="+mn-ea"/>
                <a:cs typeface="+mn-cs"/>
              </a:defRPr>
            </a:lvl6pPr>
            <a:lvl7pPr marL="2743131" eaLnBrk="1" hangingPunct="1">
              <a:defRPr>
                <a:latin typeface="+mn-lt"/>
                <a:ea typeface="+mn-ea"/>
                <a:cs typeface="+mn-cs"/>
              </a:defRPr>
            </a:lvl7pPr>
            <a:lvl8pPr marL="3200320" eaLnBrk="1" hangingPunct="1">
              <a:defRPr>
                <a:latin typeface="+mn-lt"/>
                <a:ea typeface="+mn-ea"/>
                <a:cs typeface="+mn-cs"/>
              </a:defRPr>
            </a:lvl8pPr>
            <a:lvl9pPr marL="365750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600"/>
              </a:spcAft>
              <a:buClr>
                <a:srgbClr val="00C752"/>
              </a:buClr>
              <a:buFont typeface="Wingdings" pitchFamily="2" charset="2"/>
              <a:buChar char="§"/>
            </a:pPr>
            <a:r>
              <a:rPr lang="cs-CZ" kern="0" dirty="0">
                <a:solidFill>
                  <a:schemeClr val="bg1">
                    <a:lumMod val="65000"/>
                  </a:schemeClr>
                </a:solidFill>
              </a:rPr>
              <a:t>Vjezdy a vstupy do lokality</a:t>
            </a:r>
            <a:endParaRPr lang="en-CZ" kern="0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Clr>
                <a:srgbClr val="00C752"/>
              </a:buClr>
              <a:buFont typeface="Wingdings" pitchFamily="2" charset="2"/>
              <a:buChar char="§"/>
            </a:pPr>
            <a:r>
              <a:rPr lang="cs-CZ" kern="0" dirty="0">
                <a:solidFill>
                  <a:schemeClr val="tx1">
                    <a:lumMod val="50000"/>
                  </a:schemeClr>
                </a:solidFill>
              </a:rPr>
              <a:t>Doprava v areálu</a:t>
            </a:r>
          </a:p>
          <a:p>
            <a:pPr marL="285750" indent="-285750">
              <a:spcAft>
                <a:spcPts val="600"/>
              </a:spcAft>
              <a:buClr>
                <a:srgbClr val="00C752"/>
              </a:buClr>
              <a:buFont typeface="Wingdings" pitchFamily="2" charset="2"/>
              <a:buChar char="§"/>
            </a:pPr>
            <a:r>
              <a:rPr lang="cs-CZ" kern="0" dirty="0">
                <a:solidFill>
                  <a:schemeClr val="bg1">
                    <a:lumMod val="65000"/>
                  </a:schemeClr>
                </a:solidFill>
              </a:rPr>
              <a:t>Řídící pracoviště na lokalitě</a:t>
            </a:r>
          </a:p>
          <a:p>
            <a:pPr marL="285750" indent="-285750">
              <a:spcAft>
                <a:spcPts val="600"/>
              </a:spcAft>
              <a:buClr>
                <a:srgbClr val="00C752"/>
              </a:buClr>
              <a:buFont typeface="Wingdings" pitchFamily="2" charset="2"/>
              <a:buChar char="§"/>
            </a:pPr>
            <a:r>
              <a:rPr lang="cs-CZ" kern="0" dirty="0">
                <a:solidFill>
                  <a:schemeClr val="bg1">
                    <a:lumMod val="65000"/>
                  </a:schemeClr>
                </a:solidFill>
              </a:rPr>
              <a:t>Poskytování první pomoci</a:t>
            </a:r>
          </a:p>
          <a:p>
            <a:pPr marL="285750" indent="-285750">
              <a:spcAft>
                <a:spcPts val="600"/>
              </a:spcAft>
              <a:buClr>
                <a:srgbClr val="00C752"/>
              </a:buClr>
              <a:buFont typeface="Wingdings" pitchFamily="2" charset="2"/>
              <a:buChar char="§"/>
            </a:pPr>
            <a:r>
              <a:rPr lang="cs-CZ" kern="0" dirty="0">
                <a:solidFill>
                  <a:schemeClr val="bg1">
                    <a:lumMod val="65000"/>
                  </a:schemeClr>
                </a:solidFill>
              </a:rPr>
              <a:t>OOPP, místa se zvýšeným rizikem, zákazy</a:t>
            </a:r>
            <a:r>
              <a:rPr lang="cs-CZ" kern="0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spcAft>
                <a:spcPts val="600"/>
              </a:spcAft>
              <a:buClr>
                <a:srgbClr val="00C752"/>
              </a:buClr>
              <a:buFont typeface="Wingdings" pitchFamily="2" charset="2"/>
              <a:buChar char="§"/>
            </a:pPr>
            <a:r>
              <a:rPr lang="cs-CZ" kern="0" dirty="0">
                <a:solidFill>
                  <a:schemeClr val="bg1">
                    <a:lumMod val="65000"/>
                  </a:schemeClr>
                </a:solidFill>
              </a:rPr>
              <a:t>Řízení prací</a:t>
            </a:r>
          </a:p>
          <a:p>
            <a:pPr marL="285750" indent="-285750">
              <a:buClr>
                <a:srgbClr val="00C752"/>
              </a:buClr>
              <a:buFont typeface="Wingdings" pitchFamily="2" charset="2"/>
              <a:buChar char="§"/>
            </a:pPr>
            <a:endParaRPr lang="en-CZ" kern="0" dirty="0"/>
          </a:p>
        </p:txBody>
      </p:sp>
    </p:spTree>
    <p:extLst>
      <p:ext uri="{BB962C8B-B14F-4D97-AF65-F5344CB8AC3E}">
        <p14:creationId xmlns:p14="http://schemas.microsoft.com/office/powerpoint/2010/main" val="2918172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81731688-BADF-4D6F-B75A-42E2B6C518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Doprava v areálu - parkování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10EE52B9-DE33-4602-9AA5-42FA1A9BC08D}"/>
              </a:ext>
            </a:extLst>
          </p:cNvPr>
          <p:cNvGrpSpPr>
            <a:grpSpLocks/>
          </p:cNvGrpSpPr>
          <p:nvPr/>
        </p:nvGrpSpPr>
        <p:grpSpPr>
          <a:xfrm>
            <a:off x="547688" y="1276821"/>
            <a:ext cx="11016239" cy="954107"/>
            <a:chOff x="1135980" y="1664532"/>
            <a:chExt cx="3054262" cy="1527131"/>
          </a:xfrm>
          <a:solidFill>
            <a:srgbClr val="008C47"/>
          </a:solidFill>
        </p:grpSpPr>
        <p:sp>
          <p:nvSpPr>
            <p:cNvPr id="13" name="Obdélník: se zakulacenými rohy 12">
              <a:extLst>
                <a:ext uri="{FF2B5EF4-FFF2-40B4-BE49-F238E27FC236}">
                  <a16:creationId xmlns:a16="http://schemas.microsoft.com/office/drawing/2014/main" id="{9954668A-9463-4DE4-8D1B-6A48CBC15BF0}"/>
                </a:ext>
              </a:extLst>
            </p:cNvPr>
            <p:cNvSpPr/>
            <p:nvPr/>
          </p:nvSpPr>
          <p:spPr>
            <a:xfrm>
              <a:off x="1135980" y="1664532"/>
              <a:ext cx="3054262" cy="1527131"/>
            </a:xfrm>
            <a:prstGeom prst="roundRect">
              <a:avLst/>
            </a:prstGeom>
            <a:grpFill/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Obdélník: se zakulacenými rohy 4">
              <a:extLst>
                <a:ext uri="{FF2B5EF4-FFF2-40B4-BE49-F238E27FC236}">
                  <a16:creationId xmlns:a16="http://schemas.microsoft.com/office/drawing/2014/main" id="{2D6BC34B-3B8F-44A3-BF47-7073AB85F4DC}"/>
                </a:ext>
              </a:extLst>
            </p:cNvPr>
            <p:cNvSpPr txBox="1"/>
            <p:nvPr/>
          </p:nvSpPr>
          <p:spPr>
            <a:xfrm>
              <a:off x="1173948" y="1739079"/>
              <a:ext cx="2994874" cy="1378035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marR="0" lvl="0" indent="0" algn="ctr" defTabSz="9329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3300"/>
                </a:buClr>
                <a:buSzTx/>
                <a:buFontTx/>
                <a:buNone/>
                <a:tabLst/>
                <a:defRPr/>
              </a:pPr>
              <a:r>
                <a:rPr kumimoji="0" lang="cs-CZ" altLang="cs-CZ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CE" charset="-18"/>
                  <a:ea typeface="+mn-ea"/>
                  <a:cs typeface="Arial CE" charset="-18"/>
                </a:rPr>
                <a:t>POZOR na ZÁKAZ odstavení vozidel před jednotlivými vstupy a vjezdy do provozních budov</a:t>
              </a:r>
            </a:p>
          </p:txBody>
        </p:sp>
      </p:grp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958654F2-3F8E-4EA7-A0A0-8FA92FC8E49F}"/>
              </a:ext>
            </a:extLst>
          </p:cNvPr>
          <p:cNvGrpSpPr>
            <a:grpSpLocks noChangeAspect="1"/>
          </p:cNvGrpSpPr>
          <p:nvPr/>
        </p:nvGrpSpPr>
        <p:grpSpPr>
          <a:xfrm>
            <a:off x="3767639" y="2368571"/>
            <a:ext cx="4018616" cy="547450"/>
            <a:chOff x="1135980" y="1664532"/>
            <a:chExt cx="3054262" cy="1527131"/>
          </a:xfrm>
          <a:solidFill>
            <a:srgbClr val="F15A22"/>
          </a:solidFill>
        </p:grpSpPr>
        <p:sp>
          <p:nvSpPr>
            <p:cNvPr id="16" name="Obdélník: se zakulacenými rohy 15">
              <a:extLst>
                <a:ext uri="{FF2B5EF4-FFF2-40B4-BE49-F238E27FC236}">
                  <a16:creationId xmlns:a16="http://schemas.microsoft.com/office/drawing/2014/main" id="{3012B505-5BD0-4F34-AF01-45D3BC062C9D}"/>
                </a:ext>
              </a:extLst>
            </p:cNvPr>
            <p:cNvSpPr/>
            <p:nvPr/>
          </p:nvSpPr>
          <p:spPr>
            <a:xfrm>
              <a:off x="1135980" y="1664532"/>
              <a:ext cx="3054262" cy="1527131"/>
            </a:xfrm>
            <a:prstGeom prst="roundRect">
              <a:avLst/>
            </a:prstGeom>
            <a:grpFill/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Obdélník: se zakulacenými rohy 4">
              <a:extLst>
                <a:ext uri="{FF2B5EF4-FFF2-40B4-BE49-F238E27FC236}">
                  <a16:creationId xmlns:a16="http://schemas.microsoft.com/office/drawing/2014/main" id="{B593A449-1CD7-4781-B19F-FF07910D748C}"/>
                </a:ext>
              </a:extLst>
            </p:cNvPr>
            <p:cNvSpPr txBox="1"/>
            <p:nvPr/>
          </p:nvSpPr>
          <p:spPr>
            <a:xfrm>
              <a:off x="1210527" y="1739080"/>
              <a:ext cx="2916535" cy="1452583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altLang="cs-CZ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CE" charset="-18"/>
                  <a:ea typeface="+mn-ea"/>
                  <a:cs typeface="Arial CE" charset="-18"/>
                </a:rPr>
                <a:t>Za nerespektování smluvní sankce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altLang="cs-CZ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CE" charset="-18"/>
                  <a:ea typeface="+mn-ea"/>
                  <a:cs typeface="Arial CE" charset="-18"/>
                </a:rPr>
                <a:t>5.000,- Kč</a:t>
              </a:r>
            </a:p>
          </p:txBody>
        </p:sp>
      </p:grpSp>
      <p:pic>
        <p:nvPicPr>
          <p:cNvPr id="8" name="Obrázek 7" descr="Obsah obrázku text, budova, exteriér&#10;&#10;Popis byl vytvořen automaticky">
            <a:extLst>
              <a:ext uri="{FF2B5EF4-FFF2-40B4-BE49-F238E27FC236}">
                <a16:creationId xmlns:a16="http://schemas.microsoft.com/office/drawing/2014/main" id="{09976B1C-6F4E-4820-91AF-787A906BE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88" y="3058837"/>
            <a:ext cx="5548312" cy="3579111"/>
          </a:xfrm>
          <a:prstGeom prst="rect">
            <a:avLst/>
          </a:prstGeom>
        </p:spPr>
      </p:pic>
      <p:pic>
        <p:nvPicPr>
          <p:cNvPr id="20" name="Obrázek 19" descr="Obsah obrázku exteriér, obrubník&#10;&#10;Popis byl vytvořen automaticky">
            <a:extLst>
              <a:ext uri="{FF2B5EF4-FFF2-40B4-BE49-F238E27FC236}">
                <a16:creationId xmlns:a16="http://schemas.microsoft.com/office/drawing/2014/main" id="{27C1BBC2-2CF9-4015-8F4F-D775FE077F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31" y="3052903"/>
            <a:ext cx="4536947" cy="358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27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708A1EEF-04B6-4F50-9610-9E049ADA19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Doprava v areálu - parkování</a:t>
            </a:r>
          </a:p>
          <a:p>
            <a:endParaRPr lang="cs-CZ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24FF52B-D7D4-41C8-87A5-4B766D005A1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1925863" y="2756341"/>
            <a:ext cx="587321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6D4299A5-BE5D-427B-98B3-A52CAA667EFB}"/>
              </a:ext>
            </a:extLst>
          </p:cNvPr>
          <p:cNvGrpSpPr>
            <a:grpSpLocks/>
          </p:cNvGrpSpPr>
          <p:nvPr/>
        </p:nvGrpSpPr>
        <p:grpSpPr>
          <a:xfrm>
            <a:off x="550861" y="1307980"/>
            <a:ext cx="10298111" cy="725804"/>
            <a:chOff x="1135980" y="1664532"/>
            <a:chExt cx="3054262" cy="1527131"/>
          </a:xfrm>
          <a:solidFill>
            <a:srgbClr val="008C47"/>
          </a:solidFill>
        </p:grpSpPr>
        <p:sp>
          <p:nvSpPr>
            <p:cNvPr id="10" name="Obdélník: se zakulacenými rohy 9">
              <a:extLst>
                <a:ext uri="{FF2B5EF4-FFF2-40B4-BE49-F238E27FC236}">
                  <a16:creationId xmlns:a16="http://schemas.microsoft.com/office/drawing/2014/main" id="{EADAE684-66DB-435C-89E5-E40D3B4AF235}"/>
                </a:ext>
              </a:extLst>
            </p:cNvPr>
            <p:cNvSpPr/>
            <p:nvPr/>
          </p:nvSpPr>
          <p:spPr>
            <a:xfrm>
              <a:off x="1135980" y="1664532"/>
              <a:ext cx="3054262" cy="1527131"/>
            </a:xfrm>
            <a:prstGeom prst="roundRect">
              <a:avLst/>
            </a:prstGeom>
            <a:grpFill/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Obdélník: se zakulacenými rohy 4">
              <a:extLst>
                <a:ext uri="{FF2B5EF4-FFF2-40B4-BE49-F238E27FC236}">
                  <a16:creationId xmlns:a16="http://schemas.microsoft.com/office/drawing/2014/main" id="{11740027-8F67-4AB3-8BFB-827F1777793F}"/>
                </a:ext>
              </a:extLst>
            </p:cNvPr>
            <p:cNvSpPr txBox="1"/>
            <p:nvPr/>
          </p:nvSpPr>
          <p:spPr>
            <a:xfrm>
              <a:off x="1425459" y="1852941"/>
              <a:ext cx="2475304" cy="1264174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marR="0" lvl="0" indent="0" algn="ctr" defTabSz="9329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3300"/>
                </a:buClr>
                <a:buSzTx/>
                <a:buFontTx/>
                <a:buNone/>
                <a:tabLst/>
                <a:defRPr/>
              </a:pPr>
              <a:r>
                <a:rPr kumimoji="0" lang="cs-CZ" altLang="cs-CZ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CE" charset="-18"/>
                  <a:ea typeface="+mn-ea"/>
                  <a:cs typeface="Arial CE" charset="-18"/>
                </a:rPr>
                <a:t>POZOR na ZÁKAZ odstavení vozidel </a:t>
              </a:r>
              <a:r>
                <a:rPr lang="cs-CZ" altLang="cs-CZ" dirty="0">
                  <a:solidFill>
                    <a:srgbClr val="FFFFFF"/>
                  </a:solidFill>
                  <a:latin typeface="Arial CE" charset="-18"/>
                  <a:cs typeface="Arial CE" charset="-18"/>
                </a:rPr>
                <a:t>před technologickým zařízením</a:t>
              </a:r>
              <a:endPara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CE" charset="-18"/>
                <a:ea typeface="+mn-ea"/>
                <a:cs typeface="Arial CE" charset="-18"/>
              </a:endParaRPr>
            </a:p>
          </p:txBody>
        </p:sp>
      </p:grpSp>
      <p:pic>
        <p:nvPicPr>
          <p:cNvPr id="15" name="Picture 2" descr="Dopravní značka Zákaz stání">
            <a:extLst>
              <a:ext uri="{FF2B5EF4-FFF2-40B4-BE49-F238E27FC236}">
                <a16:creationId xmlns:a16="http://schemas.microsoft.com/office/drawing/2014/main" id="{6AC1837D-BEB6-4F55-9661-91BEAAD6D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380" y="2869119"/>
            <a:ext cx="2709942" cy="270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 descr="Obsah obrázku silnice, budova, exteriér, směr&#10;&#10;Popis byl vytvořen automaticky">
            <a:extLst>
              <a:ext uri="{FF2B5EF4-FFF2-40B4-BE49-F238E27FC236}">
                <a16:creationId xmlns:a16="http://schemas.microsoft.com/office/drawing/2014/main" id="{EEF40597-CE6A-456F-AECA-E769A00AFF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2" y="2285044"/>
            <a:ext cx="6473393" cy="409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01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907B43B8-6B40-491B-9526-E4C661F4C1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Doprava v areálu - nejvyšší povolená rychlost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A16DE86-4A37-4885-8EA3-2481F6CDC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821" y="1408546"/>
            <a:ext cx="5268191" cy="489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798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9B59880A-1FDF-4DE1-8AAA-FF47B4C33F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Řídící pracoviště na lokalitě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539A27C5-F323-4E2B-BAEC-2F4FCDCA8C9E}"/>
              </a:ext>
            </a:extLst>
          </p:cNvPr>
          <p:cNvSpPr txBox="1">
            <a:spLocks/>
          </p:cNvSpPr>
          <p:nvPr/>
        </p:nvSpPr>
        <p:spPr>
          <a:xfrm>
            <a:off x="5159896" y="2852936"/>
            <a:ext cx="5113089" cy="2232967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eaLnBrk="1" hangingPunct="1">
              <a:defRPr>
                <a:latin typeface="+mn-lt"/>
                <a:ea typeface="+mn-ea"/>
                <a:cs typeface="+mn-cs"/>
              </a:defRPr>
            </a:lvl2pPr>
            <a:lvl3pPr marL="914377" eaLnBrk="1" hangingPunct="1">
              <a:defRPr>
                <a:latin typeface="+mn-lt"/>
                <a:ea typeface="+mn-ea"/>
                <a:cs typeface="+mn-cs"/>
              </a:defRPr>
            </a:lvl3pPr>
            <a:lvl4pPr marL="1371566" eaLnBrk="1" hangingPunct="1">
              <a:defRPr>
                <a:latin typeface="+mn-lt"/>
                <a:ea typeface="+mn-ea"/>
                <a:cs typeface="+mn-cs"/>
              </a:defRPr>
            </a:lvl4pPr>
            <a:lvl5pPr marL="1828754" eaLnBrk="1" hangingPunct="1">
              <a:defRPr>
                <a:latin typeface="+mn-lt"/>
                <a:ea typeface="+mn-ea"/>
                <a:cs typeface="+mn-cs"/>
              </a:defRPr>
            </a:lvl5pPr>
            <a:lvl6pPr marL="2285943" eaLnBrk="1" hangingPunct="1">
              <a:defRPr>
                <a:latin typeface="+mn-lt"/>
                <a:ea typeface="+mn-ea"/>
                <a:cs typeface="+mn-cs"/>
              </a:defRPr>
            </a:lvl6pPr>
            <a:lvl7pPr marL="2743131" eaLnBrk="1" hangingPunct="1">
              <a:defRPr>
                <a:latin typeface="+mn-lt"/>
                <a:ea typeface="+mn-ea"/>
                <a:cs typeface="+mn-cs"/>
              </a:defRPr>
            </a:lvl7pPr>
            <a:lvl8pPr marL="3200320" eaLnBrk="1" hangingPunct="1">
              <a:defRPr>
                <a:latin typeface="+mn-lt"/>
                <a:ea typeface="+mn-ea"/>
                <a:cs typeface="+mn-cs"/>
              </a:defRPr>
            </a:lvl8pPr>
            <a:lvl9pPr marL="365750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C75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Vjezdy a vstupy do lokality</a:t>
            </a:r>
            <a:endParaRPr kumimoji="0" lang="en-CZ" sz="1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C75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Doprava v areálu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C75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363738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Řídící pracoviště na lokalitě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C75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Poskytování první pomoci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C75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OOPP, místa se zvýšeným rizikem, zákazy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363738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C75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Řízení prací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52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CZ" sz="1800" b="0" i="0" u="none" strike="noStrike" kern="0" cap="none" spc="0" normalizeH="0" baseline="0" noProof="0" dirty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58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8486B38F-88B4-4E75-85B8-1E77D73575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35960" y="357120"/>
            <a:ext cx="5113013" cy="954107"/>
          </a:xfrm>
        </p:spPr>
        <p:txBody>
          <a:bodyPr/>
          <a:lstStyle/>
          <a:p>
            <a:r>
              <a:rPr lang="cs-CZ" dirty="0"/>
              <a:t>Předávání pracoviště - </a:t>
            </a:r>
          </a:p>
          <a:p>
            <a:r>
              <a:rPr lang="cs-CZ" dirty="0"/>
              <a:t>Elektrárna Počerady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24FE7DE-EF85-4E9A-8610-2FB8AC9854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23992" y="2060848"/>
            <a:ext cx="5616624" cy="646331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Clr>
                <a:srgbClr val="FF6600"/>
              </a:buClr>
            </a:pPr>
            <a:r>
              <a:rPr lang="cs-CZ" altLang="cs-CZ" sz="1800" b="1" dirty="0">
                <a:solidFill>
                  <a:srgbClr val="000000"/>
                </a:solidFill>
                <a:ea typeface="Arial CE" panose="020B0604020202020204" pitchFamily="34" charset="0"/>
              </a:rPr>
              <a:t>Přehled řídících pracovišť pro ohlašování prací:</a:t>
            </a:r>
          </a:p>
          <a:p>
            <a:endParaRPr lang="cs-CZ" dirty="0"/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C85000FF-1C3E-4F8D-ABFC-43344E46B1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40786" y="2498978"/>
            <a:ext cx="4135733" cy="416402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1800" dirty="0">
                <a:ea typeface="Arial CE" panose="020B0604020202020204" pitchFamily="34" charset="0"/>
              </a:rPr>
              <a:t>(zahájení, přerušení, ukončení práce)</a:t>
            </a:r>
            <a:endParaRPr lang="cs-CZ" sz="18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150C460-E562-43FA-8749-57286D98D649}"/>
              </a:ext>
            </a:extLst>
          </p:cNvPr>
          <p:cNvSpPr txBox="1"/>
          <p:nvPr/>
        </p:nvSpPr>
        <p:spPr>
          <a:xfrm>
            <a:off x="6180788" y="3840006"/>
            <a:ext cx="5616624" cy="369332"/>
          </a:xfrm>
          <a:prstGeom prst="rect">
            <a:avLst/>
          </a:prstGeom>
          <a:solidFill>
            <a:srgbClr val="008C4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Provozní budova </a:t>
            </a:r>
            <a:r>
              <a:rPr lang="cs-CZ" sz="1800" dirty="0">
                <a:solidFill>
                  <a:srgbClr val="FFFFFF"/>
                </a:solidFill>
                <a:latin typeface="Arial"/>
              </a:rPr>
              <a:t>3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.N.P.- kancelář SI</a:t>
            </a:r>
          </a:p>
        </p:txBody>
      </p:sp>
      <p:pic>
        <p:nvPicPr>
          <p:cNvPr id="6" name="Obrázek 5" descr="Obsah obrázku zeď, interiér, patro, strop&#10;&#10;Popis byl vytvořen automaticky">
            <a:extLst>
              <a:ext uri="{FF2B5EF4-FFF2-40B4-BE49-F238E27FC236}">
                <a16:creationId xmlns:a16="http://schemas.microsoft.com/office/drawing/2014/main" id="{64AD6238-AA31-4237-8118-7125853C21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3"/>
          <a:stretch/>
        </p:blipFill>
        <p:spPr>
          <a:xfrm>
            <a:off x="0" y="0"/>
            <a:ext cx="5616624" cy="686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80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9B59880A-1FDF-4DE1-8AAA-FF47B4C33F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Poskytování první pomoci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6D999F31-E8ED-4D04-AE7B-34DE0DE6AB09}"/>
              </a:ext>
            </a:extLst>
          </p:cNvPr>
          <p:cNvSpPr txBox="1">
            <a:spLocks/>
          </p:cNvSpPr>
          <p:nvPr/>
        </p:nvSpPr>
        <p:spPr>
          <a:xfrm>
            <a:off x="5159896" y="2852936"/>
            <a:ext cx="5113089" cy="2232967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eaLnBrk="1" hangingPunct="1">
              <a:defRPr>
                <a:latin typeface="+mn-lt"/>
                <a:ea typeface="+mn-ea"/>
                <a:cs typeface="+mn-cs"/>
              </a:defRPr>
            </a:lvl2pPr>
            <a:lvl3pPr marL="914377" eaLnBrk="1" hangingPunct="1">
              <a:defRPr>
                <a:latin typeface="+mn-lt"/>
                <a:ea typeface="+mn-ea"/>
                <a:cs typeface="+mn-cs"/>
              </a:defRPr>
            </a:lvl3pPr>
            <a:lvl4pPr marL="1371566" eaLnBrk="1" hangingPunct="1">
              <a:defRPr>
                <a:latin typeface="+mn-lt"/>
                <a:ea typeface="+mn-ea"/>
                <a:cs typeface="+mn-cs"/>
              </a:defRPr>
            </a:lvl4pPr>
            <a:lvl5pPr marL="1828754" eaLnBrk="1" hangingPunct="1">
              <a:defRPr>
                <a:latin typeface="+mn-lt"/>
                <a:ea typeface="+mn-ea"/>
                <a:cs typeface="+mn-cs"/>
              </a:defRPr>
            </a:lvl5pPr>
            <a:lvl6pPr marL="2285943" eaLnBrk="1" hangingPunct="1">
              <a:defRPr>
                <a:latin typeface="+mn-lt"/>
                <a:ea typeface="+mn-ea"/>
                <a:cs typeface="+mn-cs"/>
              </a:defRPr>
            </a:lvl6pPr>
            <a:lvl7pPr marL="2743131" eaLnBrk="1" hangingPunct="1">
              <a:defRPr>
                <a:latin typeface="+mn-lt"/>
                <a:ea typeface="+mn-ea"/>
                <a:cs typeface="+mn-cs"/>
              </a:defRPr>
            </a:lvl7pPr>
            <a:lvl8pPr marL="3200320" eaLnBrk="1" hangingPunct="1">
              <a:defRPr>
                <a:latin typeface="+mn-lt"/>
                <a:ea typeface="+mn-ea"/>
                <a:cs typeface="+mn-cs"/>
              </a:defRPr>
            </a:lvl8pPr>
            <a:lvl9pPr marL="365750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C75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Vjezdy a vstupy do lokality</a:t>
            </a:r>
            <a:endParaRPr kumimoji="0" lang="en-CZ" sz="1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C75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Doprava v areálu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C75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Řídící pracoviště na lokalitě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C75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363738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Poskytování první pomoci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C75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OOPP, místa se zvýšeným rizikem, zákazy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363738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C75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Řízení prací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52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CZ" sz="1800" b="0" i="0" u="none" strike="noStrike" kern="0" cap="none" spc="0" normalizeH="0" baseline="0" noProof="0" dirty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3867BAE-3E0A-40B1-A95B-6F3077ECA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0173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1">
            <a:extLst>
              <a:ext uri="{FF2B5EF4-FFF2-40B4-BE49-F238E27FC236}">
                <a16:creationId xmlns:a16="http://schemas.microsoft.com/office/drawing/2014/main" id="{C74D3615-D527-4DEC-936C-DC1CCEA902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3" y="357188"/>
            <a:ext cx="10298112" cy="954087"/>
          </a:xfrm>
        </p:spPr>
        <p:txBody>
          <a:bodyPr/>
          <a:lstStyle/>
          <a:p>
            <a:r>
              <a:rPr lang="cs-CZ" dirty="0"/>
              <a:t>Poskytování první pomoci v lokalitě</a:t>
            </a:r>
          </a:p>
        </p:txBody>
      </p:sp>
      <p:pic>
        <p:nvPicPr>
          <p:cNvPr id="12" name="Picture 2" descr="150 jako hasičský rybníček, 155 lékařský vozík a 158 policejní pouta — ČT24  — Česká televize">
            <a:extLst>
              <a:ext uri="{FF2B5EF4-FFF2-40B4-BE49-F238E27FC236}">
                <a16:creationId xmlns:a16="http://schemas.microsoft.com/office/drawing/2014/main" id="{2BB36B7E-E814-4004-8FE6-D4811FE2C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1285" y="2201778"/>
            <a:ext cx="9492915" cy="30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011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602B36F-1E24-40E1-91C4-4BED9E6730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Důležité kontakty - mimořádné události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52469EA-26BB-454F-9B0B-3AB3419E1B5F}"/>
              </a:ext>
            </a:extLst>
          </p:cNvPr>
          <p:cNvSpPr txBox="1"/>
          <p:nvPr/>
        </p:nvSpPr>
        <p:spPr>
          <a:xfrm>
            <a:off x="3802863" y="5383114"/>
            <a:ext cx="4442242" cy="40862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Kartičky dostanete u „bezpečáka“ lokality 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6D7A5C1D-F5AC-44F3-9DF5-CD6CAA57FEB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64" y="2161309"/>
            <a:ext cx="5140035" cy="237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339CDAF-2E62-4572-8B12-5DE1D4889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2161309"/>
            <a:ext cx="5140034" cy="237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62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9B59880A-1FDF-4DE1-8AAA-FF47B4C33F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OOPP, místa se zvýšeným rizikem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39C7258B-EE65-4EC9-8B4A-B102BAF68E4A}"/>
              </a:ext>
            </a:extLst>
          </p:cNvPr>
          <p:cNvSpPr txBox="1">
            <a:spLocks/>
          </p:cNvSpPr>
          <p:nvPr/>
        </p:nvSpPr>
        <p:spPr>
          <a:xfrm>
            <a:off x="5159896" y="2852936"/>
            <a:ext cx="5113089" cy="2232967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eaLnBrk="1" hangingPunct="1">
              <a:defRPr>
                <a:latin typeface="+mn-lt"/>
                <a:ea typeface="+mn-ea"/>
                <a:cs typeface="+mn-cs"/>
              </a:defRPr>
            </a:lvl2pPr>
            <a:lvl3pPr marL="914377" eaLnBrk="1" hangingPunct="1">
              <a:defRPr>
                <a:latin typeface="+mn-lt"/>
                <a:ea typeface="+mn-ea"/>
                <a:cs typeface="+mn-cs"/>
              </a:defRPr>
            </a:lvl3pPr>
            <a:lvl4pPr marL="1371566" eaLnBrk="1" hangingPunct="1">
              <a:defRPr>
                <a:latin typeface="+mn-lt"/>
                <a:ea typeface="+mn-ea"/>
                <a:cs typeface="+mn-cs"/>
              </a:defRPr>
            </a:lvl4pPr>
            <a:lvl5pPr marL="1828754" eaLnBrk="1" hangingPunct="1">
              <a:defRPr>
                <a:latin typeface="+mn-lt"/>
                <a:ea typeface="+mn-ea"/>
                <a:cs typeface="+mn-cs"/>
              </a:defRPr>
            </a:lvl5pPr>
            <a:lvl6pPr marL="2285943" eaLnBrk="1" hangingPunct="1">
              <a:defRPr>
                <a:latin typeface="+mn-lt"/>
                <a:ea typeface="+mn-ea"/>
                <a:cs typeface="+mn-cs"/>
              </a:defRPr>
            </a:lvl6pPr>
            <a:lvl7pPr marL="2743131" eaLnBrk="1" hangingPunct="1">
              <a:defRPr>
                <a:latin typeface="+mn-lt"/>
                <a:ea typeface="+mn-ea"/>
                <a:cs typeface="+mn-cs"/>
              </a:defRPr>
            </a:lvl7pPr>
            <a:lvl8pPr marL="3200320" eaLnBrk="1" hangingPunct="1">
              <a:defRPr>
                <a:latin typeface="+mn-lt"/>
                <a:ea typeface="+mn-ea"/>
                <a:cs typeface="+mn-cs"/>
              </a:defRPr>
            </a:lvl8pPr>
            <a:lvl9pPr marL="365750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C75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Vjezdy a vstupy do lokality</a:t>
            </a:r>
            <a:endParaRPr kumimoji="0" lang="en-CZ" sz="1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C75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Doprava v areálu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C75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Řídící pracoviště na lokalitě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C75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Poskytování první pomoci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C75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363738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OOPP, místa se zvýšeným rizikem, zákazy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C75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Řízení prací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52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CZ" sz="1800" b="0" i="0" u="none" strike="noStrike" kern="0" cap="none" spc="0" normalizeH="0" baseline="0" noProof="0" dirty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954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07B6E5-C177-5540-99D1-BA5AE75974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5" y="2204864"/>
            <a:ext cx="5400600" cy="1439862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Specifika lokality Elektrárna Počerady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5616DA-4550-FB49-BA80-ED58463368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4" y="3933056"/>
            <a:ext cx="3960812" cy="790575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cs-CZ" dirty="0">
                <a:solidFill>
                  <a:schemeClr val="tx1"/>
                </a:solidFill>
                <a:cs typeface="Arial" panose="020B0604020202020204" pitchFamily="34" charset="0"/>
              </a:rPr>
              <a:t>František Hrstka</a:t>
            </a:r>
          </a:p>
          <a:p>
            <a:pPr>
              <a:spcBef>
                <a:spcPts val="600"/>
              </a:spcBef>
            </a:pPr>
            <a:r>
              <a:rPr lang="cs-CZ" dirty="0">
                <a:solidFill>
                  <a:schemeClr val="tx1"/>
                </a:solidFill>
                <a:cs typeface="Arial" panose="020B0604020202020204" pitchFamily="34" charset="0"/>
              </a:rPr>
              <a:t>KOO BOZP PPC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osoba&#10;&#10;Popis byl vytvořen automaticky">
            <a:extLst>
              <a:ext uri="{FF2B5EF4-FFF2-40B4-BE49-F238E27FC236}">
                <a16:creationId xmlns:a16="http://schemas.microsoft.com/office/drawing/2014/main" id="{28A692FF-D872-4412-8CFB-3C6BB6D73F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025"/>
          <a:stretch/>
        </p:blipFill>
        <p:spPr>
          <a:xfrm>
            <a:off x="0" y="1401806"/>
            <a:ext cx="12192000" cy="5456194"/>
          </a:xfrm>
          <a:prstGeom prst="rect">
            <a:avLst/>
          </a:prstGeom>
          <a:noFill/>
        </p:spPr>
      </p:pic>
      <p:sp>
        <p:nvSpPr>
          <p:cNvPr id="2" name="Zástupný text 1">
            <a:extLst>
              <a:ext uri="{FF2B5EF4-FFF2-40B4-BE49-F238E27FC236}">
                <a16:creationId xmlns:a16="http://schemas.microsoft.com/office/drawing/2014/main" id="{17ADFD30-2D23-41A9-98A8-8AE97E88F7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57120"/>
            <a:ext cx="9091901" cy="954107"/>
          </a:xfrm>
        </p:spPr>
        <p:txBody>
          <a:bodyPr/>
          <a:lstStyle/>
          <a:p>
            <a:r>
              <a:rPr lang="cs-CZ" dirty="0"/>
              <a:t>OOPP - základní rozsah OOPP při pohybu v elektrárně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056F1F0C-8D93-406F-8DAB-8A4C015B208E}"/>
              </a:ext>
            </a:extLst>
          </p:cNvPr>
          <p:cNvGraphicFramePr/>
          <p:nvPr/>
        </p:nvGraphicFramePr>
        <p:xfrm>
          <a:off x="983432" y="2564904"/>
          <a:ext cx="4536504" cy="24262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1056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DAB1092-208A-464C-A454-9111B9C8CC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Místa se zvýšeným rizikem - riziko úrazu elektrickým  proudem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2AD01DF-E6C9-4C29-8F5B-A41F593107D5}"/>
              </a:ext>
            </a:extLst>
          </p:cNvPr>
          <p:cNvSpPr txBox="1"/>
          <p:nvPr/>
        </p:nvSpPr>
        <p:spPr>
          <a:xfrm>
            <a:off x="1756581" y="1117631"/>
            <a:ext cx="7323287" cy="387191"/>
          </a:xfrm>
          <a:prstGeom prst="roundRect">
            <a:avLst>
              <a:gd name="adj" fmla="val 8917"/>
            </a:avLst>
          </a:prstGeom>
          <a:solidFill>
            <a:schemeClr val="accent5">
              <a:lumMod val="90000"/>
              <a:lumOff val="10000"/>
            </a:schemeClr>
          </a:solidFill>
        </p:spPr>
        <p:txBody>
          <a:bodyPr wrap="none" rtlCol="0" anchor="ctr" anchorCtr="0">
            <a:spAutoFit/>
          </a:bodyPr>
          <a:lstStyle/>
          <a:p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cs-CZ" altLang="cs-CZ" sz="1800" dirty="0">
                <a:solidFill>
                  <a:schemeClr val="bg1"/>
                </a:solidFill>
                <a:latin typeface="Arial CE" charset="-18"/>
                <a:cs typeface="Arial CE" charset="-18"/>
              </a:rPr>
              <a:t>Elektrorozvodny, kabelové prostory, kanály, transformátory, strojovna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CE" panose="020B0604020202020204" pitchFamily="34" charset="0"/>
                <a:cs typeface="+mn-cs"/>
              </a:rPr>
              <a:t> 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639482E-B186-4580-BE26-ACE1BDFFD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075" y="1632300"/>
            <a:ext cx="8527055" cy="476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8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DAB1092-208A-464C-A454-9111B9C8CC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Místa se zvýšeným rizikem – CO a chemických látek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74171FA-6B4C-4FFE-AEDA-F07A963E8B7A}"/>
              </a:ext>
            </a:extLst>
          </p:cNvPr>
          <p:cNvSpPr txBox="1"/>
          <p:nvPr/>
        </p:nvSpPr>
        <p:spPr>
          <a:xfrm>
            <a:off x="1862426" y="1647956"/>
            <a:ext cx="9655320" cy="4151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9298" indent="-369298" defTabSz="932962">
              <a:spcAft>
                <a:spcPct val="20000"/>
              </a:spcAft>
              <a:buClr>
                <a:srgbClr val="FF3300"/>
              </a:buClr>
              <a:tabLst>
                <a:tab pos="369298" algn="l"/>
              </a:tabLst>
            </a:pPr>
            <a:endParaRPr lang="cs-CZ" altLang="cs-CZ" sz="1400" b="1" dirty="0">
              <a:solidFill>
                <a:schemeClr val="accent2"/>
              </a:solidFill>
              <a:latin typeface="Arial CE" charset="-18"/>
              <a:cs typeface="Arial CE" charset="-18"/>
            </a:endParaRPr>
          </a:p>
          <a:p>
            <a:pPr marL="369298" indent="-369298" defTabSz="932962">
              <a:spcAft>
                <a:spcPct val="20000"/>
              </a:spcAft>
              <a:buClr>
                <a:srgbClr val="FF3300"/>
              </a:buClr>
              <a:tabLst>
                <a:tab pos="369298" algn="l"/>
              </a:tabLst>
            </a:pPr>
            <a:r>
              <a:rPr lang="cs-CZ" altLang="cs-CZ" sz="1800" b="1" dirty="0">
                <a:latin typeface="Arial CE" charset="-18"/>
                <a:cs typeface="Arial CE" charset="-18"/>
              </a:rPr>
              <a:t>Možný výskyt toxických plynů </a:t>
            </a:r>
            <a:r>
              <a:rPr lang="cs-CZ" altLang="cs-CZ" dirty="0">
                <a:latin typeface="Arial CE" charset="-18"/>
                <a:cs typeface="Arial CE" charset="-18"/>
              </a:rPr>
              <a:t>(CO – oxid uhelnatý, čpavek) - otrava</a:t>
            </a:r>
          </a:p>
          <a:p>
            <a:pPr marL="544228" indent="-360000" defTabSz="932962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369298" algn="l"/>
              </a:tabLst>
            </a:pPr>
            <a:r>
              <a:rPr lang="cs-CZ" altLang="cs-CZ" sz="1800" dirty="0"/>
              <a:t>Objekty zauhlování společnosti </a:t>
            </a:r>
            <a:r>
              <a:rPr lang="cs-CZ" altLang="cs-CZ" sz="1800" dirty="0" err="1"/>
              <a:t>Seven</a:t>
            </a:r>
            <a:r>
              <a:rPr lang="cs-CZ" altLang="cs-CZ" sz="1800" dirty="0"/>
              <a:t> - v okolí a nad hlubinným zásobníkem paliva </a:t>
            </a:r>
          </a:p>
          <a:p>
            <a:pPr marL="544228" indent="-360000" defTabSz="932962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369298" algn="l"/>
              </a:tabLst>
            </a:pPr>
            <a:r>
              <a:rPr lang="cs-CZ" altLang="cs-CZ" sz="1800" dirty="0"/>
              <a:t>Objekt strojovny parní turbíny</a:t>
            </a:r>
          </a:p>
          <a:p>
            <a:pPr marL="184228" defTabSz="932962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tabLst>
                <a:tab pos="369298" algn="l"/>
              </a:tabLst>
            </a:pPr>
            <a:endParaRPr lang="cs-CZ" altLang="cs-CZ" sz="1800" dirty="0"/>
          </a:p>
          <a:p>
            <a:pPr marL="0" indent="0" defTabSz="914400">
              <a:spcBef>
                <a:spcPts val="1800"/>
              </a:spcBef>
              <a:buClr>
                <a:schemeClr val="accent2"/>
              </a:buClr>
              <a:tabLst>
                <a:tab pos="361950" algn="l"/>
              </a:tabLst>
            </a:pPr>
            <a:r>
              <a:rPr lang="cs-CZ" altLang="cs-CZ" sz="1800" b="1" dirty="0">
                <a:latin typeface="Arial CE" charset="-18"/>
                <a:cs typeface="Arial CE" charset="-18"/>
              </a:rPr>
              <a:t>Chemické látky a přípravky</a:t>
            </a:r>
          </a:p>
          <a:p>
            <a:pPr marL="544228" lvl="2" indent="-360000" defTabSz="932962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</a:pPr>
            <a:r>
              <a:rPr lang="cs-CZ" altLang="cs-CZ" sz="1800" dirty="0"/>
              <a:t>Čpavek, fosforečnan sodný, zemní plyn, kyselina chlorovodíková, hydroxid sodný, chlorid železitý, čpavková voda</a:t>
            </a:r>
          </a:p>
          <a:p>
            <a:pPr marL="0" indent="0" defTabSz="914400">
              <a:buClr>
                <a:schemeClr val="accent2"/>
              </a:buClr>
              <a:tabLst>
                <a:tab pos="361950" algn="l"/>
              </a:tabLst>
            </a:pPr>
            <a:r>
              <a:rPr lang="cs-CZ" altLang="cs-CZ" dirty="0">
                <a:latin typeface="Arial CE" charset="-18"/>
                <a:cs typeface="Arial CE" charset="-18"/>
              </a:rPr>
              <a:t>   						</a:t>
            </a:r>
          </a:p>
          <a:p>
            <a:pPr marL="0" indent="0" defTabSz="914400">
              <a:buClr>
                <a:schemeClr val="accent2"/>
              </a:buClr>
              <a:tabLst>
                <a:tab pos="361950" algn="l"/>
              </a:tabLst>
            </a:pPr>
            <a:endParaRPr lang="cs-CZ" altLang="cs-CZ" b="1" dirty="0">
              <a:latin typeface="Arial CE" charset="-18"/>
              <a:cs typeface="Arial CE" charset="-18"/>
            </a:endParaRPr>
          </a:p>
          <a:p>
            <a:pPr marL="0" indent="0" defTabSz="914400">
              <a:buClr>
                <a:schemeClr val="accent2"/>
              </a:buClr>
              <a:tabLst>
                <a:tab pos="361950" algn="l"/>
              </a:tabLst>
            </a:pPr>
            <a:r>
              <a:rPr lang="cs-CZ" altLang="cs-CZ" b="1" dirty="0">
                <a:latin typeface="Arial CE" charset="-18"/>
                <a:cs typeface="Arial CE" charset="-18"/>
              </a:rPr>
              <a:t>							! Používat předepsané OOPP !</a:t>
            </a:r>
          </a:p>
        </p:txBody>
      </p:sp>
      <p:pic>
        <p:nvPicPr>
          <p:cNvPr id="6" name="Picture 9" descr="e30e462c44970e270083eda2d66f8d87">
            <a:extLst>
              <a:ext uri="{FF2B5EF4-FFF2-40B4-BE49-F238E27FC236}">
                <a16:creationId xmlns:a16="http://schemas.microsoft.com/office/drawing/2014/main" id="{82F55787-5A07-4459-A41E-F47CC0D65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4254" y="2091301"/>
            <a:ext cx="895420" cy="1231392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EF9590-43F4-4281-9053-E9EAEDB00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54" y="4002039"/>
            <a:ext cx="9525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925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DAB1092-208A-464C-A454-9111B9C8CC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Místa se zvýšeným rizikem - hluk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2AD01DF-E6C9-4C29-8F5B-A41F593107D5}"/>
              </a:ext>
            </a:extLst>
          </p:cNvPr>
          <p:cNvSpPr txBox="1"/>
          <p:nvPr/>
        </p:nvSpPr>
        <p:spPr>
          <a:xfrm>
            <a:off x="3074967" y="1328554"/>
            <a:ext cx="5514851" cy="408623"/>
          </a:xfrm>
          <a:prstGeom prst="roundRect">
            <a:avLst/>
          </a:prstGeom>
          <a:solidFill>
            <a:schemeClr val="accent5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cs-CZ" sz="1800" dirty="0">
                <a:solidFill>
                  <a:srgbClr val="FFFFFF"/>
                </a:solidFill>
                <a:latin typeface="Arial"/>
              </a:rPr>
              <a:t>Kotelny spalinových kotlů, strojovna a parní turbíny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CE" panose="020B0604020202020204" pitchFamily="34" charset="0"/>
                <a:cs typeface="+mn-cs"/>
              </a:rPr>
              <a:t> 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A5E35493-D77E-473E-BAFE-58296B5460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B63C753D-BD28-431E-AEFB-C1ABD2F057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1E2A6A8-DBCC-4374-8778-38CBE0B4B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62" y="1867112"/>
            <a:ext cx="5754255" cy="4038173"/>
          </a:xfrm>
          <a:prstGeom prst="rect">
            <a:avLst/>
          </a:prstGeom>
        </p:spPr>
      </p:pic>
      <p:sp>
        <p:nvSpPr>
          <p:cNvPr id="11" name="AutoShape 10">
            <a:extLst>
              <a:ext uri="{FF2B5EF4-FFF2-40B4-BE49-F238E27FC236}">
                <a16:creationId xmlns:a16="http://schemas.microsoft.com/office/drawing/2014/main" id="{70EF76F7-AE89-4B3A-93A8-52C8B7A4FD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0DA21D1-B6C4-4CF2-8D95-CE0849E45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1881620"/>
            <a:ext cx="5421320" cy="402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739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DF0D191-CE82-4518-87A8-A9B71AF7BD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429065"/>
            <a:ext cx="10225137" cy="954107"/>
          </a:xfrm>
        </p:spPr>
        <p:txBody>
          <a:bodyPr/>
          <a:lstStyle/>
          <a:p>
            <a:r>
              <a:rPr lang="cs-CZ" dirty="0"/>
              <a:t>Očista oděvů tlakovým vzduchem – místa čištění</a:t>
            </a:r>
          </a:p>
        </p:txBody>
      </p:sp>
      <p:grpSp>
        <p:nvGrpSpPr>
          <p:cNvPr id="40" name="Skupina 39">
            <a:extLst>
              <a:ext uri="{FF2B5EF4-FFF2-40B4-BE49-F238E27FC236}">
                <a16:creationId xmlns:a16="http://schemas.microsoft.com/office/drawing/2014/main" id="{836B3C63-3730-4C88-BCC5-43D825F6DD24}"/>
              </a:ext>
            </a:extLst>
          </p:cNvPr>
          <p:cNvGrpSpPr>
            <a:grpSpLocks/>
          </p:cNvGrpSpPr>
          <p:nvPr/>
        </p:nvGrpSpPr>
        <p:grpSpPr>
          <a:xfrm>
            <a:off x="550424" y="1507946"/>
            <a:ext cx="10840748" cy="844547"/>
            <a:chOff x="1135980" y="1664532"/>
            <a:chExt cx="3054262" cy="1527131"/>
          </a:xfrm>
          <a:solidFill>
            <a:srgbClr val="008C47"/>
          </a:solidFill>
        </p:grpSpPr>
        <p:sp>
          <p:nvSpPr>
            <p:cNvPr id="41" name="Obdélník: se zakulacenými rohy 40">
              <a:extLst>
                <a:ext uri="{FF2B5EF4-FFF2-40B4-BE49-F238E27FC236}">
                  <a16:creationId xmlns:a16="http://schemas.microsoft.com/office/drawing/2014/main" id="{A167E6F3-A735-40B1-B3F9-6107DF3E4A4B}"/>
                </a:ext>
              </a:extLst>
            </p:cNvPr>
            <p:cNvSpPr/>
            <p:nvPr/>
          </p:nvSpPr>
          <p:spPr>
            <a:xfrm>
              <a:off x="1135980" y="1664532"/>
              <a:ext cx="3054262" cy="1527131"/>
            </a:xfrm>
            <a:prstGeom prst="roundRect">
              <a:avLst/>
            </a:prstGeom>
            <a:grpFill/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42" name="Obdélník: se zakulacenými rohy 4">
              <a:extLst>
                <a:ext uri="{FF2B5EF4-FFF2-40B4-BE49-F238E27FC236}">
                  <a16:creationId xmlns:a16="http://schemas.microsoft.com/office/drawing/2014/main" id="{9DB98DCA-0EE4-4AFF-9E79-D074C0DBF418}"/>
                </a:ext>
              </a:extLst>
            </p:cNvPr>
            <p:cNvSpPr txBox="1"/>
            <p:nvPr/>
          </p:nvSpPr>
          <p:spPr>
            <a:xfrm>
              <a:off x="1187252" y="1767897"/>
              <a:ext cx="2948343" cy="1378036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F24F00"/>
                </a:buClr>
                <a:buSzTx/>
                <a:buFontTx/>
                <a:buNone/>
                <a:tabLst/>
                <a:defRPr/>
              </a:pPr>
              <a:r>
                <a:rPr kumimoji="0" lang="cs-CZ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Tlakový </a:t>
              </a:r>
              <a:r>
                <a:rPr kumimoji="0" lang="cs-CZ" sz="2400" b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vzduch lze použít k očistě oděvů pouze na místech k tomu vyhrazených je umístěn na  </a:t>
              </a:r>
              <a:r>
                <a:rPr kumimoji="0" lang="cs-CZ" sz="2400" b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rial" panose="020B0604020202020204" pitchFamily="34" charset="0"/>
                  <a:cs typeface="+mn-cs"/>
                </a:rPr>
                <a:t>s</a:t>
              </a:r>
              <a:r>
                <a:rPr lang="cs-CZ" sz="24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trojovně</a:t>
              </a:r>
              <a:r>
                <a:rPr lang="cs-CZ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TG20, kóta 6 m</a:t>
              </a:r>
              <a:endParaRPr kumimoji="0" lang="cs-CZ" sz="2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48" name="Obdélník: se zakulacenými rohy 47">
            <a:extLst>
              <a:ext uri="{FF2B5EF4-FFF2-40B4-BE49-F238E27FC236}">
                <a16:creationId xmlns:a16="http://schemas.microsoft.com/office/drawing/2014/main" id="{BA8B29B2-C998-448D-9195-82D91CA05643}"/>
              </a:ext>
            </a:extLst>
          </p:cNvPr>
          <p:cNvSpPr/>
          <p:nvPr/>
        </p:nvSpPr>
        <p:spPr>
          <a:xfrm>
            <a:off x="624315" y="3623098"/>
            <a:ext cx="522169" cy="1764819"/>
          </a:xfrm>
          <a:prstGeom prst="roundRect">
            <a:avLst/>
          </a:prstGeom>
          <a:solidFill>
            <a:srgbClr val="008C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kern="0" dirty="0">
                <a:solidFill>
                  <a:prstClr val="white"/>
                </a:solidFill>
                <a:latin typeface="Arial" panose="020B0604020202020204"/>
              </a:rPr>
              <a:t>PPC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D309D3E-984E-4078-9315-4E71631D5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187" y="2477267"/>
            <a:ext cx="3244995" cy="423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97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9B59880A-1FDF-4DE1-8AAA-FF47B4C33F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Řízení prací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25FFD079-7E30-411A-A886-2F292A22CF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9896" y="2852936"/>
            <a:ext cx="5113089" cy="2232967"/>
          </a:xfrm>
          <a:prstGeom prst="rect">
            <a:avLst/>
          </a:prstGeom>
        </p:spPr>
        <p:txBody>
          <a:bodyPr/>
          <a:lstStyle/>
          <a:p>
            <a:pPr marL="285750" indent="-285750">
              <a:spcBef>
                <a:spcPts val="600"/>
              </a:spcBef>
              <a:buClr>
                <a:srgbClr val="00C752"/>
              </a:buClr>
              <a:buFont typeface="Wingdings" pitchFamily="2" charset="2"/>
              <a:buChar char="§"/>
            </a:pP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Vjezdy a vstupy do lokality</a:t>
            </a:r>
            <a:endParaRPr lang="en-CZ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Clr>
                <a:srgbClr val="00C752"/>
              </a:buClr>
              <a:buFont typeface="Wingdings" pitchFamily="2" charset="2"/>
              <a:buChar char="§"/>
            </a:pP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Doprava v areálu</a:t>
            </a:r>
          </a:p>
          <a:p>
            <a:pPr marL="285750" indent="-285750">
              <a:spcBef>
                <a:spcPts val="600"/>
              </a:spcBef>
              <a:buClr>
                <a:srgbClr val="00C752"/>
              </a:buClr>
              <a:buFont typeface="Wingdings" pitchFamily="2" charset="2"/>
              <a:buChar char="§"/>
            </a:pP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Řídící pracoviště na lokalitě</a:t>
            </a:r>
          </a:p>
          <a:p>
            <a:pPr marL="285750" indent="-285750">
              <a:spcBef>
                <a:spcPts val="600"/>
              </a:spcBef>
              <a:buClr>
                <a:srgbClr val="00C752"/>
              </a:buClr>
              <a:buFont typeface="Wingdings" pitchFamily="2" charset="2"/>
              <a:buChar char="§"/>
            </a:pP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Poskytování první pomoci</a:t>
            </a:r>
          </a:p>
          <a:p>
            <a:pPr marL="285750" indent="-285750">
              <a:spcBef>
                <a:spcPts val="600"/>
              </a:spcBef>
              <a:buClr>
                <a:srgbClr val="00C752"/>
              </a:buClr>
              <a:buFont typeface="Wingdings" pitchFamily="2" charset="2"/>
              <a:buChar char="§"/>
            </a:pP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OOPP, místa se zvýšeným rizikem, zákazy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spcBef>
                <a:spcPts val="600"/>
              </a:spcBef>
              <a:buClr>
                <a:srgbClr val="00C752"/>
              </a:buClr>
              <a:buFont typeface="Wingdings" pitchFamily="2" charset="2"/>
              <a:buChar char="§"/>
            </a:pPr>
            <a:r>
              <a:rPr lang="cs-CZ" dirty="0"/>
              <a:t>Řízení prací</a:t>
            </a:r>
          </a:p>
          <a:p>
            <a:pPr marL="285750" indent="-285750">
              <a:buClr>
                <a:srgbClr val="00C752"/>
              </a:buClr>
              <a:buFont typeface="Wingdings" pitchFamily="2" charset="2"/>
              <a:buChar char="§"/>
            </a:pPr>
            <a:endParaRPr lang="en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66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4A62DB1C-9DCC-4D1D-8661-A22FE795E3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Řízení prací - pracovní příkazy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2949D51-DCB8-4A54-83C5-E4D1BE634B10}"/>
              </a:ext>
            </a:extLst>
          </p:cNvPr>
          <p:cNvSpPr>
            <a:spLocks noGrp="1" noChangeArrowheads="1"/>
          </p:cNvSpPr>
          <p:nvPr>
            <p:ph type="body" sz="quarter" idx="12"/>
          </p:nvPr>
        </p:nvSpPr>
        <p:spPr>
          <a:xfrm>
            <a:off x="550863" y="1916112"/>
            <a:ext cx="10922000" cy="2593007"/>
          </a:xfrm>
        </p:spPr>
        <p:txBody>
          <a:bodyPr/>
          <a:lstStyle/>
          <a:p>
            <a:pPr marL="342900" lvl="1" indent="-342900" eaLnBrk="1" hangingPunct="1">
              <a:lnSpc>
                <a:spcPct val="100000"/>
              </a:lnSpc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altLang="cs-CZ" sz="1800" dirty="0">
                <a:latin typeface="Arial CE" charset="-18"/>
                <a:cs typeface="Arial CE" charset="-18"/>
              </a:rPr>
              <a:t>Pozor na časové prodlevy při administraci PP, počítejte s nimi při plánování své práce !!!</a:t>
            </a:r>
          </a:p>
          <a:p>
            <a:pPr marL="342900" lvl="1" indent="-342900" eaLnBrk="1" hangingPunct="1">
              <a:lnSpc>
                <a:spcPct val="100000"/>
              </a:lnSpc>
              <a:buClr>
                <a:srgbClr val="00C752"/>
              </a:buClr>
              <a:buFont typeface="Wingdings" panose="05000000000000000000" pitchFamily="2" charset="2"/>
              <a:buChar char="§"/>
            </a:pPr>
            <a:endParaRPr lang="cs-CZ" altLang="cs-CZ" sz="1800" dirty="0">
              <a:latin typeface="Arial CE" charset="-18"/>
              <a:cs typeface="Arial CE" charset="-18"/>
            </a:endParaRPr>
          </a:p>
          <a:p>
            <a:pPr marL="342900" lvl="1" indent="-342900" eaLnBrk="1" hangingPunct="1">
              <a:lnSpc>
                <a:spcPct val="100000"/>
              </a:lnSpc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altLang="cs-CZ" sz="1800" dirty="0">
                <a:latin typeface="Arial CE" charset="-18"/>
                <a:cs typeface="Arial CE" charset="-18"/>
              </a:rPr>
              <a:t>Nutno včas předávat provozu požadavky na zajištění </a:t>
            </a:r>
          </a:p>
          <a:p>
            <a:pPr marL="285750" indent="-285750" eaLnBrk="1" hangingPunct="1">
              <a:lnSpc>
                <a:spcPct val="100000"/>
              </a:lnSpc>
              <a:buClr>
                <a:srgbClr val="00C752"/>
              </a:buClr>
              <a:buFont typeface="Wingdings" panose="05000000000000000000" pitchFamily="2" charset="2"/>
              <a:buChar char="§"/>
            </a:pPr>
            <a:endParaRPr lang="cs-CZ" altLang="cs-CZ" sz="1800" dirty="0">
              <a:latin typeface="Arial CE" charset="-18"/>
              <a:cs typeface="Arial CE" charset="-18"/>
            </a:endParaRPr>
          </a:p>
          <a:p>
            <a:pPr marL="342900" lvl="1" indent="-342900" eaLnBrk="1" hangingPunct="1">
              <a:lnSpc>
                <a:spcPct val="100000"/>
              </a:lnSpc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altLang="cs-CZ" sz="1800" dirty="0">
                <a:latin typeface="Arial CE" charset="-18"/>
                <a:cs typeface="Arial CE" charset="-18"/>
              </a:rPr>
              <a:t>Pokud možno požadavky na zajištění dávat den předem do denního programu provozu  </a:t>
            </a:r>
          </a:p>
          <a:p>
            <a:pPr marL="285750" indent="-285750" eaLnBrk="1" hangingPunct="1">
              <a:lnSpc>
                <a:spcPct val="100000"/>
              </a:lnSpc>
              <a:buClr>
                <a:srgbClr val="00C752"/>
              </a:buClr>
              <a:buFont typeface="Wingdings" panose="05000000000000000000" pitchFamily="2" charset="2"/>
              <a:buChar char="§"/>
            </a:pPr>
            <a:endParaRPr lang="cs-CZ" altLang="cs-CZ" sz="1800" dirty="0">
              <a:latin typeface="Arial CE" charset="-18"/>
              <a:cs typeface="Arial CE" charset="-18"/>
            </a:endParaRPr>
          </a:p>
          <a:p>
            <a:pPr marL="342900" lvl="1" indent="-342900" eaLnBrk="1" hangingPunct="1">
              <a:lnSpc>
                <a:spcPct val="100000"/>
              </a:lnSpc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altLang="cs-CZ" sz="1800" dirty="0">
                <a:latin typeface="Arial CE" charset="-18"/>
                <a:cs typeface="Arial CE" charset="-18"/>
              </a:rPr>
              <a:t>Nutno vracet jednotlivé PP ihned po ukončení práce, nečekat „až bude hotovo“ u více PP a pak „dávkově“ vracet</a:t>
            </a:r>
          </a:p>
          <a:p>
            <a:pPr marL="0" indent="0" algn="ctr" eaLnBrk="1" hangingPunct="1">
              <a:lnSpc>
                <a:spcPct val="100000"/>
              </a:lnSpc>
            </a:pPr>
            <a:endParaRPr lang="cs-CZ" altLang="cs-CZ" sz="2400" b="1" dirty="0">
              <a:latin typeface="Arial CE" charset="-18"/>
              <a:cs typeface="Arial CE" charset="-18"/>
            </a:endParaRPr>
          </a:p>
          <a:p>
            <a:pPr marL="0" indent="0" algn="ctr" eaLnBrk="1" hangingPunct="1">
              <a:lnSpc>
                <a:spcPct val="100000"/>
              </a:lnSpc>
            </a:pPr>
            <a:endParaRPr lang="cs-CZ" altLang="cs-CZ" sz="2400" b="1" i="1" dirty="0">
              <a:latin typeface="Arial CE" charset="-18"/>
              <a:cs typeface="Arial CE" charset="-18"/>
            </a:endParaRPr>
          </a:p>
          <a:p>
            <a:pPr marL="0" indent="0" eaLnBrk="1" hangingPunct="1">
              <a:lnSpc>
                <a:spcPct val="100000"/>
              </a:lnSpc>
            </a:pPr>
            <a:endParaRPr lang="cs-CZ" altLang="cs-CZ" i="1" dirty="0">
              <a:latin typeface="Arial CE" charset="-18"/>
              <a:cs typeface="Arial CE" charset="-18"/>
            </a:endParaRPr>
          </a:p>
          <a:p>
            <a:pPr marL="0" indent="0" eaLnBrk="1" hangingPunct="1">
              <a:lnSpc>
                <a:spcPct val="100000"/>
              </a:lnSpc>
              <a:buClr>
                <a:schemeClr val="accent2"/>
              </a:buClr>
              <a:buSzPct val="130000"/>
            </a:pPr>
            <a:endParaRPr lang="cs-CZ" altLang="cs-CZ" dirty="0">
              <a:latin typeface="Arial CE" charset="-18"/>
              <a:cs typeface="Arial CE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0784988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07B6E5-C177-5540-99D1-BA5AE75974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2204864"/>
            <a:ext cx="7272808" cy="1439862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SPECIFIKA LOKALITY PPC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5616DA-4550-FB49-BA80-ED58463368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4" y="3933056"/>
            <a:ext cx="3960812" cy="790575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cs-CZ" dirty="0">
                <a:solidFill>
                  <a:schemeClr val="tx1"/>
                </a:solidFill>
                <a:cs typeface="Arial" panose="020B0604020202020204" pitchFamily="34" charset="0"/>
              </a:rPr>
              <a:t>Iva Poncová</a:t>
            </a:r>
          </a:p>
          <a:p>
            <a:pPr>
              <a:spcBef>
                <a:spcPts val="600"/>
              </a:spcBef>
            </a:pPr>
            <a:r>
              <a:rPr lang="cs-CZ" dirty="0">
                <a:solidFill>
                  <a:schemeClr val="tx1"/>
                </a:solidFill>
                <a:cs typeface="Arial" panose="020B0604020202020204" pitchFamily="34" charset="0"/>
              </a:rPr>
              <a:t>Koordinátor PO a HP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C237D39-2A45-1548-8BD9-99A7F2D04EE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0863" y="1844824"/>
            <a:ext cx="11006137" cy="4464496"/>
          </a:xfrm>
          <a:prstGeom prst="rect">
            <a:avLst/>
          </a:prstGeom>
        </p:spPr>
        <p:txBody>
          <a:bodyPr/>
          <a:lstStyle/>
          <a:p>
            <a:pPr marL="28575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V ČEZ, a. s., lokalita Počerady zajišťuje požární ochranu jednotka HZSP EPC Elektrárna Počerady a. s. v nepřetržitém provozu</a:t>
            </a:r>
          </a:p>
          <a:p>
            <a:pPr marL="285750" indent="-285750">
              <a:buClr>
                <a:srgbClr val="00C752"/>
              </a:buClr>
              <a:buFont typeface="Wingdings" pitchFamily="2" charset="2"/>
              <a:buChar char="§"/>
            </a:pPr>
            <a:endParaRPr lang="cs-CZ" dirty="0">
              <a:solidFill>
                <a:schemeClr val="tx1"/>
              </a:solidFill>
            </a:endParaRPr>
          </a:p>
          <a:p>
            <a:pPr marL="28575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Riziková pracoviště jsou pod nepřetržitým dohledem elektrické požární signalizace a kamerového systému</a:t>
            </a:r>
          </a:p>
          <a:p>
            <a:pPr marL="285750" indent="-285750">
              <a:buClr>
                <a:srgbClr val="00C752"/>
              </a:buClr>
              <a:buFont typeface="Wingdings" pitchFamily="2" charset="2"/>
              <a:buChar char="§"/>
            </a:pPr>
            <a:endParaRPr lang="cs-CZ" dirty="0">
              <a:solidFill>
                <a:schemeClr val="tx1"/>
              </a:solidFill>
            </a:endParaRPr>
          </a:p>
          <a:p>
            <a:pPr marL="28575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V době sníženého provozu (plánované opravy) zajišťují požární ochranu určení zaměstnanci provozu prostřednictvím členů preventivních požárních hlídek</a:t>
            </a:r>
          </a:p>
          <a:p>
            <a:pPr marL="285750" indent="-285750">
              <a:buClr>
                <a:srgbClr val="00C752"/>
              </a:buClr>
              <a:buFont typeface="Wingdings" pitchFamily="2" charset="2"/>
              <a:buChar char="§"/>
            </a:pPr>
            <a:endParaRPr lang="cs-CZ" dirty="0">
              <a:solidFill>
                <a:schemeClr val="tx1"/>
              </a:solidFill>
            </a:endParaRPr>
          </a:p>
          <a:p>
            <a:pPr marL="28575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V mimopracovní době zajišťují požární ochranu zaměstnanci bezpečnostní agentury formou kontrolních obchůzek areálu PPC</a:t>
            </a:r>
            <a:endParaRPr lang="en-CZ" dirty="0">
              <a:solidFill>
                <a:schemeClr val="tx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C58978F-DDC2-B142-9AF1-03A3BC9B503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0862" y="1608339"/>
            <a:ext cx="10922001" cy="236485"/>
          </a:xfrm>
          <a:prstGeom prst="rect">
            <a:avLst/>
          </a:prstGeom>
        </p:spPr>
        <p:txBody>
          <a:bodyPr/>
          <a:lstStyle/>
          <a:p>
            <a:r>
              <a:rPr lang="cs-CZ" sz="1800" dirty="0">
                <a:solidFill>
                  <a:schemeClr val="tx1"/>
                </a:solidFill>
                <a:latin typeface="Helvetica" panose="020B0604020202020204" pitchFamily="34" charset="0"/>
              </a:rPr>
              <a:t>   </a:t>
            </a:r>
            <a:endParaRPr lang="en-CZ" dirty="0">
              <a:solidFill>
                <a:schemeClr val="tx1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3D2814D-B73F-FD44-9A82-065C8DA31E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SPECIFIKA LOKALITY PPC</a:t>
            </a:r>
          </a:p>
          <a:p>
            <a:r>
              <a:rPr lang="cs-CZ" i="1" dirty="0"/>
              <a:t>ZAJIŠTĚNÍ POŽÁRNÍ OCHRANY</a:t>
            </a:r>
            <a:endParaRPr lang="cs-CZ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363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1AFC09B0-99C1-4132-BF8C-899F3A34FC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SPECIFIKA LOKALITY PPC</a:t>
            </a:r>
          </a:p>
          <a:p>
            <a:r>
              <a:rPr lang="cs-CZ" i="1" dirty="0"/>
              <a:t>KONTAKTY PO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6DAF36E-ACD3-4D87-B4D9-CE8F85F579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3" y="1916113"/>
            <a:ext cx="5329114" cy="1330682"/>
          </a:xfrm>
        </p:spPr>
        <p:txBody>
          <a:bodyPr/>
          <a:lstStyle/>
          <a:p>
            <a:pPr>
              <a:buClr>
                <a:srgbClr val="FF6600"/>
              </a:buClr>
              <a:buFont typeface="Wingdings" pitchFamily="2" charset="2"/>
              <a:buNone/>
            </a:pPr>
            <a:r>
              <a:rPr lang="cs-CZ" altLang="cs-CZ" sz="2000" b="1" dirty="0">
                <a:latin typeface="Arial CE" charset="-18"/>
              </a:rPr>
              <a:t>Koordinátor PO a HP Iva Poncová</a:t>
            </a:r>
            <a:endParaRPr lang="cs-CZ" altLang="cs-CZ" b="1" dirty="0">
              <a:latin typeface="Arial CE" charset="-18"/>
            </a:endParaRPr>
          </a:p>
          <a:p>
            <a:pPr>
              <a:buClr>
                <a:srgbClr val="FF6600"/>
              </a:buClr>
              <a:buFont typeface="Wingdings" pitchFamily="2" charset="2"/>
              <a:buNone/>
            </a:pPr>
            <a:r>
              <a:rPr lang="cs-CZ" altLang="cs-CZ" dirty="0">
                <a:latin typeface="Arial CE" charset="-18"/>
              </a:rPr>
              <a:t>e-mail: 	iva.poncova@cez.cz </a:t>
            </a:r>
          </a:p>
          <a:p>
            <a:pPr>
              <a:buClr>
                <a:srgbClr val="FF6600"/>
              </a:buClr>
              <a:buFont typeface="Wingdings" pitchFamily="2" charset="2"/>
              <a:buNone/>
            </a:pPr>
            <a:r>
              <a:rPr lang="cs-CZ" altLang="cs-CZ" dirty="0">
                <a:latin typeface="Arial CE" charset="-18"/>
                <a:sym typeface="Wingdings" pitchFamily="2" charset="2"/>
              </a:rPr>
              <a:t>telefon:   411 112 325</a:t>
            </a:r>
            <a:endParaRPr lang="cs-CZ" altLang="cs-CZ" dirty="0">
              <a:latin typeface="Arial CE" charset="-18"/>
              <a:sym typeface="CommercialPi BT" pitchFamily="18" charset="2"/>
            </a:endParaRPr>
          </a:p>
          <a:p>
            <a:pPr>
              <a:buClr>
                <a:srgbClr val="FF6600"/>
              </a:buClr>
              <a:buFont typeface="Wingdings" pitchFamily="2" charset="2"/>
              <a:buNone/>
            </a:pPr>
            <a:r>
              <a:rPr lang="cs-CZ" altLang="cs-CZ" dirty="0">
                <a:latin typeface="Arial CE" charset="-18"/>
                <a:sym typeface="CommercialPi BT" pitchFamily="18" charset="2"/>
              </a:rPr>
              <a:t>mobil: 	725 633 863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F2945B2-776F-421F-BDEC-D41EB039F8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3429000"/>
            <a:ext cx="6841281" cy="2376264"/>
          </a:xfrm>
        </p:spPr>
        <p:txBody>
          <a:bodyPr/>
          <a:lstStyle/>
          <a:p>
            <a:pPr>
              <a:buClr>
                <a:srgbClr val="FF6600"/>
              </a:buClr>
              <a:buFont typeface="Wingdings" pitchFamily="2" charset="2"/>
              <a:buNone/>
            </a:pPr>
            <a:r>
              <a:rPr lang="cs-CZ" altLang="cs-CZ" sz="2000" b="1" dirty="0">
                <a:latin typeface="Arial CE" charset="-18"/>
              </a:rPr>
              <a:t>Ohlašovna požáru v PPC </a:t>
            </a:r>
            <a:r>
              <a:rPr lang="cs-CZ" altLang="cs-CZ" sz="2000" dirty="0">
                <a:latin typeface="Arial CE" charset="-18"/>
              </a:rPr>
              <a:t>(budova HZS EPC – </a:t>
            </a:r>
            <a:r>
              <a:rPr lang="cs-CZ" altLang="cs-CZ" sz="2000" dirty="0" err="1">
                <a:latin typeface="Arial CE" charset="-18"/>
              </a:rPr>
              <a:t>Sev.en</a:t>
            </a:r>
            <a:r>
              <a:rPr lang="cs-CZ" altLang="cs-CZ" sz="2000" dirty="0">
                <a:latin typeface="Arial CE" charset="-18"/>
              </a:rPr>
              <a:t>)</a:t>
            </a:r>
            <a:endParaRPr lang="cs-CZ" altLang="cs-CZ" sz="2000" b="1" dirty="0">
              <a:latin typeface="Arial CE" charset="-18"/>
            </a:endParaRPr>
          </a:p>
          <a:p>
            <a:pPr>
              <a:buClr>
                <a:srgbClr val="FF6600"/>
              </a:buClr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accent2"/>
                </a:solidFill>
                <a:latin typeface="Arial CE" charset="-18"/>
              </a:rPr>
              <a:t>tel.: 	411 112 333</a:t>
            </a:r>
          </a:p>
          <a:p>
            <a:pPr>
              <a:buClr>
                <a:srgbClr val="FF6600"/>
              </a:buClr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accent2"/>
                </a:solidFill>
                <a:latin typeface="Arial CE" charset="-18"/>
              </a:rPr>
              <a:t>mobil: 	724 958 671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CF389A-CF97-471F-8DBB-1AD165A5E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924" y="3611205"/>
            <a:ext cx="2670279" cy="2011854"/>
          </a:xfrm>
          <a:prstGeom prst="rect">
            <a:avLst/>
          </a:prstGeom>
        </p:spPr>
      </p:pic>
      <p:pic>
        <p:nvPicPr>
          <p:cNvPr id="6" name="Obrázek 5" descr="Obsah obrázku obloha, osoba, exteriér, muž&#10;&#10;Popis byl vytvořen automaticky">
            <a:extLst>
              <a:ext uri="{FF2B5EF4-FFF2-40B4-BE49-F238E27FC236}">
                <a16:creationId xmlns:a16="http://schemas.microsoft.com/office/drawing/2014/main" id="{D8473DB3-00D8-495B-A965-8C9948FD64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813" y="1311227"/>
            <a:ext cx="1714500" cy="21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20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C237D39-2A45-1548-8BD9-99A7F2D04EE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988137" y="2433296"/>
            <a:ext cx="5274643" cy="2327562"/>
          </a:xfrm>
          <a:prstGeom prst="rect">
            <a:avLst/>
          </a:prstGeom>
        </p:spPr>
        <p:txBody>
          <a:bodyPr/>
          <a:lstStyle/>
          <a:p>
            <a:pPr marL="285750" indent="-285750">
              <a:spcAft>
                <a:spcPts val="600"/>
              </a:spcAft>
              <a:buClr>
                <a:srgbClr val="00C752"/>
              </a:buClr>
              <a:buFont typeface="Wingdings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Vjezdy a vstupy do lokality</a:t>
            </a:r>
            <a:endParaRPr lang="en-CZ" dirty="0">
              <a:solidFill>
                <a:schemeClr val="tx1"/>
              </a:solidFill>
            </a:endParaRPr>
          </a:p>
          <a:p>
            <a:pPr marL="285750" indent="-285750">
              <a:spcAft>
                <a:spcPts val="600"/>
              </a:spcAft>
              <a:buClr>
                <a:srgbClr val="00C752"/>
              </a:buClr>
              <a:buFont typeface="Wingdings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Doprava v areálu</a:t>
            </a:r>
          </a:p>
          <a:p>
            <a:pPr marL="285750" indent="-285750">
              <a:spcAft>
                <a:spcPts val="600"/>
              </a:spcAft>
              <a:buClr>
                <a:srgbClr val="00C752"/>
              </a:buClr>
              <a:buFont typeface="Wingdings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Řídící pracoviště na lokalitě</a:t>
            </a:r>
          </a:p>
          <a:p>
            <a:pPr marL="285750" indent="-285750">
              <a:spcAft>
                <a:spcPts val="600"/>
              </a:spcAft>
              <a:buClr>
                <a:srgbClr val="00C752"/>
              </a:buClr>
              <a:buFont typeface="Wingdings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Poskytování první pomoci</a:t>
            </a:r>
          </a:p>
          <a:p>
            <a:pPr marL="285750" indent="-285750">
              <a:spcAft>
                <a:spcPts val="600"/>
              </a:spcAft>
              <a:buClr>
                <a:srgbClr val="00C752"/>
              </a:buClr>
              <a:buFont typeface="Wingdings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OOPP, místa se zvýšeným rizikem v lokalitě</a:t>
            </a:r>
          </a:p>
          <a:p>
            <a:pPr marL="285750" indent="-285750">
              <a:spcAft>
                <a:spcPts val="600"/>
              </a:spcAft>
              <a:buClr>
                <a:srgbClr val="00C752"/>
              </a:buClr>
              <a:buFont typeface="Wingdings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Řízení prací</a:t>
            </a:r>
          </a:p>
          <a:p>
            <a:pPr marL="285750" indent="-285750">
              <a:buClr>
                <a:srgbClr val="00C752"/>
              </a:buClr>
              <a:buFont typeface="Wingdings" pitchFamily="2" charset="2"/>
              <a:buChar char="§"/>
            </a:pPr>
            <a:endParaRPr lang="en-CZ" dirty="0">
              <a:solidFill>
                <a:schemeClr val="tx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C58978F-DDC2-B142-9AF1-03A3BC9B503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988137" y="1597890"/>
            <a:ext cx="4523872" cy="1052947"/>
          </a:xfrm>
          <a:prstGeom prst="rect">
            <a:avLst/>
          </a:prstGeom>
        </p:spPr>
        <p:txBody>
          <a:bodyPr/>
          <a:lstStyle/>
          <a:p>
            <a:r>
              <a:rPr lang="cs-CZ" sz="1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se dozvíte?</a:t>
            </a:r>
            <a:endParaRPr lang="en-CZ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3D2814D-B73F-FD44-9A82-065C8DA31E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4036" y="429491"/>
            <a:ext cx="7771185" cy="1025235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Obsah školení specifik lokality </a:t>
            </a:r>
            <a:r>
              <a:rPr lang="cs-CZ" dirty="0"/>
              <a:t>Počerady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7" name="Obrázek 6" descr="Obsah obrázku štos&#10;&#10;Popis byl vytvořen automaticky">
            <a:extLst>
              <a:ext uri="{FF2B5EF4-FFF2-40B4-BE49-F238E27FC236}">
                <a16:creationId xmlns:a16="http://schemas.microsoft.com/office/drawing/2014/main" id="{7C2E9F3A-F334-4718-B834-9C621097F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6" y="1260761"/>
            <a:ext cx="6622473" cy="467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84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BE56452-F84B-4629-9C4D-59129B055D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SPECIFIKA LOKALITY PPC</a:t>
            </a:r>
          </a:p>
          <a:p>
            <a:r>
              <a:rPr lang="cs-CZ" i="1" dirty="0"/>
              <a:t>ZÁKLADNÍ INFORMACE OJ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AD86EBA-3B90-45FB-A126-7B434C8007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sz="1400" dirty="0"/>
              <a:t>Dle požární dokumentace - Dokumentace o začlenění provozovaných činností v ČEZ, a. s., paroplynový zdroj, Elektrárna Počerady: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FFB03F7-A48A-4DBB-B223-B5D588D29C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2562444"/>
            <a:ext cx="11009312" cy="3674868"/>
          </a:xfrm>
        </p:spPr>
        <p:txBody>
          <a:bodyPr/>
          <a:lstStyle/>
          <a:p>
            <a:pPr algn="l"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cs-CZ" altLang="cs-CZ" sz="1400" b="1" i="0" dirty="0"/>
              <a:t>Strojovna spalovacích turbín; Spalinové kotelny</a:t>
            </a:r>
            <a:r>
              <a:rPr lang="cs-CZ" altLang="cs-CZ" sz="1400" i="0" dirty="0"/>
              <a:t> – nebezpečí výbuchu hořlavého plynu s následným požárem (jednou spalovací komorou prochází 90 000m3/hod. zemního plynu); střecha strojovny výtahu je na úrovni 43,88 m.</a:t>
            </a:r>
          </a:p>
          <a:p>
            <a:pPr algn="l"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cs-CZ" altLang="cs-CZ" sz="1400" b="1" dirty="0"/>
              <a:t>Regulační stanice zemního plynu</a:t>
            </a:r>
            <a:r>
              <a:rPr lang="cs-CZ" altLang="cs-CZ" sz="1400" dirty="0"/>
              <a:t> - </a:t>
            </a:r>
            <a:r>
              <a:rPr lang="cs-CZ" altLang="cs-CZ" sz="1400" i="0" dirty="0"/>
              <a:t>nebezpečí výbuchu hořlavého plynu s následným požárem (jednou regulační řadou prochází 190 000 m3/hod. zemního plynu); nejsou zde běžné podmínky pro zásah</a:t>
            </a:r>
            <a:endParaRPr lang="cs-CZ" altLang="cs-CZ" sz="1400" b="1" i="0" dirty="0"/>
          </a:p>
          <a:p>
            <a:pPr algn="l">
              <a:spcBef>
                <a:spcPct val="50000"/>
              </a:spcBef>
            </a:pPr>
            <a:r>
              <a:rPr lang="cs-CZ" altLang="cs-CZ" sz="1400" b="1" i="0" dirty="0"/>
              <a:t>Strojovna parní turbíny </a:t>
            </a:r>
            <a:r>
              <a:rPr lang="cs-CZ" altLang="cs-CZ" sz="1400" i="0" dirty="0"/>
              <a:t>– </a:t>
            </a:r>
            <a:r>
              <a:rPr lang="cs-CZ" altLang="cs-CZ" sz="1400" b="1" dirty="0"/>
              <a:t>Čpavkové hospodářství </a:t>
            </a:r>
            <a:r>
              <a:rPr lang="cs-CZ" altLang="cs-CZ" sz="1400" dirty="0"/>
              <a:t>– tlakové lahve se zkapalněným NH</a:t>
            </a:r>
            <a:r>
              <a:rPr lang="cs-CZ" altLang="cs-CZ" sz="1400" baseline="-25000" dirty="0"/>
              <a:t>3</a:t>
            </a:r>
            <a:r>
              <a:rPr lang="cs-CZ" altLang="cs-CZ" sz="1400" dirty="0"/>
              <a:t>, hořlavý plyn pod tlakem, při zahřívání může vybuchnout</a:t>
            </a:r>
            <a:endParaRPr lang="cs-CZ" altLang="cs-CZ" sz="1400" i="0" dirty="0"/>
          </a:p>
          <a:p>
            <a:pPr algn="l"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cs-CZ" altLang="cs-CZ" sz="1400" b="1" i="0" dirty="0"/>
              <a:t>Elektroprovoz - Rozvodny a kabelové kanály, prostory a mosty </a:t>
            </a:r>
            <a:r>
              <a:rPr lang="cs-CZ" altLang="cs-CZ" sz="1400" i="0" dirty="0"/>
              <a:t>– nejsou zde běžné podmínky pro zásah, nebezpečí elektrického proudu</a:t>
            </a:r>
          </a:p>
          <a:p>
            <a:pPr algn="l"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cs-CZ" altLang="cs-CZ" sz="1400" b="1" i="0" dirty="0"/>
              <a:t>Dieselgenerátor</a:t>
            </a:r>
            <a:r>
              <a:rPr lang="cs-CZ" altLang="cs-CZ" sz="1400" i="0" dirty="0"/>
              <a:t> – náhradní zdroj elektrické energie k zajištění nouzového provozu má nádrž 2000 litrů nafty, nebezpečí požáru hořlavých kapalin; nahodilé požární zatížení </a:t>
            </a:r>
            <a:r>
              <a:rPr lang="cs-CZ" altLang="cs-CZ" sz="1400" i="0" dirty="0" err="1"/>
              <a:t>pn</a:t>
            </a:r>
            <a:r>
              <a:rPr lang="cs-CZ" altLang="cs-CZ" sz="1400" i="0" dirty="0"/>
              <a:t> = 120 kg/m2 dle vyhlášky č. 246/2001 Sb.; nejsou zde běžné podmínky pro zásah</a:t>
            </a:r>
          </a:p>
          <a:p>
            <a:pPr algn="l"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cs-CZ" altLang="cs-CZ" sz="1400" b="1" i="0" dirty="0"/>
              <a:t>Olejové transformátory </a:t>
            </a:r>
            <a:r>
              <a:rPr lang="cs-CZ" altLang="cs-CZ" sz="1400" i="0" dirty="0"/>
              <a:t>–</a:t>
            </a:r>
            <a:r>
              <a:rPr lang="cs-CZ" altLang="cs-CZ" sz="1400" b="1" i="0" dirty="0"/>
              <a:t> </a:t>
            </a:r>
            <a:r>
              <a:rPr lang="cs-CZ" altLang="cs-CZ" sz="1400" dirty="0"/>
              <a:t>nahodilé požární zatížení </a:t>
            </a:r>
            <a:r>
              <a:rPr lang="cs-CZ" altLang="cs-CZ" sz="1400" dirty="0" err="1"/>
              <a:t>pn</a:t>
            </a:r>
            <a:r>
              <a:rPr lang="cs-CZ" altLang="cs-CZ" sz="1400" dirty="0"/>
              <a:t> = 160 kg/m2 dle vyhlášky č. 246/2001 Sb.; nejsou zde běžné podmínky pro zásah</a:t>
            </a:r>
          </a:p>
          <a:p>
            <a:pPr algn="l"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cs-CZ" altLang="cs-CZ" sz="1400" b="1" i="0" dirty="0"/>
              <a:t>Sklad technických plynů </a:t>
            </a:r>
            <a:r>
              <a:rPr lang="cs-CZ" altLang="cs-CZ" sz="1400" i="0" dirty="0"/>
              <a:t>– tlakové lahve s acetylenem, vodíkem, propan-butanem; nebezpečí výbuchu hořlavých plynů s následným požárem</a:t>
            </a:r>
          </a:p>
        </p:txBody>
      </p:sp>
    </p:spTree>
    <p:extLst>
      <p:ext uri="{BB962C8B-B14F-4D97-AF65-F5344CB8AC3E}">
        <p14:creationId xmlns:p14="http://schemas.microsoft.com/office/powerpoint/2010/main" val="22780167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16032687-CF93-415B-8E7C-34AC9A545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SPECIFIKA LOKALITY PPC</a:t>
            </a:r>
          </a:p>
          <a:p>
            <a:r>
              <a:rPr lang="cs-CZ" i="1" dirty="0"/>
              <a:t>POSTUP PŘI POŽÁRU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1765504-CDC1-43B6-9DB8-C8016D79B4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2" y="2060848"/>
            <a:ext cx="10922001" cy="648072"/>
          </a:xfrm>
        </p:spPr>
        <p:txBody>
          <a:bodyPr/>
          <a:lstStyle/>
          <a:p>
            <a:r>
              <a:rPr lang="cs-CZ" dirty="0"/>
              <a:t>POŽÁRNÍ POPLACHOVÁ SMĚRNICE</a:t>
            </a:r>
          </a:p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28FC455-AAA8-4DC9-97EC-CEB78AAB66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2492896"/>
            <a:ext cx="11009312" cy="3744416"/>
          </a:xfrm>
        </p:spPr>
        <p:txBody>
          <a:bodyPr/>
          <a:lstStyle/>
          <a:p>
            <a:pPr defTabSz="796925"/>
            <a:r>
              <a:rPr lang="cs-CZ" altLang="cs-CZ" sz="1600" dirty="0"/>
              <a:t>Provést nutná opatření pro záchranu ohrožených osob (pokud tím nevystaví vážnému ohrožení sebe nebo osoby blízké). </a:t>
            </a:r>
          </a:p>
          <a:p>
            <a:pPr defTabSz="796925"/>
            <a:endParaRPr lang="cs-CZ" altLang="cs-CZ" sz="1600" b="1" dirty="0">
              <a:solidFill>
                <a:schemeClr val="accent2"/>
              </a:solidFill>
              <a:latin typeface="Arial CE" charset="-18"/>
              <a:cs typeface="Arial CE" charset="-18"/>
              <a:sym typeface="Wingdings" pitchFamily="2" charset="2"/>
            </a:endParaRPr>
          </a:p>
          <a:p>
            <a:pPr defTabSz="796925"/>
            <a:r>
              <a:rPr lang="cs-CZ" altLang="cs-CZ" sz="1600" dirty="0"/>
              <a:t>Uhasit požár, jestliže je to možné, nebo vykonat nezbytná opatření k zamezení jeho šíření. </a:t>
            </a:r>
          </a:p>
          <a:p>
            <a:pPr defTabSz="796925"/>
            <a:endParaRPr lang="cs-CZ" altLang="cs-CZ" sz="1600" b="1" dirty="0">
              <a:solidFill>
                <a:schemeClr val="accent2"/>
              </a:solidFill>
              <a:latin typeface="Arial CE" charset="-18"/>
              <a:cs typeface="Arial CE" charset="-18"/>
              <a:sym typeface="Wingdings" pitchFamily="2" charset="2"/>
            </a:endParaRPr>
          </a:p>
          <a:p>
            <a:pPr defTabSz="796925"/>
            <a:r>
              <a:rPr lang="cs-CZ" altLang="cs-CZ" sz="1600" dirty="0"/>
              <a:t>Ohlásit zjištěný požár na </a:t>
            </a:r>
            <a:r>
              <a:rPr lang="cs-CZ" altLang="cs-CZ" sz="1600" b="1" dirty="0">
                <a:solidFill>
                  <a:schemeClr val="accent2"/>
                </a:solidFill>
              </a:rPr>
              <a:t>OHLAŠOVNU POŽÁRU - klapka 2333 </a:t>
            </a:r>
            <a:r>
              <a:rPr lang="cs-CZ" altLang="cs-CZ" sz="1600" dirty="0"/>
              <a:t>nebo</a:t>
            </a:r>
            <a:r>
              <a:rPr lang="cs-CZ" altLang="cs-CZ" sz="1600" b="1" dirty="0">
                <a:solidFill>
                  <a:schemeClr val="accent2"/>
                </a:solidFill>
                <a:latin typeface="Arial CE" charset="-18"/>
                <a:cs typeface="Arial CE" charset="-18"/>
                <a:sym typeface="Wingdings" pitchFamily="2" charset="2"/>
              </a:rPr>
              <a:t> </a:t>
            </a:r>
            <a:r>
              <a:rPr lang="cs-CZ" altLang="cs-CZ" sz="1600" b="1" dirty="0">
                <a:solidFill>
                  <a:schemeClr val="accent6"/>
                </a:solidFill>
              </a:rPr>
              <a:t>411 112 333, 724 958 671</a:t>
            </a:r>
          </a:p>
          <a:p>
            <a:pPr defTabSz="796925"/>
            <a:r>
              <a:rPr lang="cs-CZ" altLang="cs-CZ" sz="1600" dirty="0"/>
              <a:t>V hlášení uvést: </a:t>
            </a:r>
            <a:r>
              <a:rPr lang="cs-CZ" altLang="cs-CZ" sz="1600" b="1" dirty="0"/>
              <a:t>kde hoří, co hoří </a:t>
            </a:r>
            <a:r>
              <a:rPr lang="cs-CZ" altLang="cs-CZ" sz="1600" dirty="0"/>
              <a:t>(stručný popis události),</a:t>
            </a:r>
            <a:r>
              <a:rPr lang="cs-CZ" altLang="cs-CZ" sz="1600" b="1" dirty="0"/>
              <a:t> kdo volá </a:t>
            </a:r>
            <a:r>
              <a:rPr lang="cs-CZ" altLang="cs-CZ" sz="1600" dirty="0"/>
              <a:t>(jméno, telefonní číslo)</a:t>
            </a:r>
            <a:endParaRPr lang="cs-CZ" altLang="cs-CZ" sz="1600" b="1" u="sng" dirty="0"/>
          </a:p>
          <a:p>
            <a:pPr marL="265113" indent="-265113" defTabSz="796925">
              <a:lnSpc>
                <a:spcPct val="100000"/>
              </a:lnSpc>
              <a:spcBef>
                <a:spcPts val="1200"/>
              </a:spcBef>
            </a:pPr>
            <a:r>
              <a:rPr lang="cs-CZ" altLang="cs-CZ" sz="1600" u="sng" dirty="0"/>
              <a:t>Způsob vyhlášení požárního poplachu:</a:t>
            </a:r>
          </a:p>
          <a:p>
            <a:pPr marL="265113" indent="-265113" defTabSz="796925"/>
            <a:r>
              <a:rPr lang="cs-CZ" altLang="cs-CZ" sz="1600" b="1" dirty="0"/>
              <a:t>					TELEFONEM, ROZHLASEM, VOLÁNÍM</a:t>
            </a:r>
            <a:r>
              <a:rPr lang="cs-CZ" altLang="cs-CZ" sz="1600" dirty="0"/>
              <a:t> </a:t>
            </a:r>
            <a:r>
              <a:rPr lang="cs-CZ" altLang="cs-CZ" sz="1600" b="1" dirty="0"/>
              <a:t>„HOŘÍ“.</a:t>
            </a:r>
            <a:endParaRPr lang="cs-CZ" altLang="cs-CZ" sz="1600" dirty="0"/>
          </a:p>
          <a:p>
            <a:pPr marL="265113" indent="-265113" defTabSz="796925">
              <a:lnSpc>
                <a:spcPct val="100000"/>
              </a:lnSpc>
              <a:spcBef>
                <a:spcPts val="1200"/>
              </a:spcBef>
            </a:pPr>
            <a:r>
              <a:rPr lang="cs-CZ" altLang="cs-CZ" sz="1600" u="sng" dirty="0"/>
              <a:t>Postup osob při vyhlášení požárního poplachu</a:t>
            </a:r>
          </a:p>
          <a:p>
            <a:pPr marL="265113" indent="-265113" defTabSz="796925"/>
            <a:r>
              <a:rPr lang="cs-CZ" altLang="cs-CZ" sz="1600" dirty="0"/>
              <a:t>Osoby se přemístí z místa ohroženého požárem do prostor určených pro evakuaci po vyznačených únikových cestách. </a:t>
            </a:r>
          </a:p>
          <a:p>
            <a:pPr marL="265113" indent="-265113" defTabSz="796925"/>
            <a:r>
              <a:rPr lang="cs-CZ" altLang="cs-CZ" sz="1600" dirty="0"/>
              <a:t>Na výzvu velitele zásahu osoby poskytnou osobní a věcnou pomoc jednotce požární ochrany.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40478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2F42258-D535-40D2-A5D1-35A0E1A6F1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SPECIFIKA LOKALITY PPC</a:t>
            </a:r>
          </a:p>
          <a:p>
            <a:r>
              <a:rPr lang="cs-CZ" i="1" dirty="0"/>
              <a:t>MÍSTA PRO EVAKUACI OSOB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20E63FA-968F-4766-A35C-FDC1EDC96F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  <a:defRPr/>
            </a:pPr>
            <a:r>
              <a:rPr lang="cs-CZ" dirty="0"/>
              <a:t>Pro ČEZ, a. s., lokalita Počerady je zřízen </a:t>
            </a:r>
            <a:r>
              <a:rPr lang="cs-CZ" b="1" dirty="0"/>
              <a:t>shromažďovací prostor</a:t>
            </a:r>
            <a:r>
              <a:rPr lang="cs-CZ" dirty="0"/>
              <a:t>:</a:t>
            </a:r>
          </a:p>
          <a:p>
            <a:pPr marL="0" indent="0">
              <a:lnSpc>
                <a:spcPct val="100000"/>
              </a:lnSpc>
              <a:defRPr/>
            </a:pPr>
            <a:r>
              <a:rPr lang="cs-CZ" dirty="0"/>
              <a:t> 	- prostor za chladící věží PPC</a:t>
            </a:r>
          </a:p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61205E2-67BB-4F2F-A2EA-E7A4FCD531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2852936"/>
            <a:ext cx="11009312" cy="3357364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  <a:defRPr/>
            </a:pPr>
            <a:r>
              <a:rPr lang="cs-CZ" sz="1800" b="1" dirty="0"/>
              <a:t>Evakuaci vyhlašuje:	</a:t>
            </a:r>
          </a:p>
          <a:p>
            <a:pPr>
              <a:lnSpc>
                <a:spcPct val="100000"/>
              </a:lnSpc>
              <a:defRPr/>
            </a:pPr>
            <a:r>
              <a:rPr lang="cs-CZ" sz="1800" dirty="0"/>
              <a:t>	- směnový inženýr</a:t>
            </a:r>
          </a:p>
          <a:p>
            <a:pPr>
              <a:lnSpc>
                <a:spcPct val="100000"/>
              </a:lnSpc>
              <a:defRPr/>
            </a:pPr>
            <a:r>
              <a:rPr lang="cs-CZ" sz="1800" dirty="0"/>
              <a:t>	- havarijní štáb</a:t>
            </a:r>
          </a:p>
          <a:p>
            <a:pPr>
              <a:lnSpc>
                <a:spcPct val="100000"/>
              </a:lnSpc>
              <a:defRPr/>
            </a:pPr>
            <a:r>
              <a:rPr lang="cs-CZ" sz="1800" dirty="0"/>
              <a:t>	- velitel zásahu 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E86BF85-0146-4F48-86F0-0FBFDC835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487" y="4213315"/>
            <a:ext cx="2481375" cy="230706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00DA00F-F2A3-4664-823F-BBA268565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9446" y="2852936"/>
            <a:ext cx="2786775" cy="3203200"/>
          </a:xfrm>
          <a:prstGeom prst="rect">
            <a:avLst/>
          </a:prstGeom>
        </p:spPr>
      </p:pic>
      <p:sp>
        <p:nvSpPr>
          <p:cNvPr id="8" name="AutoShape 7">
            <a:extLst>
              <a:ext uri="{FF2B5EF4-FFF2-40B4-BE49-F238E27FC236}">
                <a16:creationId xmlns:a16="http://schemas.microsoft.com/office/drawing/2014/main" id="{82A2133E-F3F6-42FE-A0DD-EF2DE8B6B2A5}"/>
              </a:ext>
            </a:extLst>
          </p:cNvPr>
          <p:cNvSpPr>
            <a:spLocks noChangeArrowheads="1"/>
          </p:cNvSpPr>
          <p:nvPr/>
        </p:nvSpPr>
        <p:spPr bwMode="auto">
          <a:xfrm rot="803806">
            <a:off x="6066322" y="4940902"/>
            <a:ext cx="1179115" cy="231726"/>
          </a:xfrm>
          <a:prstGeom prst="rightArrow">
            <a:avLst>
              <a:gd name="adj1" fmla="val 57213"/>
              <a:gd name="adj2" fmla="val 186292"/>
            </a:avLst>
          </a:prstGeom>
          <a:solidFill>
            <a:schemeClr val="accent2"/>
          </a:solidFill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cs-CZ" altLang="cs-CZ" sz="2000"/>
          </a:p>
        </p:txBody>
      </p:sp>
    </p:spTree>
    <p:extLst>
      <p:ext uri="{BB962C8B-B14F-4D97-AF65-F5344CB8AC3E}">
        <p14:creationId xmlns:p14="http://schemas.microsoft.com/office/powerpoint/2010/main" val="42228351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88FCB188-A792-405F-9BDB-DEEA715897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SPECIFIKA LOKALITY PPC</a:t>
            </a:r>
          </a:p>
          <a:p>
            <a:r>
              <a:rPr lang="cs-CZ" i="1" dirty="0"/>
              <a:t>VYHRAZENÁ MÍSTA PRO KOUŘENÍ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D7331B1-BA7D-4734-80F4-E34D31D436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3" y="1452783"/>
            <a:ext cx="10081642" cy="1172055"/>
          </a:xfrm>
        </p:spPr>
        <p:txBody>
          <a:bodyPr/>
          <a:lstStyle/>
          <a:p>
            <a:r>
              <a:rPr lang="cs-CZ" altLang="cs-CZ" sz="2000" b="1" dirty="0">
                <a:solidFill>
                  <a:schemeClr val="accent2"/>
                </a:solidFill>
                <a:latin typeface="Arial CE" charset="-18"/>
                <a:cs typeface="Arial CE" charset="-18"/>
              </a:rPr>
              <a:t>Zákaz kouření </a:t>
            </a:r>
            <a:r>
              <a:rPr lang="cs-CZ" altLang="cs-CZ" dirty="0">
                <a:latin typeface="Arial CE" charset="-18"/>
                <a:cs typeface="Arial CE" charset="-18"/>
              </a:rPr>
              <a:t>platí v celém areálu </a:t>
            </a:r>
            <a:r>
              <a:rPr lang="cs-CZ" altLang="cs-CZ" u="sng" dirty="0">
                <a:latin typeface="Arial CE" charset="-18"/>
                <a:cs typeface="Arial CE" charset="-18"/>
              </a:rPr>
              <a:t>kromě vyhrazených míst</a:t>
            </a:r>
            <a:r>
              <a:rPr lang="cs-CZ" altLang="cs-CZ" dirty="0">
                <a:latin typeface="Arial CE" charset="-18"/>
                <a:cs typeface="Arial CE" charset="-18"/>
              </a:rPr>
              <a:t> viditelně označených tabulkou „Kouření povoleno“ a vybavených popelníkem. </a:t>
            </a:r>
          </a:p>
          <a:p>
            <a:pPr algn="just">
              <a:buClr>
                <a:srgbClr val="FF6600"/>
              </a:buClr>
            </a:pPr>
            <a:r>
              <a:rPr lang="cs-CZ" altLang="cs-CZ" dirty="0">
                <a:latin typeface="Arial CE" charset="-18"/>
                <a:cs typeface="Arial CE" charset="-18"/>
              </a:rPr>
              <a:t>(Smluvní partner </a:t>
            </a:r>
            <a:r>
              <a:rPr lang="cs-CZ" altLang="cs-CZ" b="1" dirty="0">
                <a:solidFill>
                  <a:schemeClr val="accent2"/>
                </a:solidFill>
                <a:latin typeface="Arial CE" charset="-18"/>
                <a:cs typeface="Arial CE" charset="-18"/>
              </a:rPr>
              <a:t>nesmí</a:t>
            </a:r>
            <a:r>
              <a:rPr lang="cs-CZ" altLang="cs-CZ" dirty="0">
                <a:latin typeface="Arial CE" charset="-18"/>
                <a:cs typeface="Arial CE" charset="-18"/>
              </a:rPr>
              <a:t> zřizovat nová místa pro kouření bez souhlasu ČEZ).</a:t>
            </a:r>
            <a:r>
              <a:rPr lang="cs-CZ" altLang="cs-CZ" b="1" dirty="0">
                <a:solidFill>
                  <a:schemeClr val="accent2"/>
                </a:solidFill>
                <a:latin typeface="Arial CE" charset="-18"/>
                <a:cs typeface="Arial CE" charset="-18"/>
              </a:rPr>
              <a:t>  </a:t>
            </a:r>
          </a:p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601F179-57D7-4273-BB09-89AFA13AAD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4437112"/>
            <a:ext cx="11009312" cy="1872208"/>
          </a:xfrm>
        </p:spPr>
        <p:txBody>
          <a:bodyPr/>
          <a:lstStyle/>
          <a:p>
            <a:endParaRPr lang="cs-CZ" dirty="0"/>
          </a:p>
          <a:p>
            <a:pPr marL="0" indent="0">
              <a:buNone/>
            </a:pPr>
            <a:r>
              <a:rPr lang="cs-CZ" sz="1800" b="1" dirty="0"/>
              <a:t>Kouření povoleno na vyhrazených místech PPC:</a:t>
            </a:r>
          </a:p>
          <a:p>
            <a:r>
              <a:rPr lang="cs-CZ" sz="1800" dirty="0"/>
              <a:t>BUDOVA SLUŽEB SO 630 (šedivka) – místo určené u hlavního vchodu</a:t>
            </a:r>
          </a:p>
          <a:p>
            <a:r>
              <a:rPr lang="cs-CZ" sz="1800" dirty="0"/>
              <a:t>BUDOVA SO 69 – místo určené u hlavního vchodu</a:t>
            </a:r>
          </a:p>
          <a:p>
            <a:r>
              <a:rPr lang="cs-CZ" sz="1800" dirty="0"/>
              <a:t>BUDOVA PPC SO 492, 19 m – místo určené na střeše budovy dozorny/rozvodny</a:t>
            </a:r>
          </a:p>
          <a:p>
            <a:endParaRPr lang="cs-CZ" dirty="0"/>
          </a:p>
        </p:txBody>
      </p:sp>
      <p:pic>
        <p:nvPicPr>
          <p:cNvPr id="5" name="Picture 2" descr="C:\Users\miskovskjit\Pictures\kouření.jpg">
            <a:extLst>
              <a:ext uri="{FF2B5EF4-FFF2-40B4-BE49-F238E27FC236}">
                <a16:creationId xmlns:a16="http://schemas.microsoft.com/office/drawing/2014/main" id="{849BF2B8-5971-4D78-9650-8880CC139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2744309"/>
            <a:ext cx="2016224" cy="1369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CDB938B2-3034-45AA-87E2-E5B437BBB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636" y="4653136"/>
            <a:ext cx="80645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E98C5FC-122C-4477-A257-DD77F6323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086" y="1930518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38600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2274F35-70A4-494B-B4BA-F2C8D5FF67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SPECIFIKA LOKALITY PPC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943A1F6-FE96-400E-8350-230A4887E6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2" y="908721"/>
            <a:ext cx="10922001" cy="504055"/>
          </a:xfrm>
        </p:spPr>
        <p:txBody>
          <a:bodyPr/>
          <a:lstStyle/>
          <a:p>
            <a:r>
              <a:rPr lang="cs-CZ" sz="2800" i="1" dirty="0"/>
              <a:t>POVINNOSTI VŠECH OSOB</a:t>
            </a:r>
          </a:p>
          <a:p>
            <a:endParaRPr lang="cs-CZ" sz="28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16DA039-EEA6-43E4-9084-ACC3B41455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2285950"/>
            <a:ext cx="11009312" cy="4572050"/>
          </a:xfrm>
        </p:spPr>
        <p:txBody>
          <a:bodyPr/>
          <a:lstStyle/>
          <a:p>
            <a:pPr marL="285750" indent="-285750">
              <a:spcBef>
                <a:spcPct val="10000"/>
              </a:spcBef>
              <a:spcAft>
                <a:spcPct val="5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chemeClr val="accent6"/>
                </a:solidFill>
              </a:rPr>
              <a:t>Nahlásit</a:t>
            </a:r>
            <a:r>
              <a:rPr lang="cs-CZ" altLang="cs-CZ" sz="1800" dirty="0"/>
              <a:t> písemně směnovému inženýrovi a na dispečink HZS EPC </a:t>
            </a:r>
            <a:r>
              <a:rPr lang="cs-CZ" altLang="cs-CZ" sz="1800" u="sng" dirty="0"/>
              <a:t>zahájení, přerušení a ukončení</a:t>
            </a:r>
            <a:r>
              <a:rPr lang="cs-CZ" altLang="cs-CZ" sz="1800" dirty="0"/>
              <a:t> činností s nebezpečím vzniku požáru nebo výbuchu</a:t>
            </a:r>
          </a:p>
          <a:p>
            <a:pPr marL="285750" indent="-285750">
              <a:spcBef>
                <a:spcPct val="1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chemeClr val="accent6"/>
                </a:solidFill>
              </a:rPr>
              <a:t>Nahlásit</a:t>
            </a:r>
            <a:r>
              <a:rPr lang="cs-CZ" altLang="cs-CZ" sz="1800" dirty="0"/>
              <a:t> koordinátorovi PO a HP a na dispečink HZS EPC používání a skladování požárně nebezpečných látek a výbušných látek a to: </a:t>
            </a:r>
          </a:p>
          <a:p>
            <a:pPr marL="1587" lvl="1" indent="0">
              <a:spcBef>
                <a:spcPct val="10000"/>
              </a:spcBef>
              <a:buClr>
                <a:schemeClr val="accent2"/>
              </a:buClr>
              <a:buNone/>
            </a:pPr>
            <a:r>
              <a:rPr lang="cs-CZ" altLang="cs-CZ" sz="1800" dirty="0"/>
              <a:t>	- druh, množství a umístění těchto látek + předat požárně technické            </a:t>
            </a:r>
          </a:p>
          <a:p>
            <a:pPr marL="1587" lvl="1" indent="0">
              <a:spcBef>
                <a:spcPct val="10000"/>
              </a:spcBef>
              <a:buClr>
                <a:schemeClr val="accent2"/>
              </a:buClr>
              <a:buNone/>
            </a:pPr>
            <a:r>
              <a:rPr lang="cs-CZ" altLang="cs-CZ" sz="1800" dirty="0"/>
              <a:t>	  charakteristiky </a:t>
            </a:r>
            <a:r>
              <a:rPr lang="cs-CZ" altLang="cs-CZ" sz="1800" i="1" dirty="0"/>
              <a:t>(např. bezpečnostní listy)</a:t>
            </a:r>
          </a:p>
          <a:p>
            <a:pPr marL="285750" indent="-285750">
              <a:spcBef>
                <a:spcPct val="1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cs-CZ" altLang="cs-CZ" sz="1800" dirty="0">
                <a:solidFill>
                  <a:schemeClr val="accent6"/>
                </a:solidFill>
              </a:rPr>
              <a:t>Nahlásit </a:t>
            </a:r>
            <a:r>
              <a:rPr lang="cs-CZ" altLang="cs-CZ" sz="1800" dirty="0"/>
              <a:t>směnovému inženýrovi a na dispečink HZS EPC činnost, která může zapříčinit spuštění hlásičů elektrické požární signalizace (EPS), (např. použití jeřábu pohybujícího se v paprsku lineárního hlásiče EPS)</a:t>
            </a:r>
          </a:p>
          <a:p>
            <a:pPr marL="285750" indent="-285750">
              <a:spcBef>
                <a:spcPct val="1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cs-CZ" altLang="cs-CZ" sz="1800" dirty="0">
                <a:solidFill>
                  <a:schemeClr val="accent6"/>
                </a:solidFill>
              </a:rPr>
              <a:t>Nahlásit</a:t>
            </a:r>
            <a:r>
              <a:rPr lang="cs-CZ" altLang="cs-CZ" sz="1800" dirty="0"/>
              <a:t> směnovému inženýrovi</a:t>
            </a:r>
            <a:r>
              <a:rPr lang="cs-CZ" altLang="cs-CZ" sz="1800" dirty="0">
                <a:solidFill>
                  <a:schemeClr val="accent2"/>
                </a:solidFill>
              </a:rPr>
              <a:t> </a:t>
            </a:r>
            <a:r>
              <a:rPr lang="cs-CZ" altLang="cs-CZ" sz="1800" dirty="0"/>
              <a:t>a na dispečink HZS EPC změny průjezdních profilů komunikací v areálu a zajistit dle dopravního řádu a  pravidel chování ČEZ na těchto komunikacích předepsaný průjezdní profil</a:t>
            </a:r>
          </a:p>
          <a:p>
            <a:pPr marL="285750" indent="-285750">
              <a:spcBef>
                <a:spcPct val="1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cs-CZ" altLang="cs-CZ" sz="1800" dirty="0">
                <a:solidFill>
                  <a:schemeClr val="accent6"/>
                </a:solidFill>
              </a:rPr>
              <a:t>Nahlásit</a:t>
            </a:r>
            <a:r>
              <a:rPr lang="cs-CZ" altLang="cs-CZ" sz="1800" dirty="0"/>
              <a:t> ihned na ohlašovnu požáru každý požár vzniklý při činnostech, které provozují.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67920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D73B6E76-30BF-4EDA-816E-B368358113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SPECIFIKA LOKALITY PPC</a:t>
            </a:r>
          </a:p>
          <a:p>
            <a:r>
              <a:rPr lang="cs-CZ" sz="2400" i="1" dirty="0"/>
              <a:t>ČINNOSTI S NEBEZPEČÍM VZNIKU POŽÁRU NEBO VÝBUCHU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05A0070-A7BE-4497-9D61-2F71D18F20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2" y="1608339"/>
            <a:ext cx="10922001" cy="380501"/>
          </a:xfrm>
        </p:spPr>
        <p:txBody>
          <a:bodyPr/>
          <a:lstStyle/>
          <a:p>
            <a:r>
              <a:rPr lang="cs-CZ" altLang="cs-CZ" b="1" dirty="0">
                <a:solidFill>
                  <a:srgbClr val="F24F00"/>
                </a:solidFill>
              </a:rPr>
              <a:t>Seznam prostor, kde musí být vystaven vždy příkaz „S/V“:</a:t>
            </a:r>
          </a:p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4C17CC3-6252-497B-89D1-CB58C7E18F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2285952"/>
            <a:ext cx="11009312" cy="4023368"/>
          </a:xfrm>
        </p:spPr>
        <p:txBody>
          <a:bodyPr/>
          <a:lstStyle/>
          <a:p>
            <a:pPr marL="171450" indent="-171450">
              <a:buClr>
                <a:srgbClr val="F24F00"/>
              </a:buClr>
              <a:buFont typeface="Wingdings" pitchFamily="2" charset="2"/>
              <a:buChar char="§"/>
            </a:pPr>
            <a:r>
              <a:rPr lang="cs-CZ" altLang="cs-CZ" sz="1600" b="1" dirty="0"/>
              <a:t>Kotelna spalinových kotlů </a:t>
            </a:r>
            <a:r>
              <a:rPr lang="cs-CZ" altLang="cs-CZ" sz="1600" dirty="0"/>
              <a:t>– v celém prostoru</a:t>
            </a:r>
          </a:p>
          <a:p>
            <a:pPr marL="171450" indent="-171450">
              <a:buClr>
                <a:srgbClr val="F24F00"/>
              </a:buClr>
              <a:buFont typeface="Wingdings" pitchFamily="2" charset="2"/>
              <a:buChar char="§"/>
            </a:pPr>
            <a:r>
              <a:rPr lang="cs-CZ" altLang="cs-CZ" sz="1600" b="1" dirty="0"/>
              <a:t>Strojovna spalinových turbín </a:t>
            </a:r>
            <a:r>
              <a:rPr lang="cs-CZ" altLang="cs-CZ" sz="1600" dirty="0"/>
              <a:t>– v celém prostoru</a:t>
            </a:r>
          </a:p>
          <a:p>
            <a:pPr marL="171450" indent="-171450">
              <a:buClr>
                <a:srgbClr val="F24F00"/>
              </a:buClr>
              <a:buFont typeface="Wingdings" pitchFamily="2" charset="2"/>
              <a:buChar char="§"/>
            </a:pPr>
            <a:r>
              <a:rPr lang="cs-CZ" altLang="cs-CZ" sz="1600" b="1" dirty="0"/>
              <a:t>Venkovní olejové transformátory </a:t>
            </a:r>
            <a:r>
              <a:rPr lang="cs-CZ" altLang="cs-CZ" sz="1600" dirty="0"/>
              <a:t>– v celém prostoru</a:t>
            </a:r>
          </a:p>
          <a:p>
            <a:pPr marL="171450" indent="-171450">
              <a:buClr>
                <a:srgbClr val="F24F00"/>
              </a:buClr>
              <a:buFont typeface="Wingdings" pitchFamily="2" charset="2"/>
              <a:buChar char="§"/>
            </a:pPr>
            <a:r>
              <a:rPr lang="cs-CZ" altLang="cs-CZ" sz="1600" b="1" dirty="0"/>
              <a:t>Elektroprovoz</a:t>
            </a:r>
            <a:r>
              <a:rPr lang="cs-CZ" altLang="cs-CZ" sz="1600" dirty="0"/>
              <a:t> – rozvodny, kabelové kanály, kabelové stoupačky, kabelové prostory, vývodové prostory a šachty, vývody generátorů, akumulátorovny, kabelové a potrubní mosty hořlavých látek (zemní plyn)</a:t>
            </a:r>
          </a:p>
          <a:p>
            <a:pPr marL="171450" indent="-171450">
              <a:buClr>
                <a:srgbClr val="F24F00"/>
              </a:buClr>
              <a:buFont typeface="Wingdings" pitchFamily="2" charset="2"/>
              <a:buChar char="§"/>
            </a:pPr>
            <a:r>
              <a:rPr lang="cs-CZ" altLang="cs-CZ" sz="1600" b="1" dirty="0"/>
              <a:t>Dieselgenerátor</a:t>
            </a:r>
            <a:r>
              <a:rPr lang="cs-CZ" altLang="cs-CZ" sz="1600" dirty="0"/>
              <a:t> – prostor náhradního zdroje</a:t>
            </a:r>
          </a:p>
          <a:p>
            <a:pPr marL="171450" indent="-171450">
              <a:buClr>
                <a:srgbClr val="F24F00"/>
              </a:buClr>
              <a:buFont typeface="Wingdings" pitchFamily="2" charset="2"/>
              <a:buChar char="§"/>
            </a:pPr>
            <a:r>
              <a:rPr lang="cs-CZ" altLang="cs-CZ" sz="1600" b="1" dirty="0"/>
              <a:t>Strojovna parní turbíny </a:t>
            </a:r>
            <a:r>
              <a:rPr lang="cs-CZ" altLang="cs-CZ" sz="1600" dirty="0"/>
              <a:t>– v prostoru skladu čpavku a dávkování čpavku</a:t>
            </a:r>
          </a:p>
          <a:p>
            <a:pPr marL="171450" indent="-171450">
              <a:buClr>
                <a:srgbClr val="F24F00"/>
              </a:buClr>
              <a:buFont typeface="Wingdings" pitchFamily="2" charset="2"/>
              <a:buChar char="§"/>
            </a:pPr>
            <a:r>
              <a:rPr lang="cs-CZ" altLang="cs-CZ" sz="1600" b="1" dirty="0"/>
              <a:t>Regulační stanice zemního plynu </a:t>
            </a:r>
            <a:r>
              <a:rPr lang="cs-CZ" altLang="cs-CZ" sz="1600" dirty="0"/>
              <a:t>– v celém prostoru</a:t>
            </a:r>
          </a:p>
          <a:p>
            <a:pPr marL="171450" indent="-171450">
              <a:buClr>
                <a:srgbClr val="F24F00"/>
              </a:buClr>
              <a:buFont typeface="Wingdings" pitchFamily="2" charset="2"/>
              <a:buChar char="§"/>
            </a:pPr>
            <a:r>
              <a:rPr lang="cs-CZ" altLang="cs-CZ" sz="1600" b="1" dirty="0"/>
              <a:t>Stanice jemné filtrace a ohřevu zemního plynu </a:t>
            </a:r>
            <a:r>
              <a:rPr lang="cs-CZ" altLang="cs-CZ" sz="1600" dirty="0"/>
              <a:t>– v celém prostoru</a:t>
            </a:r>
          </a:p>
          <a:p>
            <a:pPr marL="171450" indent="-171450">
              <a:buClr>
                <a:srgbClr val="F24F00"/>
              </a:buClr>
              <a:buFont typeface="Wingdings" pitchFamily="2" charset="2"/>
              <a:buChar char="§"/>
            </a:pPr>
            <a:r>
              <a:rPr lang="cs-CZ" altLang="cs-CZ" sz="1600" b="1" dirty="0"/>
              <a:t>Sklad technických plynů </a:t>
            </a:r>
            <a:r>
              <a:rPr lang="cs-CZ" altLang="cs-CZ" sz="1600" dirty="0"/>
              <a:t>– v celém prostoru</a:t>
            </a:r>
          </a:p>
          <a:p>
            <a:pPr marL="171450" indent="-171450">
              <a:buClr>
                <a:srgbClr val="F24F00"/>
              </a:buClr>
              <a:buFont typeface="Wingdings" pitchFamily="2" charset="2"/>
              <a:buChar char="§"/>
            </a:pPr>
            <a:r>
              <a:rPr lang="cs-CZ" altLang="cs-CZ" sz="1600" dirty="0"/>
              <a:t>Při provádění požárně nebezpečné činnosti v prostorách, kde nelze vyloučit</a:t>
            </a:r>
          </a:p>
          <a:p>
            <a:pPr marL="0" indent="0">
              <a:buClr>
                <a:srgbClr val="F24F00"/>
              </a:buClr>
              <a:buNone/>
            </a:pPr>
            <a:r>
              <a:rPr lang="cs-CZ" altLang="cs-CZ" sz="1600" dirty="0"/>
              <a:t>	- vznik požáru skrytými cestami do sousedních požárních úseků</a:t>
            </a:r>
          </a:p>
          <a:p>
            <a:pPr marL="0" indent="0">
              <a:buClr>
                <a:srgbClr val="F24F00"/>
              </a:buClr>
              <a:buNone/>
            </a:pPr>
            <a:r>
              <a:rPr lang="cs-CZ" altLang="cs-CZ" sz="1600" dirty="0"/>
              <a:t>	- přítomnost výbušné koncentrace (zóna 0, 1, 2 a 20, 21, 22)</a:t>
            </a:r>
          </a:p>
          <a:p>
            <a:pPr marL="0" indent="0">
              <a:buClr>
                <a:srgbClr val="F24F00"/>
              </a:buClr>
              <a:buNone/>
            </a:pPr>
            <a:r>
              <a:rPr lang="cs-CZ" altLang="cs-CZ" sz="1600" dirty="0"/>
              <a:t>	- vznik výbušné koncentrace (např. natěračské práce nátěrovými hmotami s těkavou složkou)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29907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07B6E5-C177-5540-99D1-BA5AE75974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2204864"/>
            <a:ext cx="7488832" cy="2304256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Specifika lokality </a:t>
            </a:r>
          </a:p>
          <a:p>
            <a:r>
              <a:rPr lang="cs-CZ" dirty="0">
                <a:solidFill>
                  <a:schemeClr val="tx1"/>
                </a:solidFill>
              </a:rPr>
              <a:t>Elektrárna POČERADY</a:t>
            </a:r>
          </a:p>
          <a:p>
            <a:r>
              <a:rPr lang="cs-CZ" dirty="0">
                <a:solidFill>
                  <a:schemeClr val="tx1"/>
                </a:solidFill>
              </a:rPr>
              <a:t>– PAROPLYNOVÝ CYKLUS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316E04F-6BFE-4BE6-90B4-2DBEE1ED81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400" y="4509120"/>
            <a:ext cx="3960812" cy="790575"/>
          </a:xfrm>
        </p:spPr>
        <p:txBody>
          <a:bodyPr/>
          <a:lstStyle/>
          <a:p>
            <a:r>
              <a:rPr lang="cs-CZ" dirty="0"/>
              <a:t>OŽP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A32B6F44-E88F-4C31-BA28-D8C13111FC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OCHRANA ŽIVOTNÍHO PROSTŘEDÍ (OŽP)</a:t>
            </a:r>
          </a:p>
          <a:p>
            <a:r>
              <a:rPr lang="cs-CZ" dirty="0"/>
              <a:t>Kontakty</a:t>
            </a:r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FC3716C0-6274-4549-8AFF-458BFEFB62C4}"/>
              </a:ext>
            </a:extLst>
          </p:cNvPr>
          <p:cNvSpPr txBox="1">
            <a:spLocks/>
          </p:cNvSpPr>
          <p:nvPr/>
        </p:nvSpPr>
        <p:spPr>
          <a:xfrm>
            <a:off x="638651" y="2132856"/>
            <a:ext cx="10849677" cy="3888431"/>
          </a:xfrm>
          <a:prstGeom prst="rect">
            <a:avLst/>
          </a:prstGeom>
        </p:spPr>
        <p:txBody>
          <a:bodyPr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189" eaLnBrk="1" hangingPunct="1">
              <a:defRPr>
                <a:latin typeface="+mn-lt"/>
                <a:ea typeface="+mn-ea"/>
                <a:cs typeface="+mn-cs"/>
              </a:defRPr>
            </a:lvl2pPr>
            <a:lvl3pPr marL="914377" eaLnBrk="1" hangingPunct="1">
              <a:defRPr>
                <a:latin typeface="+mn-lt"/>
                <a:ea typeface="+mn-ea"/>
                <a:cs typeface="+mn-cs"/>
              </a:defRPr>
            </a:lvl3pPr>
            <a:lvl4pPr marL="1371566" eaLnBrk="1" hangingPunct="1">
              <a:defRPr>
                <a:latin typeface="+mn-lt"/>
                <a:ea typeface="+mn-ea"/>
                <a:cs typeface="+mn-cs"/>
              </a:defRPr>
            </a:lvl4pPr>
            <a:lvl5pPr marL="1828754" eaLnBrk="1" hangingPunct="1">
              <a:defRPr>
                <a:latin typeface="+mn-lt"/>
                <a:ea typeface="+mn-ea"/>
                <a:cs typeface="+mn-cs"/>
              </a:defRPr>
            </a:lvl5pPr>
            <a:lvl6pPr marL="2285943" eaLnBrk="1" hangingPunct="1">
              <a:defRPr>
                <a:latin typeface="+mn-lt"/>
                <a:ea typeface="+mn-ea"/>
                <a:cs typeface="+mn-cs"/>
              </a:defRPr>
            </a:lvl6pPr>
            <a:lvl7pPr marL="2743131" eaLnBrk="1" hangingPunct="1">
              <a:defRPr>
                <a:latin typeface="+mn-lt"/>
                <a:ea typeface="+mn-ea"/>
                <a:cs typeface="+mn-cs"/>
              </a:defRPr>
            </a:lvl7pPr>
            <a:lvl8pPr marL="3200320" eaLnBrk="1" hangingPunct="1">
              <a:defRPr>
                <a:latin typeface="+mn-lt"/>
                <a:ea typeface="+mn-ea"/>
                <a:cs typeface="+mn-cs"/>
              </a:defRPr>
            </a:lvl8pPr>
            <a:lvl9pPr marL="365750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184649" algn="l">
              <a:buClr>
                <a:srgbClr val="20723D"/>
              </a:buClr>
              <a:defRPr/>
            </a:pPr>
            <a:endParaRPr lang="cs-CZ" sz="2000" b="1" kern="0" dirty="0">
              <a:solidFill>
                <a:sysClr val="windowText" lastClr="000000"/>
              </a:solidFill>
            </a:endParaRPr>
          </a:p>
          <a:p>
            <a:pPr marL="460002" indent="-460002" algn="l">
              <a:buClr>
                <a:srgbClr val="FF6600"/>
              </a:buClr>
              <a:defRPr/>
            </a:pPr>
            <a:endParaRPr lang="cs-CZ" sz="1600" kern="0" dirty="0">
              <a:solidFill>
                <a:sysClr val="windowText" lastClr="000000"/>
              </a:solidFill>
            </a:endParaRPr>
          </a:p>
          <a:p>
            <a:pPr marL="460002" indent="-460002" algn="l">
              <a:defRPr/>
            </a:pPr>
            <a:endParaRPr lang="pl-PL" sz="1600" b="1" kern="0" dirty="0">
              <a:solidFill>
                <a:srgbClr val="FF00FF"/>
              </a:solidFill>
            </a:endParaRPr>
          </a:p>
          <a:p>
            <a:endParaRPr lang="cs-CZ" sz="1600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018985-574B-4BB1-96B9-50C8D4F13671}"/>
              </a:ext>
            </a:extLst>
          </p:cNvPr>
          <p:cNvSpPr txBox="1">
            <a:spLocks noChangeArrowheads="1"/>
          </p:cNvSpPr>
          <p:nvPr/>
        </p:nvSpPr>
        <p:spPr>
          <a:xfrm>
            <a:off x="503237" y="1692275"/>
            <a:ext cx="11050111" cy="4679950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189" eaLnBrk="1" hangingPunct="1">
              <a:defRPr>
                <a:latin typeface="+mn-lt"/>
                <a:ea typeface="+mn-ea"/>
                <a:cs typeface="+mn-cs"/>
              </a:defRPr>
            </a:lvl2pPr>
            <a:lvl3pPr marL="914377" eaLnBrk="1" hangingPunct="1">
              <a:defRPr>
                <a:latin typeface="+mn-lt"/>
                <a:ea typeface="+mn-ea"/>
                <a:cs typeface="+mn-cs"/>
              </a:defRPr>
            </a:lvl3pPr>
            <a:lvl4pPr marL="1371566" eaLnBrk="1" hangingPunct="1">
              <a:defRPr>
                <a:latin typeface="+mn-lt"/>
                <a:ea typeface="+mn-ea"/>
                <a:cs typeface="+mn-cs"/>
              </a:defRPr>
            </a:lvl4pPr>
            <a:lvl5pPr marL="1828754" eaLnBrk="1" hangingPunct="1">
              <a:defRPr>
                <a:latin typeface="+mn-lt"/>
                <a:ea typeface="+mn-ea"/>
                <a:cs typeface="+mn-cs"/>
              </a:defRPr>
            </a:lvl5pPr>
            <a:lvl6pPr marL="2285943" eaLnBrk="1" hangingPunct="1">
              <a:defRPr>
                <a:latin typeface="+mn-lt"/>
                <a:ea typeface="+mn-ea"/>
                <a:cs typeface="+mn-cs"/>
              </a:defRPr>
            </a:lvl6pPr>
            <a:lvl7pPr marL="2743131" eaLnBrk="1" hangingPunct="1">
              <a:defRPr>
                <a:latin typeface="+mn-lt"/>
                <a:ea typeface="+mn-ea"/>
                <a:cs typeface="+mn-cs"/>
              </a:defRPr>
            </a:lvl7pPr>
            <a:lvl8pPr marL="3200320" eaLnBrk="1" hangingPunct="1">
              <a:defRPr>
                <a:latin typeface="+mn-lt"/>
                <a:ea typeface="+mn-ea"/>
                <a:cs typeface="+mn-cs"/>
              </a:defRPr>
            </a:lvl8pPr>
            <a:lvl9pPr marL="365750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6633"/>
              </a:buClr>
            </a:pPr>
            <a:r>
              <a:rPr lang="cs-CZ" altLang="cs-CZ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cs-CZ" altLang="cs-CZ" b="1" kern="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Kučera Jaroslav MBA, </a:t>
            </a:r>
          </a:p>
          <a:p>
            <a:pPr>
              <a:buClr>
                <a:srgbClr val="FF6633"/>
              </a:buClr>
            </a:pPr>
            <a:r>
              <a:rPr lang="cs-CZ" altLang="cs-CZ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ekologie, </a:t>
            </a:r>
            <a:r>
              <a:rPr lang="cs-CZ" altLang="cs-CZ" b="1" kern="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</a:t>
            </a:r>
            <a:r>
              <a:rPr lang="cs-CZ" altLang="cs-CZ" b="1" kern="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kern="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hospodářství </a:t>
            </a:r>
            <a:r>
              <a:rPr lang="cs-CZ" altLang="cs-CZ" b="1" kern="0" dirty="0">
                <a:solidFill>
                  <a:srgbClr val="AA72D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altLang="cs-CZ" b="1" kern="0" dirty="0" err="1">
                <a:solidFill>
                  <a:srgbClr val="AA72D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CHlaS</a:t>
            </a:r>
            <a:endParaRPr lang="cs-CZ" altLang="cs-CZ" b="1" kern="0" dirty="0">
              <a:solidFill>
                <a:srgbClr val="AA72D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6633"/>
              </a:buClr>
              <a:buSzTx/>
            </a:pPr>
            <a:endParaRPr lang="cs-CZ" altLang="cs-CZ" kern="0" dirty="0">
              <a:solidFill>
                <a:sysClr val="windowText" lastClr="000000"/>
              </a:solidFill>
              <a:ea typeface="Arial CE" panose="020B0604020202020204" pitchFamily="34" charset="0"/>
              <a:sym typeface="Wingdings" panose="05000000000000000000" pitchFamily="2" charset="2"/>
            </a:endParaRPr>
          </a:p>
          <a:p>
            <a:pPr>
              <a:buClr>
                <a:srgbClr val="FF6633"/>
              </a:buClr>
              <a:buSzTx/>
            </a:pPr>
            <a:r>
              <a:rPr lang="cs-CZ" altLang="cs-CZ" kern="0" dirty="0">
                <a:solidFill>
                  <a:sysClr val="windowText" lastClr="000000"/>
                </a:solidFill>
                <a:ea typeface="Arial CE" panose="020B0604020202020204" pitchFamily="34" charset="0"/>
                <a:sym typeface="Wingdings" panose="05000000000000000000" pitchFamily="2" charset="2"/>
              </a:rPr>
              <a:t>  411 112 577</a:t>
            </a:r>
            <a:endParaRPr lang="cs-CZ" altLang="cs-CZ" dirty="0"/>
          </a:p>
          <a:p>
            <a:pPr>
              <a:buClr>
                <a:srgbClr val="FF6633"/>
              </a:buClr>
              <a:buSzTx/>
            </a:pPr>
            <a:r>
              <a:rPr lang="cs-CZ" altLang="cs-CZ" dirty="0"/>
              <a:t>724 917 944                              	</a:t>
            </a:r>
          </a:p>
          <a:p>
            <a:pPr>
              <a:buClr>
                <a:srgbClr val="FF6633"/>
              </a:buClr>
              <a:buSzTx/>
            </a:pPr>
            <a:r>
              <a:rPr lang="cs-CZ" altLang="cs-CZ" b="1" dirty="0"/>
              <a:t>Email: </a:t>
            </a:r>
            <a:r>
              <a:rPr lang="cs-CZ" altLang="cs-CZ" dirty="0"/>
              <a:t>jaroslav.kucera04@cez.cz</a:t>
            </a:r>
            <a:endParaRPr lang="cs-CZ" altLang="cs-CZ" kern="0" dirty="0">
              <a:solidFill>
                <a:schemeClr val="accent2"/>
              </a:solidFill>
              <a:ea typeface="Arial CE" panose="020B0604020202020204" pitchFamily="34" charset="0"/>
            </a:endParaRPr>
          </a:p>
          <a:p>
            <a:pPr>
              <a:buClr>
                <a:srgbClr val="FF6633"/>
              </a:buClr>
            </a:pPr>
            <a:endParaRPr lang="cs-CZ" altLang="cs-CZ" kern="0" dirty="0">
              <a:solidFill>
                <a:schemeClr val="accent2"/>
              </a:solidFill>
              <a:ea typeface="Arial CE" panose="020B0604020202020204" pitchFamily="34" charset="0"/>
            </a:endParaRPr>
          </a:p>
          <a:p>
            <a:pPr>
              <a:spcBef>
                <a:spcPct val="40000"/>
              </a:spcBef>
              <a:buClr>
                <a:srgbClr val="FF6633"/>
              </a:buClr>
            </a:pPr>
            <a:endParaRPr lang="cs-CZ" altLang="cs-CZ" kern="0" dirty="0">
              <a:solidFill>
                <a:sysClr val="windowText" lastClr="000000"/>
              </a:solidFill>
              <a:ea typeface="Arial CE" panose="020B0604020202020204" pitchFamily="34" charset="0"/>
            </a:endParaRPr>
          </a:p>
          <a:p>
            <a:pPr>
              <a:spcBef>
                <a:spcPct val="400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altLang="cs-CZ" kern="0" dirty="0">
                <a:solidFill>
                  <a:sysClr val="windowText" lastClr="000000"/>
                </a:solidFill>
                <a:ea typeface="Arial CE" panose="020B0604020202020204" pitchFamily="34" charset="0"/>
              </a:rPr>
              <a:t>  Veškeré informace o rizicích, ohrožení ŽP a únicích látek, </a:t>
            </a:r>
          </a:p>
          <a:p>
            <a:pPr>
              <a:spcBef>
                <a:spcPct val="400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altLang="cs-CZ" kern="0" dirty="0">
                <a:solidFill>
                  <a:sysClr val="windowText" lastClr="000000"/>
                </a:solidFill>
                <a:ea typeface="Arial CE" panose="020B0604020202020204" pitchFamily="34" charset="0"/>
              </a:rPr>
              <a:t>  kontrolní činnost,</a:t>
            </a:r>
          </a:p>
          <a:p>
            <a:pPr>
              <a:spcBef>
                <a:spcPct val="400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altLang="cs-CZ" kern="0" dirty="0">
                <a:solidFill>
                  <a:sysClr val="windowText" lastClr="000000"/>
                </a:solidFill>
                <a:ea typeface="Arial CE" panose="020B0604020202020204" pitchFamily="34" charset="0"/>
              </a:rPr>
              <a:t>  pravomoc zastavit činnost smluvního partnera, </a:t>
            </a:r>
            <a:r>
              <a:rPr lang="cs-CZ" altLang="cs-CZ" kern="0" dirty="0">
                <a:solidFill>
                  <a:schemeClr val="tx1">
                    <a:lumMod val="50000"/>
                  </a:schemeClr>
                </a:solidFill>
                <a:ea typeface="Arial CE" panose="020B0604020202020204" pitchFamily="34" charset="0"/>
              </a:rPr>
              <a:t>poku</a:t>
            </a:r>
            <a:r>
              <a:rPr lang="cs-CZ" altLang="cs-CZ" kern="0" dirty="0">
                <a:solidFill>
                  <a:sysClr val="windowText" lastClr="000000"/>
                </a:solidFill>
                <a:ea typeface="Arial CE" panose="020B0604020202020204" pitchFamily="34" charset="0"/>
              </a:rPr>
              <a:t>d je v rozporu s OŽP,</a:t>
            </a:r>
          </a:p>
          <a:p>
            <a:pPr>
              <a:spcBef>
                <a:spcPct val="400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altLang="cs-CZ" kern="0" dirty="0">
                <a:solidFill>
                  <a:sysClr val="windowText" lastClr="000000"/>
                </a:solidFill>
                <a:ea typeface="Arial CE" panose="020B0604020202020204" pitchFamily="34" charset="0"/>
              </a:rPr>
              <a:t>  </a:t>
            </a:r>
            <a:r>
              <a:rPr lang="cs-CZ" altLang="cs-CZ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podrobněji viz </a:t>
            </a:r>
            <a:r>
              <a:rPr lang="cs-CZ" altLang="cs-CZ" b="1" kern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Seznam příslušných zaměstnanců</a:t>
            </a:r>
            <a:r>
              <a:rPr lang="cs-CZ" altLang="cs-CZ" kern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(příloha Pravidel chování).</a:t>
            </a:r>
            <a:endParaRPr lang="cs-CZ" altLang="cs-CZ" kern="0" dirty="0">
              <a:solidFill>
                <a:sysClr val="windowText" lastClr="000000"/>
              </a:solidFill>
              <a:ea typeface="Arial CE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287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C9D81AA-DE6B-412B-A885-A6E4DAB114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Nakládání s odpady</a:t>
            </a:r>
          </a:p>
        </p:txBody>
      </p:sp>
      <p:sp>
        <p:nvSpPr>
          <p:cNvPr id="5" name="Zástupný text 3">
            <a:extLst>
              <a:ext uri="{FF2B5EF4-FFF2-40B4-BE49-F238E27FC236}">
                <a16:creationId xmlns:a16="http://schemas.microsoft.com/office/drawing/2014/main" id="{3DA0FC54-CE85-45B7-974F-6DD70BD727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2132856"/>
            <a:ext cx="11009312" cy="165735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cs-CZ" sz="1800" u="sng" dirty="0"/>
              <a:t>Pokud v souvislostí s činností dodavatele v areálu PPC vzniknou odpady, pak je jeho povinností:</a:t>
            </a:r>
          </a:p>
          <a:p>
            <a:pPr algn="l" rtl="0">
              <a:spcBef>
                <a:spcPct val="40000"/>
              </a:spcBef>
            </a:pPr>
            <a:r>
              <a:rPr lang="cs-CZ" altLang="cs-CZ" sz="1800" b="1" dirty="0">
                <a:cs typeface="Arial CE" charset="-18"/>
              </a:rPr>
              <a:t>Zajistit likvidaci veškerých odpadů </a:t>
            </a:r>
            <a:r>
              <a:rPr lang="cs-CZ" sz="1800" b="1" dirty="0">
                <a:cs typeface="Arial CE" charset="-18"/>
              </a:rPr>
              <a:t>a obalů</a:t>
            </a:r>
            <a:r>
              <a:rPr lang="cs-CZ" sz="1800" dirty="0">
                <a:cs typeface="Arial CE" charset="-18"/>
              </a:rPr>
              <a:t>, včetně obalů od chemických látek a směsí a  radioaktivních látek </a:t>
            </a:r>
            <a:r>
              <a:rPr lang="cs-CZ" altLang="cs-CZ" sz="1800" dirty="0">
                <a:cs typeface="Arial CE" charset="-18"/>
              </a:rPr>
              <a:t>vzniklých v souvislosti s jeho činností, </a:t>
            </a:r>
            <a:r>
              <a:rPr lang="cs-CZ" sz="1800" dirty="0">
                <a:cs typeface="Arial CE" charset="-18"/>
              </a:rPr>
              <a:t>a to v souladu  s platnými právními předpisy a s předanými interními předpisy Skupiny ČEZ.  </a:t>
            </a:r>
          </a:p>
          <a:p>
            <a:pPr algn="l" rtl="0">
              <a:spcBef>
                <a:spcPct val="40000"/>
              </a:spcBef>
            </a:pPr>
            <a:r>
              <a:rPr lang="cs-CZ" altLang="cs-CZ" sz="1800" b="1" dirty="0">
                <a:cs typeface="Arial CE" charset="-18"/>
              </a:rPr>
              <a:t>Původcem vzniklých odpadů </a:t>
            </a:r>
            <a:r>
              <a:rPr lang="cs-CZ" altLang="cs-CZ" sz="1800" dirty="0">
                <a:cs typeface="Arial CE" charset="-18"/>
              </a:rPr>
              <a:t>ve smyslu § 5 zák. č. 541/2020 Sb., v platném znění, </a:t>
            </a:r>
            <a:r>
              <a:rPr lang="cs-CZ" altLang="cs-CZ" sz="1800" b="1" dirty="0">
                <a:cs typeface="Arial CE" charset="-18"/>
              </a:rPr>
              <a:t>je zhotovitel díla</a:t>
            </a:r>
            <a:r>
              <a:rPr lang="cs-CZ" altLang="cs-CZ" sz="1800" dirty="0">
                <a:cs typeface="Arial CE" charset="-18"/>
              </a:rPr>
              <a:t>, který je odpovědný za nakládání s odpadem v souladu s platnou legislativou a </a:t>
            </a:r>
            <a:r>
              <a:rPr lang="cs-CZ" altLang="cs-CZ" sz="1800" b="1" dirty="0">
                <a:cs typeface="Arial CE" charset="-18"/>
              </a:rPr>
              <a:t>nese finanční náklady s tím spojené. </a:t>
            </a:r>
          </a:p>
          <a:p>
            <a:pPr marL="0" indent="0" eaLnBrk="1" hangingPunct="1"/>
            <a:endParaRPr lang="cs-CZ" altLang="cs-CZ" sz="1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34153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D95CE75E-A58E-4772-9A69-19B9B0C50E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67885" y="5157192"/>
            <a:ext cx="4104978" cy="954107"/>
          </a:xfrm>
        </p:spPr>
        <p:txBody>
          <a:bodyPr/>
          <a:lstStyle/>
          <a:p>
            <a:r>
              <a:rPr lang="cs-CZ" dirty="0"/>
              <a:t>Děkujeme za pozornost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C8D5D76-543E-45B6-AB5C-93598CEA55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66D8E0D-B9A3-4DEE-8D4A-47355578C6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3656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8422A419-C958-431B-89A8-A3C01F7B6F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884" y="376370"/>
            <a:ext cx="4947385" cy="954107"/>
          </a:xfrm>
        </p:spPr>
        <p:txBody>
          <a:bodyPr/>
          <a:lstStyle/>
          <a:p>
            <a:r>
              <a:rPr lang="cs-CZ" dirty="0"/>
              <a:t>Vjezdy a vstupy do lokality</a:t>
            </a:r>
          </a:p>
          <a:p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17E0258-700E-45E6-BEC4-20B3AE62C1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1153" y="1977543"/>
            <a:ext cx="3675683" cy="39416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cs-CZ" cap="all" dirty="0">
                <a:solidFill>
                  <a:schemeClr val="bg1"/>
                </a:solidFill>
              </a:rPr>
              <a:t>Hlavní vrátnice Počerady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EF2AF5D-6A6D-47D3-8084-4179A591AA7D}"/>
              </a:ext>
            </a:extLst>
          </p:cNvPr>
          <p:cNvSpPr txBox="1"/>
          <p:nvPr/>
        </p:nvSpPr>
        <p:spPr>
          <a:xfrm>
            <a:off x="7059499" y="2994713"/>
            <a:ext cx="4911469" cy="1804749"/>
          </a:xfrm>
          <a:prstGeom prst="round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Parkovací plocha je před hlavní vrátnicí</a:t>
            </a:r>
          </a:p>
          <a:p>
            <a:pPr algn="ctr"/>
            <a:r>
              <a:rPr lang="cs-CZ" dirty="0">
                <a:solidFill>
                  <a:schemeClr val="bg1"/>
                </a:solidFill>
              </a:rPr>
              <a:t>Celoroční provoz pro vjezd osobních vozidel</a:t>
            </a:r>
          </a:p>
          <a:p>
            <a:pPr algn="ctr"/>
            <a:r>
              <a:rPr lang="cs-CZ" dirty="0">
                <a:solidFill>
                  <a:schemeClr val="bg1"/>
                </a:solidFill>
              </a:rPr>
              <a:t> </a:t>
            </a:r>
            <a:r>
              <a:rPr kumimoji="0" lang="cs-CZ" altLang="cs-CZ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CE" charset="-18"/>
                <a:ea typeface="+mn-ea"/>
                <a:cs typeface="Arial CE" charset="-18"/>
              </a:rPr>
              <a:t>tel.: +420 411 112 912</a:t>
            </a: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81FECA77-FFE0-4174-A0C6-22305A5E0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539" y="1330477"/>
            <a:ext cx="6593305" cy="4581783"/>
          </a:xfrm>
          <a:prstGeom prst="rect">
            <a:avLst/>
          </a:prstGeom>
          <a:noFill/>
          <a:ln w="9525">
            <a:solidFill>
              <a:srgbClr val="8DC63F"/>
            </a:solidFill>
            <a:miter lim="800000"/>
            <a:headEnd/>
            <a:tailEnd/>
          </a:ln>
          <a:effectLst>
            <a:glow>
              <a:srgbClr val="BCBEC0">
                <a:alpha val="17000"/>
              </a:srgbClr>
            </a:glow>
          </a:effectLst>
          <a:scene3d>
            <a:camera prst="orthographicFront"/>
            <a:lightRig rig="threePt" dir="t"/>
          </a:scene3d>
          <a:sp3d contourW="12700">
            <a:contourClr>
              <a:srgbClr val="00723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63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8422A419-C958-431B-89A8-A3C01F7B6F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884" y="376370"/>
            <a:ext cx="4947385" cy="954107"/>
          </a:xfrm>
        </p:spPr>
        <p:txBody>
          <a:bodyPr/>
          <a:lstStyle/>
          <a:p>
            <a:r>
              <a:rPr lang="cs-CZ" dirty="0"/>
              <a:t>Vjezdy a vstupy do lokality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112B67A-23FF-4D52-843C-B787C973C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94" y="1779930"/>
            <a:ext cx="10330797" cy="4371195"/>
          </a:xfrm>
          <a:prstGeom prst="rect">
            <a:avLst/>
          </a:prstGeom>
        </p:spPr>
      </p:pic>
      <p:grpSp>
        <p:nvGrpSpPr>
          <p:cNvPr id="12" name="Skupina 11">
            <a:extLst>
              <a:ext uri="{FF2B5EF4-FFF2-40B4-BE49-F238E27FC236}">
                <a16:creationId xmlns:a16="http://schemas.microsoft.com/office/drawing/2014/main" id="{683E0216-E741-4697-BE1D-8C4C460A3B71}"/>
              </a:ext>
            </a:extLst>
          </p:cNvPr>
          <p:cNvGrpSpPr>
            <a:grpSpLocks/>
          </p:cNvGrpSpPr>
          <p:nvPr/>
        </p:nvGrpSpPr>
        <p:grpSpPr>
          <a:xfrm>
            <a:off x="336884" y="1192440"/>
            <a:ext cx="10330797" cy="492072"/>
            <a:chOff x="1135980" y="1664532"/>
            <a:chExt cx="3054262" cy="1527131"/>
          </a:xfrm>
          <a:solidFill>
            <a:srgbClr val="008C47"/>
          </a:solidFill>
        </p:grpSpPr>
        <p:sp>
          <p:nvSpPr>
            <p:cNvPr id="13" name="Obdélník: se zakulacenými rohy 12">
              <a:extLst>
                <a:ext uri="{FF2B5EF4-FFF2-40B4-BE49-F238E27FC236}">
                  <a16:creationId xmlns:a16="http://schemas.microsoft.com/office/drawing/2014/main" id="{19535CBA-BACC-4250-AB4B-094C5B66B803}"/>
                </a:ext>
              </a:extLst>
            </p:cNvPr>
            <p:cNvSpPr/>
            <p:nvPr/>
          </p:nvSpPr>
          <p:spPr>
            <a:xfrm>
              <a:off x="1135980" y="1664532"/>
              <a:ext cx="3054262" cy="1527131"/>
            </a:xfrm>
            <a:prstGeom prst="roundRect">
              <a:avLst/>
            </a:prstGeom>
            <a:grpFill/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Obdélník: se zakulacenými rohy 4">
              <a:extLst>
                <a:ext uri="{FF2B5EF4-FFF2-40B4-BE49-F238E27FC236}">
                  <a16:creationId xmlns:a16="http://schemas.microsoft.com/office/drawing/2014/main" id="{66CD6753-B7D5-4DBB-A91C-BCD390C447D3}"/>
                </a:ext>
              </a:extLst>
            </p:cNvPr>
            <p:cNvSpPr txBox="1"/>
            <p:nvPr/>
          </p:nvSpPr>
          <p:spPr>
            <a:xfrm>
              <a:off x="1425459" y="1739080"/>
              <a:ext cx="2475304" cy="1378034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marR="0" lvl="0" indent="0" algn="ctr" defTabSz="9329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3300"/>
                </a:buClr>
                <a:buSzTx/>
                <a:buFontTx/>
                <a:buNone/>
                <a:tabLst/>
                <a:defRPr/>
              </a:pPr>
              <a:r>
                <a:rPr kumimoji="0" lang="cs-CZ" altLang="cs-CZ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CE" charset="-18"/>
                  <a:ea typeface="+mn-ea"/>
                  <a:cs typeface="Arial CE" charset="-18"/>
                </a:rPr>
                <a:t>Vjezd do hlavního skladu PPC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215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8422A419-C958-431B-89A8-A3C01F7B6F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884" y="376370"/>
            <a:ext cx="4947385" cy="954107"/>
          </a:xfrm>
        </p:spPr>
        <p:txBody>
          <a:bodyPr/>
          <a:lstStyle/>
          <a:p>
            <a:r>
              <a:rPr lang="cs-CZ" dirty="0"/>
              <a:t>Vjezdy a vstupy do lokality</a:t>
            </a:r>
          </a:p>
          <a:p>
            <a:endParaRPr lang="cs-CZ" dirty="0"/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683E0216-E741-4697-BE1D-8C4C460A3B71}"/>
              </a:ext>
            </a:extLst>
          </p:cNvPr>
          <p:cNvGrpSpPr>
            <a:grpSpLocks/>
          </p:cNvGrpSpPr>
          <p:nvPr/>
        </p:nvGrpSpPr>
        <p:grpSpPr>
          <a:xfrm>
            <a:off x="336884" y="1192440"/>
            <a:ext cx="10330797" cy="492072"/>
            <a:chOff x="1135980" y="1664532"/>
            <a:chExt cx="3054262" cy="1527131"/>
          </a:xfrm>
          <a:solidFill>
            <a:srgbClr val="008C47"/>
          </a:solidFill>
        </p:grpSpPr>
        <p:sp>
          <p:nvSpPr>
            <p:cNvPr id="13" name="Obdélník: se zakulacenými rohy 12">
              <a:extLst>
                <a:ext uri="{FF2B5EF4-FFF2-40B4-BE49-F238E27FC236}">
                  <a16:creationId xmlns:a16="http://schemas.microsoft.com/office/drawing/2014/main" id="{19535CBA-BACC-4250-AB4B-094C5B66B803}"/>
                </a:ext>
              </a:extLst>
            </p:cNvPr>
            <p:cNvSpPr/>
            <p:nvPr/>
          </p:nvSpPr>
          <p:spPr>
            <a:xfrm>
              <a:off x="1135980" y="1664532"/>
              <a:ext cx="3054262" cy="1527131"/>
            </a:xfrm>
            <a:prstGeom prst="roundRect">
              <a:avLst/>
            </a:prstGeom>
            <a:grpFill/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Obdélník: se zakulacenými rohy 4">
              <a:extLst>
                <a:ext uri="{FF2B5EF4-FFF2-40B4-BE49-F238E27FC236}">
                  <a16:creationId xmlns:a16="http://schemas.microsoft.com/office/drawing/2014/main" id="{66CD6753-B7D5-4DBB-A91C-BCD390C447D3}"/>
                </a:ext>
              </a:extLst>
            </p:cNvPr>
            <p:cNvSpPr txBox="1"/>
            <p:nvPr/>
          </p:nvSpPr>
          <p:spPr>
            <a:xfrm>
              <a:off x="1425459" y="1739080"/>
              <a:ext cx="2475304" cy="1378034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marR="0" lvl="0" indent="0" algn="ctr" defTabSz="9329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3300"/>
                </a:buClr>
                <a:buSzTx/>
                <a:buFontTx/>
                <a:buNone/>
                <a:tabLst/>
                <a:defRPr/>
              </a:pPr>
              <a:r>
                <a:rPr kumimoji="0" lang="cs-CZ" altLang="cs-CZ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CE" charset="-18"/>
                  <a:ea typeface="+mn-ea"/>
                  <a:cs typeface="Arial CE" charset="-18"/>
                </a:rPr>
                <a:t>Vjezd do hlavního skladu PPC pro nadměrné náklady</a:t>
              </a:r>
            </a:p>
          </p:txBody>
        </p:sp>
      </p:grpSp>
      <p:pic>
        <p:nvPicPr>
          <p:cNvPr id="3" name="Obrázek 2">
            <a:extLst>
              <a:ext uri="{FF2B5EF4-FFF2-40B4-BE49-F238E27FC236}">
                <a16:creationId xmlns:a16="http://schemas.microsoft.com/office/drawing/2014/main" id="{F580D376-9099-45FA-89AA-850E5ACE2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02" y="1789347"/>
            <a:ext cx="10431160" cy="45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68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8422A419-C958-431B-89A8-A3C01F7B6F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884" y="376370"/>
            <a:ext cx="4947385" cy="954107"/>
          </a:xfrm>
        </p:spPr>
        <p:txBody>
          <a:bodyPr/>
          <a:lstStyle/>
          <a:p>
            <a:r>
              <a:rPr lang="cs-CZ" dirty="0"/>
              <a:t>Vjezdy a vstupy do lokality</a:t>
            </a:r>
          </a:p>
          <a:p>
            <a:endParaRPr lang="cs-CZ" dirty="0"/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683E0216-E741-4697-BE1D-8C4C460A3B71}"/>
              </a:ext>
            </a:extLst>
          </p:cNvPr>
          <p:cNvGrpSpPr>
            <a:grpSpLocks/>
          </p:cNvGrpSpPr>
          <p:nvPr/>
        </p:nvGrpSpPr>
        <p:grpSpPr>
          <a:xfrm>
            <a:off x="336884" y="1192440"/>
            <a:ext cx="10330797" cy="492072"/>
            <a:chOff x="1135980" y="1664532"/>
            <a:chExt cx="3054262" cy="1527131"/>
          </a:xfrm>
          <a:solidFill>
            <a:srgbClr val="008C47"/>
          </a:solidFill>
        </p:grpSpPr>
        <p:sp>
          <p:nvSpPr>
            <p:cNvPr id="13" name="Obdélník: se zakulacenými rohy 12">
              <a:extLst>
                <a:ext uri="{FF2B5EF4-FFF2-40B4-BE49-F238E27FC236}">
                  <a16:creationId xmlns:a16="http://schemas.microsoft.com/office/drawing/2014/main" id="{19535CBA-BACC-4250-AB4B-094C5B66B803}"/>
                </a:ext>
              </a:extLst>
            </p:cNvPr>
            <p:cNvSpPr/>
            <p:nvPr/>
          </p:nvSpPr>
          <p:spPr>
            <a:xfrm>
              <a:off x="1135980" y="1664532"/>
              <a:ext cx="3054262" cy="1527131"/>
            </a:xfrm>
            <a:prstGeom prst="roundRect">
              <a:avLst/>
            </a:prstGeom>
            <a:grpFill/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Obdélník: se zakulacenými rohy 4">
              <a:extLst>
                <a:ext uri="{FF2B5EF4-FFF2-40B4-BE49-F238E27FC236}">
                  <a16:creationId xmlns:a16="http://schemas.microsoft.com/office/drawing/2014/main" id="{66CD6753-B7D5-4DBB-A91C-BCD390C447D3}"/>
                </a:ext>
              </a:extLst>
            </p:cNvPr>
            <p:cNvSpPr txBox="1"/>
            <p:nvPr/>
          </p:nvSpPr>
          <p:spPr>
            <a:xfrm>
              <a:off x="1425459" y="1739080"/>
              <a:ext cx="2475304" cy="1378034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marR="0" lvl="0" indent="0" algn="ctr" defTabSz="9329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3300"/>
                </a:buClr>
                <a:buSzTx/>
                <a:buFontTx/>
                <a:buNone/>
                <a:tabLst/>
                <a:defRPr/>
              </a:pPr>
              <a:r>
                <a:rPr kumimoji="0" lang="cs-CZ" altLang="cs-CZ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CE" charset="-18"/>
                  <a:ea typeface="+mn-ea"/>
                  <a:cs typeface="Arial CE" charset="-18"/>
                </a:rPr>
                <a:t>Vymezené plochy pro parkování jsou označeny dopravní značkou</a:t>
              </a:r>
            </a:p>
          </p:txBody>
        </p:sp>
      </p:grpSp>
      <p:pic>
        <p:nvPicPr>
          <p:cNvPr id="7" name="Obrázek 6">
            <a:extLst>
              <a:ext uri="{FF2B5EF4-FFF2-40B4-BE49-F238E27FC236}">
                <a16:creationId xmlns:a16="http://schemas.microsoft.com/office/drawing/2014/main" id="{99B0170B-90BD-457E-9067-912F43F02878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4" r="39457"/>
          <a:stretch/>
        </p:blipFill>
        <p:spPr bwMode="auto">
          <a:xfrm rot="5400000">
            <a:off x="3346075" y="-1077824"/>
            <a:ext cx="4312414" cy="10330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42356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1F531BC-F2AE-4898-B2E1-068C72B9E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296863"/>
            <a:ext cx="9996525" cy="852927"/>
          </a:xfrm>
        </p:spPr>
        <p:txBody>
          <a:bodyPr>
            <a:normAutofit/>
          </a:bodyPr>
          <a:lstStyle/>
          <a:p>
            <a:r>
              <a:rPr lang="cs-CZ" sz="2900" dirty="0"/>
              <a:t>Vstupní karty</a:t>
            </a:r>
            <a:br>
              <a:rPr lang="cs-CZ" dirty="0">
                <a:solidFill>
                  <a:schemeClr val="tx1"/>
                </a:solidFill>
                <a:latin typeface="Futura CEZ Medium" pitchFamily="2" charset="0"/>
              </a:rPr>
            </a:b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1DC4429-B2A3-408C-8687-C77D9BCD66A9}"/>
              </a:ext>
            </a:extLst>
          </p:cNvPr>
          <p:cNvSpPr txBox="1"/>
          <p:nvPr/>
        </p:nvSpPr>
        <p:spPr>
          <a:xfrm>
            <a:off x="624692" y="4829259"/>
            <a:ext cx="4941173" cy="700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00C752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Samostatný pohyb v areálu bez doprovodu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00C752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Provádění prací v areálu ČEZ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2532A75-0F04-4486-9FC3-4338AC0336E9}"/>
              </a:ext>
            </a:extLst>
          </p:cNvPr>
          <p:cNvSpPr txBox="1"/>
          <p:nvPr/>
        </p:nvSpPr>
        <p:spPr>
          <a:xfrm>
            <a:off x="7685370" y="4829259"/>
            <a:ext cx="3127998" cy="700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00C752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Pohyb pouze v doprovodu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00C752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Zákaz provádění prací</a:t>
            </a:r>
          </a:p>
        </p:txBody>
      </p: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CC20C947-3A97-4FD3-87A4-F42329D90D01}"/>
              </a:ext>
            </a:extLst>
          </p:cNvPr>
          <p:cNvCxnSpPr/>
          <p:nvPr/>
        </p:nvCxnSpPr>
        <p:spPr>
          <a:xfrm>
            <a:off x="7208874" y="1382233"/>
            <a:ext cx="0" cy="463579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96F2E0A1-6415-44B2-A5BD-C9386E2349FE}"/>
              </a:ext>
            </a:extLst>
          </p:cNvPr>
          <p:cNvGrpSpPr/>
          <p:nvPr/>
        </p:nvGrpSpPr>
        <p:grpSpPr>
          <a:xfrm>
            <a:off x="645359" y="1704801"/>
            <a:ext cx="2544020" cy="720550"/>
            <a:chOff x="-7066574" y="-750442"/>
            <a:chExt cx="4606415" cy="449280"/>
          </a:xfrm>
          <a:solidFill>
            <a:schemeClr val="accent5">
              <a:lumMod val="90000"/>
              <a:lumOff val="10000"/>
            </a:schemeClr>
          </a:solidFill>
        </p:grpSpPr>
        <p:sp>
          <p:nvSpPr>
            <p:cNvPr id="15" name="Obdélník: se zakulacenými rohy 14">
              <a:extLst>
                <a:ext uri="{FF2B5EF4-FFF2-40B4-BE49-F238E27FC236}">
                  <a16:creationId xmlns:a16="http://schemas.microsoft.com/office/drawing/2014/main" id="{AEBE0B88-5BA4-471D-89BD-29140FCFBE53}"/>
                </a:ext>
              </a:extLst>
            </p:cNvPr>
            <p:cNvSpPr/>
            <p:nvPr/>
          </p:nvSpPr>
          <p:spPr>
            <a:xfrm>
              <a:off x="-7066574" y="-750442"/>
              <a:ext cx="4606415" cy="449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Obdélník: se zakulacenými rohy 4">
              <a:extLst>
                <a:ext uri="{FF2B5EF4-FFF2-40B4-BE49-F238E27FC236}">
                  <a16:creationId xmlns:a16="http://schemas.microsoft.com/office/drawing/2014/main" id="{A05B2C0B-A023-490F-AF07-880DFF68870D}"/>
                </a:ext>
              </a:extLst>
            </p:cNvPr>
            <p:cNvSpPr txBox="1"/>
            <p:nvPr/>
          </p:nvSpPr>
          <p:spPr>
            <a:xfrm>
              <a:off x="-6825695" y="-718411"/>
              <a:ext cx="4124655" cy="361973"/>
            </a:xfrm>
            <a:prstGeom prst="rect">
              <a:avLst/>
            </a:prstGeom>
            <a:grpFill/>
            <a:ln>
              <a:solidFill>
                <a:schemeClr val="accent5">
                  <a:lumMod val="90000"/>
                  <a:lumOff val="1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Vedoucí práce a Odpovědné osoby</a:t>
              </a:r>
            </a:p>
          </p:txBody>
        </p:sp>
      </p:grp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6DBECDFD-73D4-4A8D-B896-2D720DCCA647}"/>
              </a:ext>
            </a:extLst>
          </p:cNvPr>
          <p:cNvGrpSpPr/>
          <p:nvPr/>
        </p:nvGrpSpPr>
        <p:grpSpPr>
          <a:xfrm>
            <a:off x="4123324" y="1704801"/>
            <a:ext cx="2544020" cy="720550"/>
            <a:chOff x="-7066574" y="-750442"/>
            <a:chExt cx="4606415" cy="449280"/>
          </a:xfrm>
          <a:solidFill>
            <a:schemeClr val="accent5">
              <a:lumMod val="90000"/>
              <a:lumOff val="10000"/>
            </a:schemeClr>
          </a:solidFill>
        </p:grpSpPr>
        <p:sp>
          <p:nvSpPr>
            <p:cNvPr id="19" name="Obdélník: se zakulacenými rohy 18">
              <a:extLst>
                <a:ext uri="{FF2B5EF4-FFF2-40B4-BE49-F238E27FC236}">
                  <a16:creationId xmlns:a16="http://schemas.microsoft.com/office/drawing/2014/main" id="{FCAE96C0-512A-4FBD-BF34-FC2565DC2A6A}"/>
                </a:ext>
              </a:extLst>
            </p:cNvPr>
            <p:cNvSpPr/>
            <p:nvPr/>
          </p:nvSpPr>
          <p:spPr>
            <a:xfrm>
              <a:off x="-7066574" y="-750442"/>
              <a:ext cx="4606415" cy="449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Obdélník: se zakulacenými rohy 4">
              <a:extLst>
                <a:ext uri="{FF2B5EF4-FFF2-40B4-BE49-F238E27FC236}">
                  <a16:creationId xmlns:a16="http://schemas.microsoft.com/office/drawing/2014/main" id="{7B2E3BD9-459A-446F-8170-1CB092122214}"/>
                </a:ext>
              </a:extLst>
            </p:cNvPr>
            <p:cNvSpPr txBox="1"/>
            <p:nvPr/>
          </p:nvSpPr>
          <p:spPr>
            <a:xfrm>
              <a:off x="-6910422" y="-718410"/>
              <a:ext cx="4294110" cy="3619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Ostatní zaměstnanci</a:t>
              </a:r>
            </a:p>
          </p:txBody>
        </p:sp>
      </p:grp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32B58241-252C-4F40-8E00-BF7F5909970F}"/>
              </a:ext>
            </a:extLst>
          </p:cNvPr>
          <p:cNvGrpSpPr/>
          <p:nvPr/>
        </p:nvGrpSpPr>
        <p:grpSpPr>
          <a:xfrm>
            <a:off x="7719832" y="1680230"/>
            <a:ext cx="2544020" cy="720550"/>
            <a:chOff x="-7066574" y="-750442"/>
            <a:chExt cx="4606415" cy="449280"/>
          </a:xfrm>
          <a:solidFill>
            <a:schemeClr val="accent5">
              <a:lumMod val="90000"/>
              <a:lumOff val="10000"/>
            </a:schemeClr>
          </a:solidFill>
        </p:grpSpPr>
        <p:sp>
          <p:nvSpPr>
            <p:cNvPr id="22" name="Obdélník: se zakulacenými rohy 21">
              <a:extLst>
                <a:ext uri="{FF2B5EF4-FFF2-40B4-BE49-F238E27FC236}">
                  <a16:creationId xmlns:a16="http://schemas.microsoft.com/office/drawing/2014/main" id="{400FE7C6-1BB5-440E-8961-7DD0816954A3}"/>
                </a:ext>
              </a:extLst>
            </p:cNvPr>
            <p:cNvSpPr/>
            <p:nvPr/>
          </p:nvSpPr>
          <p:spPr>
            <a:xfrm>
              <a:off x="-7066574" y="-750442"/>
              <a:ext cx="4606415" cy="449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Obdélník: se zakulacenými rohy 4">
              <a:extLst>
                <a:ext uri="{FF2B5EF4-FFF2-40B4-BE49-F238E27FC236}">
                  <a16:creationId xmlns:a16="http://schemas.microsoft.com/office/drawing/2014/main" id="{0BB0762D-9A7D-484F-9D4E-8636D954BFF8}"/>
                </a:ext>
              </a:extLst>
            </p:cNvPr>
            <p:cNvSpPr txBox="1"/>
            <p:nvPr/>
          </p:nvSpPr>
          <p:spPr>
            <a:xfrm>
              <a:off x="-6841709" y="-676679"/>
              <a:ext cx="4156683" cy="30175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Návštěva</a:t>
              </a:r>
            </a:p>
          </p:txBody>
        </p:sp>
      </p:grpSp>
      <p:pic>
        <p:nvPicPr>
          <p:cNvPr id="3" name="Obrázek 2">
            <a:extLst>
              <a:ext uri="{FF2B5EF4-FFF2-40B4-BE49-F238E27FC236}">
                <a16:creationId xmlns:a16="http://schemas.microsoft.com/office/drawing/2014/main" id="{7A8C9705-5E30-4F11-AF93-64EF42039D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" b="28742"/>
          <a:stretch/>
        </p:blipFill>
        <p:spPr>
          <a:xfrm>
            <a:off x="10321044" y="429807"/>
            <a:ext cx="1870956" cy="887703"/>
          </a:xfrm>
          <a:prstGeom prst="rect">
            <a:avLst/>
          </a:prstGeom>
        </p:spPr>
      </p:pic>
      <p:pic>
        <p:nvPicPr>
          <p:cNvPr id="8" name="Zástupný obsah 7" descr="Obsah obrázku text, snímek obrazovky, Písmo, design&#10;&#10;Popis byl vytvořen automaticky">
            <a:extLst>
              <a:ext uri="{FF2B5EF4-FFF2-40B4-BE49-F238E27FC236}">
                <a16:creationId xmlns:a16="http://schemas.microsoft.com/office/drawing/2014/main" id="{FFCCDD0B-0285-BC37-FDB2-0345B81D07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/>
      </p:pic>
      <p:pic>
        <p:nvPicPr>
          <p:cNvPr id="10" name="Obrázek 9" descr="Obsah obrázku text, snímek obrazovky, Písmo, design&#10;&#10;Popis byl vytvořen automaticky">
            <a:extLst>
              <a:ext uri="{FF2B5EF4-FFF2-40B4-BE49-F238E27FC236}">
                <a16:creationId xmlns:a16="http://schemas.microsoft.com/office/drawing/2014/main" id="{92C74899-409E-1651-5CCA-89CA497D6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72" y="2501136"/>
            <a:ext cx="2792943" cy="1791219"/>
          </a:xfrm>
          <a:prstGeom prst="rect">
            <a:avLst/>
          </a:prstGeom>
        </p:spPr>
      </p:pic>
      <p:pic>
        <p:nvPicPr>
          <p:cNvPr id="25" name="Obrázek 24" descr="Obsah obrázku text, snímek obrazovky, klavír, klávesnice&#10;&#10;Popis byl vytvořen automaticky">
            <a:extLst>
              <a:ext uri="{FF2B5EF4-FFF2-40B4-BE49-F238E27FC236}">
                <a16:creationId xmlns:a16="http://schemas.microsoft.com/office/drawing/2014/main" id="{3BE7A186-7EED-112E-3FA3-2B1E6E293C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291" y="2476724"/>
            <a:ext cx="2834782" cy="1815631"/>
          </a:xfrm>
          <a:prstGeom prst="rect">
            <a:avLst/>
          </a:prstGeom>
        </p:spPr>
      </p:pic>
      <p:pic>
        <p:nvPicPr>
          <p:cNvPr id="27" name="Obrázek 26" descr="Obsah obrázku text, snímek obrazovky, Písmo, logo&#10;&#10;Popis byl vytvořen automaticky">
            <a:extLst>
              <a:ext uri="{FF2B5EF4-FFF2-40B4-BE49-F238E27FC236}">
                <a16:creationId xmlns:a16="http://schemas.microsoft.com/office/drawing/2014/main" id="{485DFF06-DC30-336C-5DB9-5E80A87909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149" y="2476724"/>
            <a:ext cx="2872850" cy="183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34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9E218BA-8AF3-46A4-BC17-C0FF93C8C7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9889" y="342367"/>
            <a:ext cx="10298111" cy="954107"/>
          </a:xfrm>
        </p:spPr>
        <p:txBody>
          <a:bodyPr/>
          <a:lstStyle/>
          <a:p>
            <a:r>
              <a:rPr lang="cs-CZ" dirty="0"/>
              <a:t>Vstupní karty - kde je získat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D7A7B94-1216-49AF-98D6-12554BCECDEC}"/>
              </a:ext>
            </a:extLst>
          </p:cNvPr>
          <p:cNvSpPr txBox="1"/>
          <p:nvPr/>
        </p:nvSpPr>
        <p:spPr>
          <a:xfrm>
            <a:off x="369888" y="6012863"/>
            <a:ext cx="5308175" cy="340519"/>
          </a:xfrm>
          <a:prstGeom prst="roundRect">
            <a:avLst/>
          </a:prstGeom>
          <a:solidFill>
            <a:schemeClr val="accent5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 budově u hlavního vjezdu</a:t>
            </a:r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A06B7279-AF70-4F86-93B6-20ED892B6B33}"/>
              </a:ext>
            </a:extLst>
          </p:cNvPr>
          <p:cNvSpPr/>
          <p:nvPr/>
        </p:nvSpPr>
        <p:spPr>
          <a:xfrm rot="10800000">
            <a:off x="5999017" y="3893125"/>
            <a:ext cx="1316181" cy="346365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5F1D548-8E10-4F41-9095-DEDF969E9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7" t="9763" r="40742" b="2496"/>
          <a:stretch/>
        </p:blipFill>
        <p:spPr bwMode="auto">
          <a:xfrm>
            <a:off x="7636149" y="0"/>
            <a:ext cx="4555851" cy="679294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Obrázek 10" descr="Obsah obrázku text, obloha, exteriér, směr&#10;&#10;Popis byl vytvořen automaticky">
            <a:extLst>
              <a:ext uri="{FF2B5EF4-FFF2-40B4-BE49-F238E27FC236}">
                <a16:creationId xmlns:a16="http://schemas.microsoft.com/office/drawing/2014/main" id="{36478AB1-D22F-4625-A8A6-0CDC6308DA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9" y="1022450"/>
            <a:ext cx="5308176" cy="492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10623"/>
      </p:ext>
    </p:extLst>
  </p:cSld>
  <p:clrMapOvr>
    <a:masterClrMapping/>
  </p:clrMapOvr>
</p:sld>
</file>

<file path=ppt/theme/theme1.xml><?xml version="1.0" encoding="utf-8"?>
<a:theme xmlns:a="http://schemas.openxmlformats.org/drawingml/2006/main" name="Theme Office">
  <a:themeElements>
    <a:clrScheme name="CEZ">
      <a:dk1>
        <a:srgbClr val="FFFFFF"/>
      </a:dk1>
      <a:lt1>
        <a:srgbClr val="363738"/>
      </a:lt1>
      <a:dk2>
        <a:srgbClr val="F24F00"/>
      </a:dk2>
      <a:lt2>
        <a:srgbClr val="63666A"/>
      </a:lt2>
      <a:accent1>
        <a:srgbClr val="00C752"/>
      </a:accent1>
      <a:accent2>
        <a:srgbClr val="FF9C3D"/>
      </a:accent2>
      <a:accent3>
        <a:srgbClr val="FFDA9C"/>
      </a:accent3>
      <a:accent4>
        <a:srgbClr val="989EA3"/>
      </a:accent4>
      <a:accent5>
        <a:srgbClr val="005934"/>
      </a:accent5>
      <a:accent6>
        <a:srgbClr val="7FDB8F"/>
      </a:accent6>
      <a:hlink>
        <a:srgbClr val="363738"/>
      </a:hlink>
      <a:folHlink>
        <a:srgbClr val="363738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Z_CZ" id="{EFEED11E-C385-4F5C-B353-96AEF8CB7231}" vid="{50FE5C02-4EBC-490E-908E-06B74B37C8A9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949D554-5922-4CC7-977D-A0A285999E4E}">
  <we:reference id="8a9c0a56-a071-42e1-a185-96d431067951" version="1.0.0.10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D920E20A75BDA46B2852A5D6EDAFE86" ma:contentTypeVersion="0" ma:contentTypeDescription="Vytvoří nový dokument" ma:contentTypeScope="" ma:versionID="f94641360592e73a10ed1c13e2196eb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221bd7e6d1dd7e3d4c4df9ed590a580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723313E-7EC9-43CE-A06A-3F387A3CED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0E818D9-EED7-474A-8B55-D12CD11050BF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D656FFA-3431-4A71-81C3-0D93938495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1787</Words>
  <Application>Microsoft Office PowerPoint</Application>
  <PresentationFormat>Širokoúhlá obrazovka</PresentationFormat>
  <Paragraphs>250</Paragraphs>
  <Slides>39</Slides>
  <Notes>21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6" baseType="lpstr">
      <vt:lpstr>Arial</vt:lpstr>
      <vt:lpstr>Arial CE</vt:lpstr>
      <vt:lpstr>Calibri</vt:lpstr>
      <vt:lpstr>Futura CEZ Medium</vt:lpstr>
      <vt:lpstr>Helvetica</vt:lpstr>
      <vt:lpstr>Wingdings</vt:lpstr>
      <vt:lpstr>Theme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Vstupní karty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Dudášová Soňa</dc:creator>
  <cp:lastModifiedBy>Dudášová Soňa</cp:lastModifiedBy>
  <cp:revision>2</cp:revision>
  <dcterms:modified xsi:type="dcterms:W3CDTF">2026-06-22T12:48:09Z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0x0101006D920E20A75BDA46B2852A5D6EDAFE86</vt:lpwstr>
  </property>
  <property fmtid="{D5CDD505-2E9C-101B-9397-08002B2CF9AE}" pid="3" name="MSIP_Label_b211cfd1-bb0d-4be6-85ed-49993db5217a_Enabled">
    <vt:lpwstr>true</vt:lpwstr>
  </property>
  <property fmtid="{D5CDD505-2E9C-101B-9397-08002B2CF9AE}" pid="4" name="MSIP_Label_b211cfd1-bb0d-4be6-85ed-49993db5217a_SetDate">
    <vt:lpwstr>2026-06-22T11:32:20Z</vt:lpwstr>
  </property>
  <property fmtid="{D5CDD505-2E9C-101B-9397-08002B2CF9AE}" pid="5" name="MSIP_Label_b211cfd1-bb0d-4be6-85ed-49993db5217a_Method">
    <vt:lpwstr>Privileged</vt:lpwstr>
  </property>
  <property fmtid="{D5CDD505-2E9C-101B-9397-08002B2CF9AE}" pid="6" name="MSIP_Label_b211cfd1-bb0d-4be6-85ed-49993db5217a_Name">
    <vt:lpwstr>L00088</vt:lpwstr>
  </property>
  <property fmtid="{D5CDD505-2E9C-101B-9397-08002B2CF9AE}" pid="7" name="MSIP_Label_b211cfd1-bb0d-4be6-85ed-49993db5217a_SiteId">
    <vt:lpwstr>b233f9e1-5599-4693-9cef-38858fe25406</vt:lpwstr>
  </property>
  <property fmtid="{D5CDD505-2E9C-101B-9397-08002B2CF9AE}" pid="8" name="MSIP_Label_b211cfd1-bb0d-4be6-85ed-49993db5217a_ActionId">
    <vt:lpwstr>c71a99c6-c29f-431c-8b91-68d0c65f6689</vt:lpwstr>
  </property>
  <property fmtid="{D5CDD505-2E9C-101B-9397-08002B2CF9AE}" pid="9" name="MSIP_Label_b211cfd1-bb0d-4be6-85ed-49993db5217a_ContentBits">
    <vt:lpwstr>0</vt:lpwstr>
  </property>
  <property fmtid="{D5CDD505-2E9C-101B-9397-08002B2CF9AE}" pid="10" name="MSIP_Label_b211cfd1-bb0d-4be6-85ed-49993db5217a_Tag">
    <vt:lpwstr>10, 0, 1, 1</vt:lpwstr>
  </property>
</Properties>
</file>