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1" r:id="rId2"/>
  </p:sldMasterIdLst>
  <p:notesMasterIdLst>
    <p:notesMasterId r:id="rId26"/>
  </p:notesMasterIdLst>
  <p:handoutMasterIdLst>
    <p:handoutMasterId r:id="rId27"/>
  </p:handoutMasterIdLst>
  <p:sldIdLst>
    <p:sldId id="342" r:id="rId3"/>
    <p:sldId id="343" r:id="rId4"/>
    <p:sldId id="317" r:id="rId5"/>
    <p:sldId id="318" r:id="rId6"/>
    <p:sldId id="322" r:id="rId7"/>
    <p:sldId id="323" r:id="rId8"/>
    <p:sldId id="311" r:id="rId9"/>
    <p:sldId id="315" r:id="rId10"/>
    <p:sldId id="337" r:id="rId11"/>
    <p:sldId id="338" r:id="rId12"/>
    <p:sldId id="331" r:id="rId13"/>
    <p:sldId id="329" r:id="rId14"/>
    <p:sldId id="333" r:id="rId15"/>
    <p:sldId id="334" r:id="rId16"/>
    <p:sldId id="339" r:id="rId17"/>
    <p:sldId id="335" r:id="rId18"/>
    <p:sldId id="344" r:id="rId19"/>
    <p:sldId id="336" r:id="rId20"/>
    <p:sldId id="346" r:id="rId21"/>
    <p:sldId id="341" r:id="rId22"/>
    <p:sldId id="347" r:id="rId23"/>
    <p:sldId id="345" r:id="rId24"/>
    <p:sldId id="304" r:id="rId25"/>
  </p:sldIdLst>
  <p:sldSz cx="9144000" cy="6858000" type="screen4x3"/>
  <p:notesSz cx="6854825" cy="97139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4FAA8"/>
    <a:srgbClr val="FFFF00"/>
    <a:srgbClr val="B0A1B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9" autoAdjust="0"/>
    <p:restoredTop sz="98457" autoAdjust="0"/>
  </p:normalViewPr>
  <p:slideViewPr>
    <p:cSldViewPr>
      <p:cViewPr>
        <p:scale>
          <a:sx n="80" d="100"/>
          <a:sy n="80" d="100"/>
        </p:scale>
        <p:origin x="-1794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Archiv\&#268;EPS%202010\Integrace%20OZE\Extern&#237;%20jedn&#225;n&#237;\KPMG\Souhrnne%20grafy_prace,hodiny,omezeni_do5750MWp_final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pivotSource>
    <c:name>[Souhrnne grafy_prace,hodiny,omezeni_do5750MWp_final.xls]Pivot!PivotTable1</c:name>
    <c:fmtId val="2"/>
  </c:pivotSource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dirty="0"/>
              <a:t>Předpokládaný počet hodin, ve </a:t>
            </a:r>
            <a:r>
              <a:rPr lang="cs-CZ" dirty="0" smtClean="0"/>
              <a:t>kterých </a:t>
            </a:r>
            <a:r>
              <a:rPr lang="cs-CZ" dirty="0"/>
              <a:t>dojde k překročení limitu FVE</a:t>
            </a:r>
          </a:p>
        </c:rich>
      </c:tx>
      <c:layout/>
      <c:spPr>
        <a:noFill/>
        <a:ln w="25400">
          <a:noFill/>
        </a:ln>
      </c:spPr>
    </c:title>
    <c:pivotFmts>
      <c:pivotFmt>
        <c:idx val="0"/>
        <c:spPr>
          <a:ln w="25400">
            <a:solidFill>
              <a:srgbClr val="99CCFF"/>
            </a:solidFill>
            <a:prstDash val="solid"/>
          </a:ln>
        </c:spPr>
        <c:marker>
          <c:symbol val="none"/>
        </c:marker>
      </c:pivotFmt>
      <c:pivotFmt>
        <c:idx val="1"/>
        <c:spPr>
          <a:ln w="25400">
            <a:solidFill>
              <a:srgbClr val="FFCC00"/>
            </a:solidFill>
            <a:prstDash val="solid"/>
          </a:ln>
        </c:spPr>
        <c:marker>
          <c:symbol val="none"/>
        </c:marker>
      </c:pivotFmt>
      <c:pivotFmt>
        <c:idx val="2"/>
        <c:spPr>
          <a:ln w="25400">
            <a:solidFill>
              <a:srgbClr val="99CC00"/>
            </a:solidFill>
            <a:prstDash val="solid"/>
          </a:ln>
        </c:spPr>
        <c:marker>
          <c:symbol val="none"/>
        </c:marker>
      </c:pivotFmt>
      <c:pivotFmt>
        <c:idx val="3"/>
        <c:spPr>
          <a:ln w="25400">
            <a:solidFill>
              <a:srgbClr val="993300"/>
            </a:solidFill>
            <a:prstDash val="solid"/>
          </a:ln>
        </c:spPr>
        <c:marker>
          <c:symbol val="none"/>
        </c:marker>
      </c:pivotFmt>
      <c:pivotFmt>
        <c:idx val="4"/>
        <c:spPr>
          <a:ln w="25400">
            <a:solidFill>
              <a:srgbClr val="993300"/>
            </a:solidFill>
            <a:prstDash val="solid"/>
          </a:ln>
        </c:spPr>
        <c:marker>
          <c:symbol val="none"/>
        </c:marker>
      </c:pivotFmt>
    </c:pivotFmts>
    <c:plotArea>
      <c:layout/>
      <c:lineChart>
        <c:grouping val="standard"/>
        <c:ser>
          <c:idx val="0"/>
          <c:order val="0"/>
          <c:tx>
            <c:strRef>
              <c:f>Pivot!$B$3:$B$4</c:f>
              <c:strCache>
                <c:ptCount val="1"/>
                <c:pt idx="0">
                  <c:v>95% kvantil</c:v>
                </c:pt>
              </c:strCache>
            </c:strRef>
          </c:tx>
          <c:spPr>
            <a:ln w="25400">
              <a:solidFill>
                <a:srgbClr val="993300"/>
              </a:solidFill>
              <a:prstDash val="solid"/>
            </a:ln>
          </c:spPr>
          <c:marker>
            <c:symbol val="none"/>
          </c:marker>
          <c:cat>
            <c:strRef>
              <c:f>Pivot!$A$5:$A$25</c:f>
              <c:strCache>
                <c:ptCount val="20"/>
                <c:pt idx="0">
                  <c:v>1000,0</c:v>
                </c:pt>
                <c:pt idx="1">
                  <c:v>1250,0</c:v>
                </c:pt>
                <c:pt idx="2">
                  <c:v>1500,0</c:v>
                </c:pt>
                <c:pt idx="3">
                  <c:v>1750,0</c:v>
                </c:pt>
                <c:pt idx="4">
                  <c:v>2000,0</c:v>
                </c:pt>
                <c:pt idx="5">
                  <c:v>2250,0</c:v>
                </c:pt>
                <c:pt idx="6">
                  <c:v>2500,0</c:v>
                </c:pt>
                <c:pt idx="7">
                  <c:v>2750,0</c:v>
                </c:pt>
                <c:pt idx="8">
                  <c:v>3000,0</c:v>
                </c:pt>
                <c:pt idx="9">
                  <c:v>3250,0</c:v>
                </c:pt>
                <c:pt idx="10">
                  <c:v>3500,0</c:v>
                </c:pt>
                <c:pt idx="11">
                  <c:v>3750,0</c:v>
                </c:pt>
                <c:pt idx="12">
                  <c:v>4000,0</c:v>
                </c:pt>
                <c:pt idx="13">
                  <c:v>4250,0</c:v>
                </c:pt>
                <c:pt idx="14">
                  <c:v>4500,0</c:v>
                </c:pt>
                <c:pt idx="15">
                  <c:v>4750,0</c:v>
                </c:pt>
                <c:pt idx="16">
                  <c:v>5000,0</c:v>
                </c:pt>
                <c:pt idx="17">
                  <c:v>5250,0</c:v>
                </c:pt>
                <c:pt idx="18">
                  <c:v>5500,0</c:v>
                </c:pt>
                <c:pt idx="19">
                  <c:v>5750,0</c:v>
                </c:pt>
              </c:strCache>
            </c:strRef>
          </c:cat>
          <c:val>
            <c:numRef>
              <c:f>Pivot!$B$5:$B$25</c:f>
              <c:numCache>
                <c:formatCode>General</c:formatCode>
                <c:ptCount val="20"/>
                <c:pt idx="0">
                  <c:v>0</c:v>
                </c:pt>
                <c:pt idx="1">
                  <c:v>6</c:v>
                </c:pt>
                <c:pt idx="2">
                  <c:v>27</c:v>
                </c:pt>
                <c:pt idx="3">
                  <c:v>53</c:v>
                </c:pt>
                <c:pt idx="4">
                  <c:v>99</c:v>
                </c:pt>
                <c:pt idx="5">
                  <c:v>140</c:v>
                </c:pt>
                <c:pt idx="6">
                  <c:v>202</c:v>
                </c:pt>
                <c:pt idx="7">
                  <c:v>306</c:v>
                </c:pt>
                <c:pt idx="8">
                  <c:v>416</c:v>
                </c:pt>
                <c:pt idx="9">
                  <c:v>541</c:v>
                </c:pt>
                <c:pt idx="10">
                  <c:v>701</c:v>
                </c:pt>
                <c:pt idx="11">
                  <c:v>849</c:v>
                </c:pt>
                <c:pt idx="12">
                  <c:v>983</c:v>
                </c:pt>
                <c:pt idx="13">
                  <c:v>1081</c:v>
                </c:pt>
                <c:pt idx="14">
                  <c:v>1159</c:v>
                </c:pt>
                <c:pt idx="15">
                  <c:v>1236</c:v>
                </c:pt>
                <c:pt idx="16">
                  <c:v>1306</c:v>
                </c:pt>
                <c:pt idx="17">
                  <c:v>1371</c:v>
                </c:pt>
                <c:pt idx="18">
                  <c:v>1439</c:v>
                </c:pt>
                <c:pt idx="19">
                  <c:v>1490</c:v>
                </c:pt>
              </c:numCache>
            </c:numRef>
          </c:val>
        </c:ser>
        <c:marker val="1"/>
        <c:axId val="133780992"/>
        <c:axId val="133782912"/>
      </c:lineChart>
      <c:catAx>
        <c:axId val="1337809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dirty="0" smtClean="0"/>
                  <a:t>Instalovaný</a:t>
                </a:r>
                <a:r>
                  <a:rPr lang="cs-CZ" baseline="0" dirty="0" smtClean="0"/>
                  <a:t> výkon </a:t>
                </a:r>
                <a:r>
                  <a:rPr lang="cs-CZ" dirty="0" smtClean="0"/>
                  <a:t>FVE </a:t>
                </a:r>
                <a:r>
                  <a:rPr lang="cs-CZ" dirty="0"/>
                  <a:t>(</a:t>
                </a:r>
                <a:r>
                  <a:rPr lang="cs-CZ" dirty="0" smtClean="0"/>
                  <a:t>MW)</a:t>
                </a:r>
                <a:endParaRPr lang="cs-CZ" dirty="0"/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33782912"/>
        <c:crosses val="autoZero"/>
        <c:lblAlgn val="ctr"/>
        <c:lblOffset val="100"/>
        <c:tickLblSkip val="1"/>
        <c:tickMarkSkip val="1"/>
      </c:catAx>
      <c:valAx>
        <c:axId val="133782912"/>
        <c:scaling>
          <c:orientation val="minMax"/>
        </c:scaling>
        <c:axPos val="l"/>
        <c:majorGridlines>
          <c:spPr>
            <a:ln w="3175">
              <a:solidFill>
                <a:srgbClr val="969696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Hodiny</a:t>
                </a:r>
              </a:p>
            </c:rich>
          </c:tx>
          <c:layout/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33780992"/>
        <c:crosses val="autoZero"/>
        <c:crossBetween val="between"/>
        <c:majorUnit val="50"/>
        <c:minorUnit val="1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1"/>
          <c:order val="0"/>
          <c:tx>
            <c:v>FVE (tis. Kč/kW)</c:v>
          </c:tx>
          <c:marker>
            <c:symbol val="none"/>
          </c:marker>
          <c:cat>
            <c:numRef>
              <c:f>List2!$B$2:$B$13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List2!$C$2:$C$13</c:f>
              <c:numCache>
                <c:formatCode>General</c:formatCode>
                <c:ptCount val="12"/>
                <c:pt idx="0">
                  <c:v>185</c:v>
                </c:pt>
                <c:pt idx="1">
                  <c:v>155</c:v>
                </c:pt>
                <c:pt idx="2">
                  <c:v>150</c:v>
                </c:pt>
                <c:pt idx="3">
                  <c:v>138</c:v>
                </c:pt>
                <c:pt idx="4">
                  <c:v>134</c:v>
                </c:pt>
                <c:pt idx="5">
                  <c:v>132</c:v>
                </c:pt>
                <c:pt idx="6">
                  <c:v>134</c:v>
                </c:pt>
                <c:pt idx="7">
                  <c:v>120</c:v>
                </c:pt>
                <c:pt idx="8">
                  <c:v>125</c:v>
                </c:pt>
                <c:pt idx="9">
                  <c:v>105</c:v>
                </c:pt>
                <c:pt idx="10">
                  <c:v>80</c:v>
                </c:pt>
                <c:pt idx="11">
                  <c:v>70</c:v>
                </c:pt>
              </c:numCache>
            </c:numRef>
          </c:val>
        </c:ser>
        <c:marker val="1"/>
        <c:axId val="133811200"/>
        <c:axId val="133817088"/>
      </c:lineChart>
      <c:catAx>
        <c:axId val="133811200"/>
        <c:scaling>
          <c:orientation val="minMax"/>
        </c:scaling>
        <c:axPos val="b"/>
        <c:numFmt formatCode="General" sourceLinked="1"/>
        <c:tickLblPos val="nextTo"/>
        <c:txPr>
          <a:bodyPr rot="-1260000"/>
          <a:lstStyle/>
          <a:p>
            <a:pPr>
              <a:defRPr/>
            </a:pPr>
            <a:endParaRPr lang="cs-CZ"/>
          </a:p>
        </c:txPr>
        <c:crossAx val="133817088"/>
        <c:crosses val="autoZero"/>
        <c:auto val="1"/>
        <c:lblAlgn val="ctr"/>
        <c:lblOffset val="100"/>
      </c:catAx>
      <c:valAx>
        <c:axId val="133817088"/>
        <c:scaling>
          <c:orientation val="minMax"/>
          <c:min val="60"/>
        </c:scaling>
        <c:axPos val="l"/>
        <c:majorGridlines/>
        <c:numFmt formatCode="General" sourceLinked="1"/>
        <c:tickLblPos val="nextTo"/>
        <c:crossAx val="133811200"/>
        <c:crosses val="autoZero"/>
        <c:crossBetween val="between"/>
      </c:valAx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0213" cy="485775"/>
          </a:xfrm>
          <a:prstGeom prst="rect">
            <a:avLst/>
          </a:prstGeom>
        </p:spPr>
        <p:txBody>
          <a:bodyPr vert="horz" lIns="94676" tIns="47338" rIns="94676" bIns="47338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0213" cy="485775"/>
          </a:xfrm>
          <a:prstGeom prst="rect">
            <a:avLst/>
          </a:prstGeom>
        </p:spPr>
        <p:txBody>
          <a:bodyPr vert="horz" lIns="94676" tIns="47338" rIns="94676" bIns="47338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03A4C5A6-A9D5-41B8-BE44-C1C26C0853FA}" type="datetimeFigureOut">
              <a:rPr lang="cs-CZ"/>
              <a:pPr>
                <a:defRPr/>
              </a:pPr>
              <a:t>30.6.2010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226550"/>
            <a:ext cx="2970213" cy="485775"/>
          </a:xfrm>
          <a:prstGeom prst="rect">
            <a:avLst/>
          </a:prstGeom>
        </p:spPr>
        <p:txBody>
          <a:bodyPr vert="horz" lIns="94676" tIns="47338" rIns="94676" bIns="47338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3025" y="9226550"/>
            <a:ext cx="2970213" cy="485775"/>
          </a:xfrm>
          <a:prstGeom prst="rect">
            <a:avLst/>
          </a:prstGeom>
        </p:spPr>
        <p:txBody>
          <a:bodyPr vert="horz" lIns="94676" tIns="47338" rIns="94676" bIns="47338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B60E4111-6CEE-4807-A78B-7D4334CF54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6" tIns="47338" rIns="94676" bIns="47338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6" tIns="47338" rIns="94676" bIns="4733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3225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6" tIns="47338" rIns="94676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6" tIns="47338" rIns="94676" bIns="47338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6" tIns="47338" rIns="94676" bIns="4733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7ECB273F-C759-41B2-A50A-7351B620C4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 txBox="1">
            <a:spLocks noGrp="1" noChangeArrowheads="1"/>
          </p:cNvSpPr>
          <p:nvPr/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76" tIns="47338" rIns="94676" bIns="47338" anchor="b"/>
          <a:lstStyle/>
          <a:p>
            <a:pPr algn="r"/>
            <a:fld id="{BF8CAD3D-D5BE-479C-89BC-DD2F41146214}" type="slidenum">
              <a:rPr lang="cs-CZ" sz="1300"/>
              <a:pPr algn="r"/>
              <a:t>1</a:t>
            </a:fld>
            <a:endParaRPr lang="cs-CZ" sz="13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61443" name="Zástupný symbol pro číslo snímku 3"/>
          <p:cNvSpPr txBox="1">
            <a:spLocks noGrp="1"/>
          </p:cNvSpPr>
          <p:nvPr/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66" tIns="47333" rIns="94666" bIns="47333" anchor="b"/>
          <a:lstStyle/>
          <a:p>
            <a:pPr algn="r"/>
            <a:fld id="{162E1162-8E41-4DD6-BFC0-71A2BB79863E}" type="slidenum">
              <a:rPr lang="cs-CZ" sz="1300"/>
              <a:pPr algn="r"/>
              <a:t>21</a:t>
            </a:fld>
            <a:endParaRPr lang="cs-CZ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63491" name="Zástupný symbol pro číslo snímku 3"/>
          <p:cNvSpPr txBox="1">
            <a:spLocks noGrp="1"/>
          </p:cNvSpPr>
          <p:nvPr/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76" tIns="47338" rIns="94676" bIns="47338" anchor="b"/>
          <a:lstStyle/>
          <a:p>
            <a:pPr algn="r"/>
            <a:fld id="{F1F6E75E-ED5E-4731-971C-4FA6CE7E7ECC}" type="slidenum">
              <a:rPr lang="cs-CZ" sz="1300"/>
              <a:pPr algn="r"/>
              <a:t>22</a:t>
            </a:fld>
            <a:endParaRPr lang="cs-CZ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F31C0-AF5A-47DD-B853-E744FA179BD5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7033D-5A5C-41F4-8379-3B88944476EC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E1595-5766-47C0-97D1-7B49955AEE73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2A054-5ECA-4023-AA69-343FFEA87093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25AED-0F16-4BF4-BCD1-432005EFE8FF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 txBox="1">
            <a:spLocks noGrp="1" noChangeArrowheads="1"/>
          </p:cNvSpPr>
          <p:nvPr/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76" tIns="47338" rIns="94676" bIns="47338" anchor="b"/>
          <a:lstStyle/>
          <a:p>
            <a:pPr algn="r"/>
            <a:fld id="{4EF27D24-37CE-4319-AA1D-F0B2D2DC88F0}" type="slidenum">
              <a:rPr lang="cs-CZ" sz="1300"/>
              <a:pPr algn="r"/>
              <a:t>17</a:t>
            </a:fld>
            <a:endParaRPr lang="cs-CZ" sz="13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0CF02-EE45-4405-A2DA-B27B31B664E0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0250"/>
            <a:ext cx="4854575" cy="3641725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 txBox="1">
            <a:spLocks noGrp="1" noChangeArrowheads="1"/>
          </p:cNvSpPr>
          <p:nvPr/>
        </p:nvSpPr>
        <p:spPr bwMode="auto">
          <a:xfrm>
            <a:off x="3883025" y="9226550"/>
            <a:ext cx="297021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676" tIns="47338" rIns="94676" bIns="47338" anchor="b"/>
          <a:lstStyle/>
          <a:p>
            <a:pPr algn="r"/>
            <a:fld id="{30DDC188-5E78-4EE0-B1AC-06E3D1F29F9E}" type="slidenum">
              <a:rPr lang="cs-CZ" sz="1300"/>
              <a:pPr algn="r"/>
              <a:t>19</a:t>
            </a:fld>
            <a:endParaRPr lang="cs-CZ" sz="13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0250"/>
            <a:ext cx="4854575" cy="364172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AA072-0079-4CD3-BC4E-3D843497C654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0250"/>
            <a:ext cx="4854575" cy="364172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01795-99A4-446D-ADE7-76F5B00ED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F7675-2D31-47F9-886E-59C054C3EE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45BC8-0B58-48F1-9B95-10D01F623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260350"/>
            <a:ext cx="7345362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628775"/>
            <a:ext cx="3595687" cy="4895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3927475" y="1628775"/>
            <a:ext cx="3597275" cy="2371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927475" y="4152900"/>
            <a:ext cx="3597275" cy="2371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17EAF-253A-407C-8842-95689CAFFB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FB63A-BC92-4655-9E7B-07276F5B17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64470-C051-44B9-982A-123A4F585A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F78DA-B227-4675-A0C2-D0B8A6817C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73028-3D4E-4A4D-8A80-A7B3369FF6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B113B-0DE9-40F4-8F8E-D5FB36940D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4AE02-AF28-4E86-A8AE-42451A95D7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D073-E7B3-4461-BF39-ED8741C45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E5F4-B7C7-4D44-A974-3C572F9AA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98DD-B517-4DFC-B4F6-089F35AC8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CF1F9-E968-4439-BB4E-31011D4BE4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7BA8-3B9C-4CC9-B017-4EDA83181F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93740-6CF7-4061-9D68-39B47DE42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CE4F4-7485-4BE6-954B-7EE97B006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95772-8A77-45FA-85DA-3AD02A26C8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C8E8C-9F67-4F98-B54A-A44D762B7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DCB96-AE75-42D8-B67C-FFB7DF86D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5C9C-33DE-4030-ABBD-1CAF81AD8D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764CC-0145-4951-BDEC-313F3EE6A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B16AD17-1664-4C1F-B854-C390419009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991" name="Picture 7" descr="LogoCSR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6289675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484313"/>
            <a:ext cx="91440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8748713" y="0"/>
            <a:ext cx="0" cy="6858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8893175" y="0"/>
            <a:ext cx="0" cy="68580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  <p:sldLayoutId id="2147483701" r:id="rId3"/>
    <p:sldLayoutId id="2147483700" r:id="rId4"/>
    <p:sldLayoutId id="2147483699" r:id="rId5"/>
    <p:sldLayoutId id="2147483698" r:id="rId6"/>
    <p:sldLayoutId id="2147483697" r:id="rId7"/>
    <p:sldLayoutId id="2147483696" r:id="rId8"/>
    <p:sldLayoutId id="2147483695" r:id="rId9"/>
    <p:sldLayoutId id="2147483694" r:id="rId10"/>
    <p:sldLayoutId id="2147483693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29F5A5A-62C4-4E52-A300-B2290973C2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4343" name="Picture 7" descr="LogoCSR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6289675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484313"/>
            <a:ext cx="91440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8748713" y="0"/>
            <a:ext cx="0" cy="68580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8893175" y="0"/>
            <a:ext cx="0" cy="68580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916113"/>
            <a:ext cx="8229600" cy="1943100"/>
          </a:xfrm>
        </p:spPr>
        <p:txBody>
          <a:bodyPr/>
          <a:lstStyle/>
          <a:p>
            <a:pPr algn="ctr" eaLnBrk="1" hangingPunct="1"/>
            <a:r>
              <a:rPr lang="cs-CZ" sz="3600" smtClean="0">
                <a:solidFill>
                  <a:schemeClr val="bg1"/>
                </a:solidFill>
              </a:rPr>
              <a:t>Rozvoj OZE a jeho dopady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57188" y="4724400"/>
            <a:ext cx="53578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cs-CZ">
                <a:solidFill>
                  <a:schemeClr val="bg1"/>
                </a:solidFill>
              </a:rPr>
              <a:t>Tisková konference ČSRES dne 1.7.2010</a:t>
            </a:r>
          </a:p>
          <a:p>
            <a:pPr>
              <a:buFont typeface="Arial" charset="0"/>
              <a:buNone/>
            </a:pPr>
            <a:endParaRPr lang="cs-CZ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cs-CZ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sah 2"/>
          <p:cNvSpPr>
            <a:spLocks noGrp="1"/>
          </p:cNvSpPr>
          <p:nvPr>
            <p:ph idx="1"/>
          </p:nvPr>
        </p:nvSpPr>
        <p:spPr>
          <a:xfrm>
            <a:off x="142875" y="1714500"/>
            <a:ext cx="8229600" cy="4525963"/>
          </a:xfrm>
        </p:spPr>
        <p:txBody>
          <a:bodyPr/>
          <a:lstStyle/>
          <a:p>
            <a:pPr marL="323850">
              <a:spcBef>
                <a:spcPct val="0"/>
              </a:spcBef>
            </a:pPr>
            <a:r>
              <a:rPr lang="cs-CZ" sz="2400" smtClean="0"/>
              <a:t>Novela zákona o podmínkách podnikání a o výkonu státní správy v energetických odvětvích a o změně některých zákonů -„</a:t>
            </a:r>
            <a:r>
              <a:rPr lang="cs-CZ" sz="2400" b="1" smtClean="0"/>
              <a:t>energetický zákon</a:t>
            </a:r>
            <a:r>
              <a:rPr lang="cs-CZ" sz="2400" smtClean="0"/>
              <a:t>“</a:t>
            </a:r>
          </a:p>
          <a:p>
            <a:pPr marL="323850">
              <a:spcBef>
                <a:spcPct val="0"/>
              </a:spcBef>
            </a:pPr>
            <a:endParaRPr lang="cs-CZ" sz="1200" smtClean="0"/>
          </a:p>
          <a:p>
            <a:pPr marL="323850">
              <a:spcBef>
                <a:spcPct val="0"/>
              </a:spcBef>
            </a:pPr>
            <a:r>
              <a:rPr lang="cs-CZ" sz="2400" smtClean="0"/>
              <a:t>Novela zákona o podpoře výroby elektřiny z obnovitelných zdrojů energie a o změně některých zákonů –“</a:t>
            </a:r>
            <a:r>
              <a:rPr lang="cs-CZ" sz="2400" b="1" smtClean="0"/>
              <a:t>zákon o podpoře využívání obnovitelných zdrojů</a:t>
            </a:r>
            <a:r>
              <a:rPr lang="cs-CZ" sz="2400" smtClean="0"/>
              <a:t>“</a:t>
            </a:r>
          </a:p>
          <a:p>
            <a:pPr marL="323850">
              <a:spcBef>
                <a:spcPct val="0"/>
              </a:spcBef>
            </a:pPr>
            <a:endParaRPr lang="cs-CZ" sz="1200" smtClean="0"/>
          </a:p>
          <a:p>
            <a:pPr marL="323850">
              <a:spcBef>
                <a:spcPct val="0"/>
              </a:spcBef>
            </a:pPr>
            <a:r>
              <a:rPr lang="cs-CZ" sz="2400" smtClean="0"/>
              <a:t>Novela vyhlášky, kterou se stanoví podrobnosti </a:t>
            </a:r>
            <a:r>
              <a:rPr lang="cs-CZ" sz="2400" b="1" smtClean="0"/>
              <a:t>měření elektřiny</a:t>
            </a:r>
            <a:r>
              <a:rPr lang="cs-CZ" sz="2400" smtClean="0"/>
              <a:t> a předávání technických údajů</a:t>
            </a:r>
          </a:p>
          <a:p>
            <a:pPr marL="323850">
              <a:spcBef>
                <a:spcPct val="0"/>
              </a:spcBef>
            </a:pPr>
            <a:endParaRPr lang="cs-CZ" sz="1200" smtClean="0"/>
          </a:p>
          <a:p>
            <a:pPr marL="323850">
              <a:spcBef>
                <a:spcPct val="0"/>
              </a:spcBef>
            </a:pPr>
            <a:r>
              <a:rPr lang="cs-CZ" sz="2400" smtClean="0"/>
              <a:t>Národní akční </a:t>
            </a:r>
            <a:r>
              <a:rPr lang="cs-CZ" sz="2400" b="1" smtClean="0"/>
              <a:t>plán pro energii z obnovitelných zdrojů</a:t>
            </a:r>
          </a:p>
        </p:txBody>
      </p:sp>
      <p:sp>
        <p:nvSpPr>
          <p:cNvPr id="38914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4. Legislativní prostředí</a:t>
            </a:r>
            <a:r>
              <a:rPr lang="cs-CZ" sz="2400" b="1">
                <a:solidFill>
                  <a:schemeClr val="accent2"/>
                </a:solidFill>
              </a:rPr>
              <a:t> – v současné době se připravuje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Obdélník 4"/>
          <p:cNvSpPr>
            <a:spLocks noChangeArrowheads="1"/>
          </p:cNvSpPr>
          <p:nvPr/>
        </p:nvSpPr>
        <p:spPr bwMode="auto">
          <a:xfrm>
            <a:off x="1500188" y="6292850"/>
            <a:ext cx="6500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Makroekonomické dopady výstavby FVE v ČR (VŠE -Praha) </a:t>
            </a:r>
          </a:p>
        </p:txBody>
      </p:sp>
      <p:graphicFrame>
        <p:nvGraphicFramePr>
          <p:cNvPr id="8" name="Graf 7"/>
          <p:cNvGraphicFramePr/>
          <p:nvPr/>
        </p:nvGraphicFramePr>
        <p:xfrm>
          <a:off x="1214414" y="1785926"/>
          <a:ext cx="5238750" cy="4076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939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vývoj nákladů na výrobu FVE článků </a:t>
            </a:r>
            <a:r>
              <a:rPr lang="cs-CZ" sz="2400">
                <a:solidFill>
                  <a:schemeClr val="accent2"/>
                </a:solidFill>
              </a:rPr>
              <a:t>(</a:t>
            </a:r>
            <a:r>
              <a:rPr lang="pl-PL" sz="2400">
                <a:solidFill>
                  <a:schemeClr val="accent2"/>
                </a:solidFill>
              </a:rPr>
              <a:t>skutečnost a predikce) </a:t>
            </a:r>
            <a:r>
              <a:rPr lang="en-US" sz="2400">
                <a:solidFill>
                  <a:schemeClr val="accent2"/>
                </a:solidFill>
              </a:rPr>
              <a:t>[</a:t>
            </a:r>
            <a:r>
              <a:rPr lang="pl-PL" sz="2400">
                <a:solidFill>
                  <a:schemeClr val="accent2"/>
                </a:solidFill>
              </a:rPr>
              <a:t>tis. kč/kW</a:t>
            </a:r>
            <a:r>
              <a:rPr lang="en-US" sz="2400">
                <a:solidFill>
                  <a:schemeClr val="accent2"/>
                </a:solidFill>
              </a:rPr>
              <a:t>]</a:t>
            </a:r>
            <a:r>
              <a:rPr lang="pl-PL" sz="2400">
                <a:solidFill>
                  <a:schemeClr val="accent2"/>
                </a:solidFill>
              </a:rPr>
              <a:t/>
            </a:r>
            <a:br>
              <a:rPr lang="pl-PL" sz="2400">
                <a:solidFill>
                  <a:schemeClr val="accent2"/>
                </a:solidFill>
              </a:rPr>
            </a:br>
            <a:endParaRPr lang="cs-CZ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468313" y="2205038"/>
            <a:ext cx="6500812" cy="2805112"/>
            <a:chOff x="295" y="1389"/>
            <a:chExt cx="4095" cy="1767"/>
          </a:xfrm>
        </p:grpSpPr>
        <p:graphicFrame>
          <p:nvGraphicFramePr>
            <p:cNvPr id="1026" name="Object 1"/>
            <p:cNvGraphicFramePr>
              <a:graphicFrameLocks noChangeAspect="1"/>
            </p:cNvGraphicFramePr>
            <p:nvPr/>
          </p:nvGraphicFramePr>
          <p:xfrm>
            <a:off x="295" y="1389"/>
            <a:ext cx="4095" cy="1767"/>
          </p:xfrm>
          <a:graphic>
            <a:graphicData uri="http://schemas.openxmlformats.org/presentationml/2006/ole">
              <p:oleObj spid="_x0000_s1026" name="Sešit aplikace Microsoft Office Excel 2007" r:id="rId3" imgW="3133725" imgH="1352550" progId="Excel.Sheet.12">
                <p:embed/>
              </p:oleObj>
            </a:graphicData>
          </a:graphic>
        </p:graphicFrame>
        <p:sp>
          <p:nvSpPr>
            <p:cNvPr id="1030" name="Text Box 8"/>
            <p:cNvSpPr txBox="1">
              <a:spLocks noChangeArrowheads="1"/>
            </p:cNvSpPr>
            <p:nvPr/>
          </p:nvSpPr>
          <p:spPr bwMode="auto">
            <a:xfrm>
              <a:off x="3606" y="2886"/>
              <a:ext cx="725" cy="231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866 000</a:t>
              </a:r>
            </a:p>
          </p:txBody>
        </p:sp>
      </p:grpSp>
      <p:sp>
        <p:nvSpPr>
          <p:cNvPr id="1028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celkové náklady na podporu FVE a VTE v ČR pro období let 2010 - 2030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</a:t>
            </a:r>
            <a:r>
              <a:rPr lang="pl-PL" sz="2400" b="1">
                <a:solidFill>
                  <a:schemeClr val="accent2"/>
                </a:solidFill>
              </a:rPr>
              <a:t>struktura ceny za dodávku elektřiny pro domácnosti pro rok 2009</a:t>
            </a:r>
            <a:endParaRPr lang="cs-CZ" sz="2400" b="1">
              <a:solidFill>
                <a:schemeClr val="accent2"/>
              </a:solidFill>
            </a:endParaRPr>
          </a:p>
        </p:txBody>
      </p:sp>
      <p:pic>
        <p:nvPicPr>
          <p:cNvPr id="4301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228725"/>
            <a:ext cx="71755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TextovéPole 5"/>
          <p:cNvSpPr txBox="1">
            <a:spLocks noChangeArrowheads="1"/>
          </p:cNvSpPr>
          <p:nvPr/>
        </p:nvSpPr>
        <p:spPr bwMode="auto">
          <a:xfrm>
            <a:off x="179388" y="1628775"/>
            <a:ext cx="494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u="sng"/>
              <a:t>Poznámka:</a:t>
            </a:r>
            <a:r>
              <a:rPr lang="cs-CZ" sz="1600"/>
              <a:t> graf neobsahuje DPH a ekologickou daň </a:t>
            </a:r>
          </a:p>
        </p:txBody>
      </p:sp>
      <p:sp>
        <p:nvSpPr>
          <p:cNvPr id="43012" name="Obdélník 4"/>
          <p:cNvSpPr>
            <a:spLocks noChangeArrowheads="1"/>
          </p:cNvSpPr>
          <p:nvPr/>
        </p:nvSpPr>
        <p:spPr bwMode="auto">
          <a:xfrm>
            <a:off x="1500188" y="6292850"/>
            <a:ext cx="6500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ERÚ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31800" y="892175"/>
            <a:ext cx="7019925" cy="5491163"/>
          </a:xfrm>
        </p:spPr>
      </p:pic>
      <p:sp>
        <p:nvSpPr>
          <p:cNvPr id="45058" name="Obdélník 4"/>
          <p:cNvSpPr>
            <a:spLocks noChangeArrowheads="1"/>
          </p:cNvSpPr>
          <p:nvPr/>
        </p:nvSpPr>
        <p:spPr bwMode="auto">
          <a:xfrm>
            <a:off x="1500188" y="6292850"/>
            <a:ext cx="6500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ERÚ</a:t>
            </a:r>
          </a:p>
        </p:txBody>
      </p:sp>
      <p:sp>
        <p:nvSpPr>
          <p:cNvPr id="45059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</a:t>
            </a:r>
            <a:r>
              <a:rPr lang="pl-PL" sz="2400" b="1">
                <a:solidFill>
                  <a:schemeClr val="accent2"/>
                </a:solidFill>
              </a:rPr>
              <a:t>struktura ceny za dodávku elektřiny pro domácnosti pro rok 2010</a:t>
            </a:r>
            <a:endParaRPr lang="cs-CZ" sz="2400" b="1">
              <a:solidFill>
                <a:schemeClr val="accent2"/>
              </a:solidFill>
            </a:endParaRPr>
          </a:p>
        </p:txBody>
      </p:sp>
      <p:sp>
        <p:nvSpPr>
          <p:cNvPr id="45060" name="TextovéPole 5"/>
          <p:cNvSpPr txBox="1">
            <a:spLocks noChangeArrowheads="1"/>
          </p:cNvSpPr>
          <p:nvPr/>
        </p:nvSpPr>
        <p:spPr bwMode="auto">
          <a:xfrm>
            <a:off x="179388" y="1628775"/>
            <a:ext cx="494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u="sng"/>
              <a:t>Poznámka:</a:t>
            </a:r>
            <a:r>
              <a:rPr lang="cs-CZ" sz="1600"/>
              <a:t> graf neobsahuje DPH a ekologickou daň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28675" y="692150"/>
            <a:ext cx="10585450" cy="65849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47106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očekávaná </a:t>
            </a:r>
            <a:r>
              <a:rPr lang="pl-PL" sz="2400" b="1">
                <a:solidFill>
                  <a:schemeClr val="accent2"/>
                </a:solidFill>
              </a:rPr>
              <a:t>struktura ceny </a:t>
            </a:r>
            <a:br>
              <a:rPr lang="pl-PL" sz="2400" b="1">
                <a:solidFill>
                  <a:schemeClr val="accent2"/>
                </a:solidFill>
              </a:rPr>
            </a:br>
            <a:r>
              <a:rPr lang="pl-PL" sz="2400" b="1">
                <a:solidFill>
                  <a:schemeClr val="accent2"/>
                </a:solidFill>
              </a:rPr>
              <a:t>za dodávku elektřiny pro domácnosti pro rok 2011</a:t>
            </a:r>
            <a:endParaRPr lang="cs-CZ" sz="2400" b="1">
              <a:solidFill>
                <a:schemeClr val="accent2"/>
              </a:solidFill>
            </a:endParaRPr>
          </a:p>
        </p:txBody>
      </p:sp>
      <p:sp>
        <p:nvSpPr>
          <p:cNvPr id="47107" name="TextovéPole 5"/>
          <p:cNvSpPr txBox="1">
            <a:spLocks noChangeArrowheads="1"/>
          </p:cNvSpPr>
          <p:nvPr/>
        </p:nvSpPr>
        <p:spPr bwMode="auto">
          <a:xfrm>
            <a:off x="179388" y="1628775"/>
            <a:ext cx="79676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u="sng"/>
              <a:t>Poznámka:</a:t>
            </a:r>
            <a:r>
              <a:rPr lang="cs-CZ" sz="1600"/>
              <a:t> graf neobsahuje DPH a ekologickou daň</a:t>
            </a:r>
          </a:p>
          <a:p>
            <a:r>
              <a:rPr lang="cs-CZ" sz="1600"/>
              <a:t>	   výpočet prováděn za předpokladu, že všechny ostatní položky</a:t>
            </a:r>
            <a:br>
              <a:rPr lang="cs-CZ" sz="1600"/>
            </a:br>
            <a:r>
              <a:rPr lang="cs-CZ" sz="1600"/>
              <a:t>	   mimo příspěvku na obnovitelné zdroje a kogeneraci se meziročně nemění </a:t>
            </a:r>
          </a:p>
        </p:txBody>
      </p:sp>
      <p:sp>
        <p:nvSpPr>
          <p:cNvPr id="47108" name="Obdélník 4"/>
          <p:cNvSpPr>
            <a:spLocks noChangeArrowheads="1"/>
          </p:cNvSpPr>
          <p:nvPr/>
        </p:nvSpPr>
        <p:spPr bwMode="auto">
          <a:xfrm>
            <a:off x="1500188" y="6292850"/>
            <a:ext cx="724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odhad ČSRES na základě očekávaného instalovaného výkonu a pravidel regulace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836613"/>
            <a:ext cx="7464425" cy="5302250"/>
          </a:xfrm>
        </p:spPr>
      </p:pic>
      <p:sp>
        <p:nvSpPr>
          <p:cNvPr id="49154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</a:t>
            </a:r>
            <a:r>
              <a:rPr lang="pl-PL" sz="2400" b="1">
                <a:solidFill>
                  <a:schemeClr val="accent2"/>
                </a:solidFill>
              </a:rPr>
              <a:t>struktura ceny za dodávku elektřiny pro velkoodběr pro rok 2010</a:t>
            </a:r>
            <a:endParaRPr lang="cs-CZ" sz="2400" b="1">
              <a:solidFill>
                <a:schemeClr val="accent2"/>
              </a:solidFill>
            </a:endParaRPr>
          </a:p>
        </p:txBody>
      </p:sp>
      <p:sp>
        <p:nvSpPr>
          <p:cNvPr id="49155" name="TextovéPole 5"/>
          <p:cNvSpPr txBox="1">
            <a:spLocks noChangeArrowheads="1"/>
          </p:cNvSpPr>
          <p:nvPr/>
        </p:nvSpPr>
        <p:spPr bwMode="auto">
          <a:xfrm>
            <a:off x="179388" y="1628775"/>
            <a:ext cx="4946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u="sng"/>
              <a:t>Poznámka:</a:t>
            </a:r>
            <a:r>
              <a:rPr lang="cs-CZ" sz="1600"/>
              <a:t> graf neobsahuje DPH a ekologickou daň </a:t>
            </a:r>
          </a:p>
        </p:txBody>
      </p:sp>
      <p:sp>
        <p:nvSpPr>
          <p:cNvPr id="49156" name="Obdélník 4"/>
          <p:cNvSpPr>
            <a:spLocks noChangeArrowheads="1"/>
          </p:cNvSpPr>
          <p:nvPr/>
        </p:nvSpPr>
        <p:spPr bwMode="auto">
          <a:xfrm>
            <a:off x="1500188" y="6292850"/>
            <a:ext cx="65008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ERÚ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44575" y="1020763"/>
            <a:ext cx="10585450" cy="65849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51202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očekávaná </a:t>
            </a:r>
            <a:r>
              <a:rPr lang="pl-PL" sz="2400" b="1">
                <a:solidFill>
                  <a:schemeClr val="accent2"/>
                </a:solidFill>
              </a:rPr>
              <a:t>struktura ceny </a:t>
            </a:r>
            <a:br>
              <a:rPr lang="pl-PL" sz="2400" b="1">
                <a:solidFill>
                  <a:schemeClr val="accent2"/>
                </a:solidFill>
              </a:rPr>
            </a:br>
            <a:r>
              <a:rPr lang="pl-PL" sz="2400" b="1">
                <a:solidFill>
                  <a:schemeClr val="accent2"/>
                </a:solidFill>
              </a:rPr>
              <a:t>za dodávku elektřiny pro velkoodběr pro rok 2011</a:t>
            </a:r>
            <a:endParaRPr lang="cs-CZ" sz="2400" b="1">
              <a:solidFill>
                <a:schemeClr val="accent2"/>
              </a:solidFill>
            </a:endParaRPr>
          </a:p>
        </p:txBody>
      </p:sp>
      <p:sp>
        <p:nvSpPr>
          <p:cNvPr id="51203" name="Obdélník 4"/>
          <p:cNvSpPr>
            <a:spLocks noChangeArrowheads="1"/>
          </p:cNvSpPr>
          <p:nvPr/>
        </p:nvSpPr>
        <p:spPr bwMode="auto">
          <a:xfrm>
            <a:off x="1500188" y="6292850"/>
            <a:ext cx="724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odhad ČSRES na základě očekávaného instalovaného výkonu a pravidel regulace</a:t>
            </a:r>
          </a:p>
        </p:txBody>
      </p:sp>
      <p:sp>
        <p:nvSpPr>
          <p:cNvPr id="51204" name="TextovéPole 5"/>
          <p:cNvSpPr txBox="1">
            <a:spLocks noChangeArrowheads="1"/>
          </p:cNvSpPr>
          <p:nvPr/>
        </p:nvSpPr>
        <p:spPr bwMode="auto">
          <a:xfrm>
            <a:off x="179388" y="1628775"/>
            <a:ext cx="79676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u="sng"/>
              <a:t>Poznámka:</a:t>
            </a:r>
            <a:r>
              <a:rPr lang="cs-CZ" sz="1600"/>
              <a:t> graf neobsahuje DPH a ekologickou daň</a:t>
            </a:r>
          </a:p>
          <a:p>
            <a:r>
              <a:rPr lang="cs-CZ" sz="1600"/>
              <a:t>	   výpočet prováděn za předpokladu, že všechny ostatní položky</a:t>
            </a:r>
            <a:br>
              <a:rPr lang="cs-CZ" sz="1600"/>
            </a:br>
            <a:r>
              <a:rPr lang="cs-CZ" sz="1600"/>
              <a:t>	   mimo příspěvku na obnovitelné zdroje a kogeneraci se meziročně nemění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4" name="Obdélník 4"/>
          <p:cNvSpPr>
            <a:spLocks noChangeArrowheads="1"/>
          </p:cNvSpPr>
          <p:nvPr/>
        </p:nvSpPr>
        <p:spPr bwMode="auto">
          <a:xfrm>
            <a:off x="1500188" y="6292850"/>
            <a:ext cx="724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ERÚ + odhad ČSRES na základě očekávaného instalovaného výkonu OZE</a:t>
            </a:r>
          </a:p>
        </p:txBody>
      </p:sp>
      <p:sp>
        <p:nvSpPr>
          <p:cNvPr id="2105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vývoj příspěvku zákazníků </a:t>
            </a:r>
            <a:br>
              <a:rPr lang="cs-CZ" sz="2400" b="1">
                <a:solidFill>
                  <a:schemeClr val="accent2"/>
                </a:solidFill>
              </a:rPr>
            </a:br>
            <a:r>
              <a:rPr lang="cs-CZ" sz="2400" b="1">
                <a:solidFill>
                  <a:schemeClr val="accent2"/>
                </a:solidFill>
              </a:rPr>
              <a:t>na podporu výroby elektřiny z OZE a KVET</a:t>
            </a:r>
          </a:p>
        </p:txBody>
      </p:sp>
      <p:grpSp>
        <p:nvGrpSpPr>
          <p:cNvPr id="2106" name="Group 53"/>
          <p:cNvGrpSpPr>
            <a:grpSpLocks/>
          </p:cNvGrpSpPr>
          <p:nvPr/>
        </p:nvGrpSpPr>
        <p:grpSpPr bwMode="auto">
          <a:xfrm>
            <a:off x="0" y="1484313"/>
            <a:ext cx="8640763" cy="5029200"/>
            <a:chOff x="0" y="906"/>
            <a:chExt cx="5443" cy="3168"/>
          </a:xfrm>
        </p:grpSpPr>
        <p:sp>
          <p:nvSpPr>
            <p:cNvPr id="2107" name="Rectangle 3"/>
            <p:cNvSpPr>
              <a:spLocks noChangeArrowheads="1"/>
            </p:cNvSpPr>
            <p:nvPr/>
          </p:nvSpPr>
          <p:spPr bwMode="auto">
            <a:xfrm>
              <a:off x="3703" y="2860"/>
              <a:ext cx="2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652463" eaLnBrk="0" hangingPunct="0"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endParaRPr lang="cs-CZ" sz="1400" b="1"/>
            </a:p>
          </p:txBody>
        </p:sp>
        <p:graphicFrame>
          <p:nvGraphicFramePr>
            <p:cNvPr id="2103" name="Object 55"/>
            <p:cNvGraphicFramePr>
              <a:graphicFrameLocks noChangeAspect="1"/>
            </p:cNvGraphicFramePr>
            <p:nvPr/>
          </p:nvGraphicFramePr>
          <p:xfrm>
            <a:off x="0" y="1074"/>
            <a:ext cx="5443" cy="3000"/>
          </p:xfrm>
          <a:graphic>
            <a:graphicData uri="http://schemas.openxmlformats.org/presentationml/2006/ole">
              <p:oleObj spid="_x0000_s2103" name="Graf" r:id="rId4" imgW="5972175" imgH="3990975" progId="MSGraph.Chart.8">
                <p:embed followColorScheme="full"/>
              </p:oleObj>
            </a:graphicData>
          </a:graphic>
        </p:graphicFrame>
        <p:sp>
          <p:nvSpPr>
            <p:cNvPr id="2108" name="Line 56"/>
            <p:cNvSpPr>
              <a:spLocks noChangeShapeType="1"/>
            </p:cNvSpPr>
            <p:nvPr/>
          </p:nvSpPr>
          <p:spPr bwMode="auto">
            <a:xfrm>
              <a:off x="736" y="3206"/>
              <a:ext cx="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endParaRPr lang="cs-CZ"/>
            </a:p>
          </p:txBody>
        </p:sp>
        <p:sp>
          <p:nvSpPr>
            <p:cNvPr id="2109" name="Text Box 57"/>
            <p:cNvSpPr txBox="1">
              <a:spLocks noChangeArrowheads="1"/>
            </p:cNvSpPr>
            <p:nvPr/>
          </p:nvSpPr>
          <p:spPr bwMode="auto">
            <a:xfrm rot="-5400000">
              <a:off x="-218" y="2048"/>
              <a:ext cx="725" cy="17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pPr algn="ctr" defTabSz="933450">
                <a:spcBef>
                  <a:spcPct val="5000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</a:pPr>
              <a:r>
                <a:rPr lang="cs-CZ" sz="1400" b="1"/>
                <a:t>Kč/kWh</a:t>
              </a:r>
            </a:p>
          </p:txBody>
        </p:sp>
        <p:sp>
          <p:nvSpPr>
            <p:cNvPr id="2110" name="Text Box 58"/>
            <p:cNvSpPr txBox="1">
              <a:spLocks noChangeArrowheads="1"/>
            </p:cNvSpPr>
            <p:nvPr/>
          </p:nvSpPr>
          <p:spPr bwMode="auto">
            <a:xfrm>
              <a:off x="50" y="906"/>
              <a:ext cx="1825" cy="31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pPr defTabSz="933450">
                <a:spcBef>
                  <a:spcPct val="5000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</a:pPr>
              <a:r>
                <a:rPr lang="cs-CZ" sz="1400" b="1"/>
                <a:t>Příspěvek na „obnovitelné zdroje a kogeneraci“</a:t>
              </a:r>
            </a:p>
          </p:txBody>
        </p:sp>
        <p:sp>
          <p:nvSpPr>
            <p:cNvPr id="2111" name="Text Box 59"/>
            <p:cNvSpPr txBox="1">
              <a:spLocks noChangeArrowheads="1"/>
            </p:cNvSpPr>
            <p:nvPr/>
          </p:nvSpPr>
          <p:spPr bwMode="auto">
            <a:xfrm>
              <a:off x="635" y="2761"/>
              <a:ext cx="1089" cy="17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pPr algn="ctr" defTabSz="933450">
                <a:spcBef>
                  <a:spcPct val="5000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</a:pPr>
              <a:r>
                <a:rPr lang="cs-CZ" sz="1400" b="1"/>
                <a:t>Skutečnost</a:t>
              </a:r>
            </a:p>
          </p:txBody>
        </p:sp>
        <p:sp>
          <p:nvSpPr>
            <p:cNvPr id="2112" name="AutoShape 60"/>
            <p:cNvSpPr>
              <a:spLocks/>
            </p:cNvSpPr>
            <p:nvPr/>
          </p:nvSpPr>
          <p:spPr bwMode="auto">
            <a:xfrm rot="-5400000">
              <a:off x="1094" y="2298"/>
              <a:ext cx="184" cy="1482"/>
            </a:xfrm>
            <a:prstGeom prst="rightBrace">
              <a:avLst>
                <a:gd name="adj1" fmla="val 6712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34290" tIns="34290" rIns="34290" bIns="34290" anchor="ctr">
              <a:spAutoFit/>
            </a:bodyPr>
            <a:lstStyle/>
            <a:p>
              <a:pPr algn="r"/>
              <a:endParaRPr lang="cs-CZ"/>
            </a:p>
          </p:txBody>
        </p:sp>
        <p:sp>
          <p:nvSpPr>
            <p:cNvPr id="2113" name="Text Box 61"/>
            <p:cNvSpPr txBox="1">
              <a:spLocks noChangeArrowheads="1"/>
            </p:cNvSpPr>
            <p:nvPr/>
          </p:nvSpPr>
          <p:spPr bwMode="auto">
            <a:xfrm>
              <a:off x="2393" y="928"/>
              <a:ext cx="2417" cy="178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pPr algn="ctr" defTabSz="933450">
                <a:spcBef>
                  <a:spcPct val="5000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</a:pPr>
              <a:r>
                <a:rPr lang="cs-CZ" sz="1400" b="1"/>
                <a:t>Očekávaná skutečnost</a:t>
              </a:r>
            </a:p>
          </p:txBody>
        </p:sp>
        <p:sp>
          <p:nvSpPr>
            <p:cNvPr id="2114" name="Line 62"/>
            <p:cNvSpPr>
              <a:spLocks noChangeShapeType="1"/>
            </p:cNvSpPr>
            <p:nvPr/>
          </p:nvSpPr>
          <p:spPr bwMode="auto">
            <a:xfrm>
              <a:off x="1277" y="1813"/>
              <a:ext cx="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34290" tIns="34290" rIns="34290" bIns="34290">
              <a:spAutoFit/>
            </a:bodyPr>
            <a:lstStyle/>
            <a:p>
              <a:endParaRPr lang="cs-CZ"/>
            </a:p>
          </p:txBody>
        </p:sp>
        <p:sp>
          <p:nvSpPr>
            <p:cNvPr id="2115" name="Line 63"/>
            <p:cNvSpPr>
              <a:spLocks noChangeShapeType="1"/>
            </p:cNvSpPr>
            <p:nvPr/>
          </p:nvSpPr>
          <p:spPr bwMode="auto">
            <a:xfrm flipV="1">
              <a:off x="1495" y="1319"/>
              <a:ext cx="678" cy="1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34290" tIns="34290" rIns="34290" bIns="34290">
              <a:spAutoFit/>
            </a:bodyPr>
            <a:lstStyle/>
            <a:p>
              <a:endParaRPr lang="cs-CZ"/>
            </a:p>
          </p:txBody>
        </p:sp>
        <p:sp>
          <p:nvSpPr>
            <p:cNvPr id="2116" name="Line 64"/>
            <p:cNvSpPr>
              <a:spLocks noChangeShapeType="1"/>
            </p:cNvSpPr>
            <p:nvPr/>
          </p:nvSpPr>
          <p:spPr bwMode="auto">
            <a:xfrm>
              <a:off x="1503" y="1480"/>
              <a:ext cx="521" cy="48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34290" tIns="34290" rIns="34290" bIns="34290">
              <a:spAutoFit/>
            </a:bodyPr>
            <a:lstStyle/>
            <a:p>
              <a:endParaRPr lang="cs-CZ"/>
            </a:p>
          </p:txBody>
        </p:sp>
        <p:sp>
          <p:nvSpPr>
            <p:cNvPr id="2117" name="AutoShape 65"/>
            <p:cNvSpPr>
              <a:spLocks/>
            </p:cNvSpPr>
            <p:nvPr/>
          </p:nvSpPr>
          <p:spPr bwMode="auto">
            <a:xfrm rot="-5400000">
              <a:off x="3514" y="-458"/>
              <a:ext cx="184" cy="3346"/>
            </a:xfrm>
            <a:prstGeom prst="rightBrace">
              <a:avLst>
                <a:gd name="adj1" fmla="val 151540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34290" tIns="34290" rIns="34290" bIns="34290" anchor="ctr">
              <a:spAutoFit/>
            </a:bodyPr>
            <a:lstStyle/>
            <a:p>
              <a:pPr algn="r"/>
              <a:endParaRPr lang="cs-CZ"/>
            </a:p>
          </p:txBody>
        </p:sp>
        <p:sp>
          <p:nvSpPr>
            <p:cNvPr id="2118" name="Text Box 66"/>
            <p:cNvSpPr txBox="1">
              <a:spLocks noChangeArrowheads="1"/>
            </p:cNvSpPr>
            <p:nvPr/>
          </p:nvSpPr>
          <p:spPr bwMode="auto">
            <a:xfrm>
              <a:off x="467" y="1321"/>
              <a:ext cx="1073" cy="31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lIns="34290" tIns="34290" rIns="34290" bIns="34290">
              <a:spAutoFit/>
            </a:bodyPr>
            <a:lstStyle/>
            <a:p>
              <a:pPr algn="ctr" defTabSz="933450">
                <a:spcBef>
                  <a:spcPct val="50000"/>
                </a:spcBef>
                <a:buClr>
                  <a:schemeClr val="accent2"/>
                </a:buClr>
                <a:buSzPct val="120000"/>
                <a:buFont typeface="Wingdings" pitchFamily="2" charset="2"/>
                <a:buNone/>
              </a:pPr>
              <a:r>
                <a:rPr lang="cs-CZ" sz="1400" b="1"/>
                <a:t>Ovlivněno korekcí z roku 2009 a 2011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Obdélník 4"/>
          <p:cNvSpPr>
            <a:spLocks noChangeArrowheads="1"/>
          </p:cNvSpPr>
          <p:nvPr/>
        </p:nvSpPr>
        <p:spPr bwMode="auto">
          <a:xfrm>
            <a:off x="1500188" y="6292850"/>
            <a:ext cx="724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ERÚ (2009-2010 skutečnost a 2011 předpoklad)</a:t>
            </a:r>
          </a:p>
        </p:txBody>
      </p:sp>
      <p:sp>
        <p:nvSpPr>
          <p:cNvPr id="56322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dopad vývoje příspěvku zákazníků na podporu na jejich platby za elektřinu</a:t>
            </a:r>
          </a:p>
        </p:txBody>
      </p:sp>
      <p:sp>
        <p:nvSpPr>
          <p:cNvPr id="56323" name="Text Box 19"/>
          <p:cNvSpPr txBox="1">
            <a:spLocks noChangeArrowheads="1"/>
          </p:cNvSpPr>
          <p:nvPr/>
        </p:nvSpPr>
        <p:spPr bwMode="auto">
          <a:xfrm>
            <a:off x="900113" y="2276475"/>
            <a:ext cx="20161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Domácnost</a:t>
            </a:r>
          </a:p>
          <a:p>
            <a:pPr algn="ctr">
              <a:spcBef>
                <a:spcPct val="50000"/>
              </a:spcBef>
            </a:pPr>
            <a:r>
              <a:rPr lang="cs-CZ" sz="1400" b="1"/>
              <a:t>„běžná spotřeba“</a:t>
            </a:r>
            <a:endParaRPr lang="cs-CZ" sz="1400"/>
          </a:p>
          <a:p>
            <a:pPr algn="ctr">
              <a:spcBef>
                <a:spcPct val="50000"/>
              </a:spcBef>
            </a:pPr>
            <a:r>
              <a:rPr lang="cs-CZ" sz="1300"/>
              <a:t>(spotřeba 2,5 MWh/rok)</a:t>
            </a:r>
            <a:endParaRPr lang="cs-CZ" sz="1300" b="1"/>
          </a:p>
        </p:txBody>
      </p:sp>
      <p:sp>
        <p:nvSpPr>
          <p:cNvPr id="56324" name="Text Box 22"/>
          <p:cNvSpPr txBox="1">
            <a:spLocks noChangeArrowheads="1"/>
          </p:cNvSpPr>
          <p:nvPr/>
        </p:nvSpPr>
        <p:spPr bwMode="auto">
          <a:xfrm>
            <a:off x="2844800" y="2276475"/>
            <a:ext cx="20875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Domácnost</a:t>
            </a:r>
          </a:p>
          <a:p>
            <a:pPr algn="ctr">
              <a:spcBef>
                <a:spcPct val="50000"/>
              </a:spcBef>
            </a:pPr>
            <a:r>
              <a:rPr lang="cs-CZ" sz="1400" b="1"/>
              <a:t>„topení + vaření“</a:t>
            </a:r>
            <a:endParaRPr lang="cs-CZ" sz="1400"/>
          </a:p>
          <a:p>
            <a:pPr algn="ctr">
              <a:spcBef>
                <a:spcPct val="50000"/>
              </a:spcBef>
            </a:pPr>
            <a:r>
              <a:rPr lang="cs-CZ" sz="1300"/>
              <a:t>(spotřeba 15 MWh/rok)</a:t>
            </a:r>
            <a:endParaRPr lang="cs-CZ" sz="1300" b="1"/>
          </a:p>
        </p:txBody>
      </p:sp>
      <p:sp>
        <p:nvSpPr>
          <p:cNvPr id="56325" name="Text Box 23"/>
          <p:cNvSpPr txBox="1">
            <a:spLocks noChangeArrowheads="1"/>
          </p:cNvSpPr>
          <p:nvPr/>
        </p:nvSpPr>
        <p:spPr bwMode="auto">
          <a:xfrm>
            <a:off x="4789488" y="2276475"/>
            <a:ext cx="20875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Malý podnikatel</a:t>
            </a:r>
          </a:p>
          <a:p>
            <a:pPr algn="ctr">
              <a:spcBef>
                <a:spcPct val="50000"/>
              </a:spcBef>
            </a:pPr>
            <a:endParaRPr lang="cs-CZ" sz="1400"/>
          </a:p>
          <a:p>
            <a:pPr algn="ctr">
              <a:spcBef>
                <a:spcPct val="50000"/>
              </a:spcBef>
            </a:pPr>
            <a:r>
              <a:rPr lang="cs-CZ" sz="1300"/>
              <a:t>(spotřeba 40 MWh/rok)</a:t>
            </a:r>
            <a:endParaRPr lang="cs-CZ" sz="1300" b="1"/>
          </a:p>
        </p:txBody>
      </p:sp>
      <p:sp>
        <p:nvSpPr>
          <p:cNvPr id="56326" name="Text Box 27"/>
          <p:cNvSpPr txBox="1">
            <a:spLocks noChangeArrowheads="1"/>
          </p:cNvSpPr>
          <p:nvPr/>
        </p:nvSpPr>
        <p:spPr bwMode="auto">
          <a:xfrm>
            <a:off x="6732588" y="2276475"/>
            <a:ext cx="2087562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Velký průmyslový</a:t>
            </a:r>
          </a:p>
          <a:p>
            <a:pPr algn="ctr">
              <a:spcBef>
                <a:spcPct val="50000"/>
              </a:spcBef>
            </a:pPr>
            <a:r>
              <a:rPr lang="cs-CZ" sz="1400" b="1"/>
              <a:t>podnik</a:t>
            </a:r>
          </a:p>
          <a:p>
            <a:pPr algn="ctr">
              <a:spcBef>
                <a:spcPct val="50000"/>
              </a:spcBef>
            </a:pPr>
            <a:r>
              <a:rPr lang="cs-CZ" sz="1300"/>
              <a:t>(spotřeba 30 GWh/rok)</a:t>
            </a:r>
            <a:endParaRPr lang="cs-CZ" sz="1300" b="1"/>
          </a:p>
        </p:txBody>
      </p:sp>
      <p:sp>
        <p:nvSpPr>
          <p:cNvPr id="56327" name="Line 29"/>
          <p:cNvSpPr>
            <a:spLocks noChangeShapeType="1"/>
          </p:cNvSpPr>
          <p:nvPr/>
        </p:nvSpPr>
        <p:spPr bwMode="auto">
          <a:xfrm>
            <a:off x="1042988" y="3211513"/>
            <a:ext cx="1728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8" name="Line 30"/>
          <p:cNvSpPr>
            <a:spLocks noChangeShapeType="1"/>
          </p:cNvSpPr>
          <p:nvPr/>
        </p:nvSpPr>
        <p:spPr bwMode="auto">
          <a:xfrm>
            <a:off x="2987675" y="3211513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9" name="Line 31"/>
          <p:cNvSpPr>
            <a:spLocks noChangeShapeType="1"/>
          </p:cNvSpPr>
          <p:nvPr/>
        </p:nvSpPr>
        <p:spPr bwMode="auto">
          <a:xfrm>
            <a:off x="5003800" y="3211513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30" name="Line 32"/>
          <p:cNvSpPr>
            <a:spLocks noChangeShapeType="1"/>
          </p:cNvSpPr>
          <p:nvPr/>
        </p:nvSpPr>
        <p:spPr bwMode="auto">
          <a:xfrm>
            <a:off x="6946900" y="3211513"/>
            <a:ext cx="172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31" name="Text Box 33"/>
          <p:cNvSpPr txBox="1">
            <a:spLocks noChangeArrowheads="1"/>
          </p:cNvSpPr>
          <p:nvPr/>
        </p:nvSpPr>
        <p:spPr bwMode="auto">
          <a:xfrm>
            <a:off x="179388" y="34290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2009</a:t>
            </a:r>
          </a:p>
        </p:txBody>
      </p:sp>
      <p:sp>
        <p:nvSpPr>
          <p:cNvPr id="56332" name="Text Box 34"/>
          <p:cNvSpPr txBox="1">
            <a:spLocks noChangeArrowheads="1"/>
          </p:cNvSpPr>
          <p:nvPr/>
        </p:nvSpPr>
        <p:spPr bwMode="auto">
          <a:xfrm>
            <a:off x="179388" y="4278313"/>
            <a:ext cx="7191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2010</a:t>
            </a:r>
          </a:p>
        </p:txBody>
      </p:sp>
      <p:sp>
        <p:nvSpPr>
          <p:cNvPr id="56333" name="Text Box 35"/>
          <p:cNvSpPr txBox="1">
            <a:spLocks noChangeArrowheads="1"/>
          </p:cNvSpPr>
          <p:nvPr/>
        </p:nvSpPr>
        <p:spPr bwMode="auto">
          <a:xfrm>
            <a:off x="179388" y="5143500"/>
            <a:ext cx="719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2011</a:t>
            </a:r>
          </a:p>
        </p:txBody>
      </p:sp>
      <p:sp>
        <p:nvSpPr>
          <p:cNvPr id="56334" name="Text Box 36"/>
          <p:cNvSpPr txBox="1">
            <a:spLocks noChangeArrowheads="1"/>
          </p:cNvSpPr>
          <p:nvPr/>
        </p:nvSpPr>
        <p:spPr bwMode="auto">
          <a:xfrm>
            <a:off x="1117600" y="3430588"/>
            <a:ext cx="1654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130 Kč/rok</a:t>
            </a:r>
          </a:p>
        </p:txBody>
      </p:sp>
      <p:sp>
        <p:nvSpPr>
          <p:cNvPr id="56335" name="Text Box 37"/>
          <p:cNvSpPr txBox="1">
            <a:spLocks noChangeArrowheads="1"/>
          </p:cNvSpPr>
          <p:nvPr/>
        </p:nvSpPr>
        <p:spPr bwMode="auto">
          <a:xfrm>
            <a:off x="1116013" y="4278313"/>
            <a:ext cx="1654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415 Kč/rok</a:t>
            </a:r>
          </a:p>
        </p:txBody>
      </p:sp>
      <p:sp>
        <p:nvSpPr>
          <p:cNvPr id="56336" name="Text Box 38"/>
          <p:cNvSpPr txBox="1">
            <a:spLocks noChangeArrowheads="1"/>
          </p:cNvSpPr>
          <p:nvPr/>
        </p:nvSpPr>
        <p:spPr bwMode="auto">
          <a:xfrm>
            <a:off x="1117600" y="5143500"/>
            <a:ext cx="1654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1 275 Kč/rok</a:t>
            </a:r>
          </a:p>
        </p:txBody>
      </p:sp>
      <p:sp>
        <p:nvSpPr>
          <p:cNvPr id="56337" name="Text Box 39"/>
          <p:cNvSpPr txBox="1">
            <a:spLocks noChangeArrowheads="1"/>
          </p:cNvSpPr>
          <p:nvPr/>
        </p:nvSpPr>
        <p:spPr bwMode="auto">
          <a:xfrm>
            <a:off x="5005388" y="3430588"/>
            <a:ext cx="1654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2 080 Kč/rok</a:t>
            </a:r>
          </a:p>
        </p:txBody>
      </p:sp>
      <p:sp>
        <p:nvSpPr>
          <p:cNvPr id="56338" name="Text Box 40"/>
          <p:cNvSpPr txBox="1">
            <a:spLocks noChangeArrowheads="1"/>
          </p:cNvSpPr>
          <p:nvPr/>
        </p:nvSpPr>
        <p:spPr bwMode="auto">
          <a:xfrm>
            <a:off x="5003800" y="4286250"/>
            <a:ext cx="1654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6 640 Kč/rok</a:t>
            </a:r>
          </a:p>
        </p:txBody>
      </p:sp>
      <p:sp>
        <p:nvSpPr>
          <p:cNvPr id="56339" name="Text Box 41"/>
          <p:cNvSpPr txBox="1">
            <a:spLocks noChangeArrowheads="1"/>
          </p:cNvSpPr>
          <p:nvPr/>
        </p:nvSpPr>
        <p:spPr bwMode="auto">
          <a:xfrm>
            <a:off x="2916238" y="5149850"/>
            <a:ext cx="1654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7 650 Kč/rok</a:t>
            </a:r>
          </a:p>
        </p:txBody>
      </p:sp>
      <p:sp>
        <p:nvSpPr>
          <p:cNvPr id="56340" name="Text Box 42"/>
          <p:cNvSpPr txBox="1">
            <a:spLocks noChangeArrowheads="1"/>
          </p:cNvSpPr>
          <p:nvPr/>
        </p:nvSpPr>
        <p:spPr bwMode="auto">
          <a:xfrm>
            <a:off x="4859338" y="51498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20 400 Kč/rok</a:t>
            </a:r>
          </a:p>
        </p:txBody>
      </p:sp>
      <p:sp>
        <p:nvSpPr>
          <p:cNvPr id="56341" name="Text Box 43"/>
          <p:cNvSpPr txBox="1">
            <a:spLocks noChangeArrowheads="1"/>
          </p:cNvSpPr>
          <p:nvPr/>
        </p:nvSpPr>
        <p:spPr bwMode="auto">
          <a:xfrm>
            <a:off x="6805613" y="3430588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1,56 mil. Kč/rok</a:t>
            </a:r>
          </a:p>
        </p:txBody>
      </p:sp>
      <p:sp>
        <p:nvSpPr>
          <p:cNvPr id="56342" name="Text Box 44"/>
          <p:cNvSpPr txBox="1">
            <a:spLocks noChangeArrowheads="1"/>
          </p:cNvSpPr>
          <p:nvPr/>
        </p:nvSpPr>
        <p:spPr bwMode="auto">
          <a:xfrm>
            <a:off x="6805613" y="4286250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4,98 mil. Kč/rok</a:t>
            </a:r>
          </a:p>
        </p:txBody>
      </p:sp>
      <p:sp>
        <p:nvSpPr>
          <p:cNvPr id="56343" name="Text Box 45"/>
          <p:cNvSpPr txBox="1">
            <a:spLocks noChangeArrowheads="1"/>
          </p:cNvSpPr>
          <p:nvPr/>
        </p:nvSpPr>
        <p:spPr bwMode="auto">
          <a:xfrm>
            <a:off x="6661150" y="5149850"/>
            <a:ext cx="2087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/>
              <a:t>15,30 mil. Kč/rok</a:t>
            </a:r>
          </a:p>
        </p:txBody>
      </p:sp>
      <p:sp>
        <p:nvSpPr>
          <p:cNvPr id="56344" name="Line 46"/>
          <p:cNvSpPr>
            <a:spLocks noChangeShapeType="1"/>
          </p:cNvSpPr>
          <p:nvPr/>
        </p:nvSpPr>
        <p:spPr bwMode="auto">
          <a:xfrm>
            <a:off x="250825" y="4076700"/>
            <a:ext cx="84248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45" name="Line 47"/>
          <p:cNvSpPr>
            <a:spLocks noChangeShapeType="1"/>
          </p:cNvSpPr>
          <p:nvPr/>
        </p:nvSpPr>
        <p:spPr bwMode="auto">
          <a:xfrm>
            <a:off x="250825" y="4868863"/>
            <a:ext cx="8424863" cy="0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46" name="Line 50"/>
          <p:cNvSpPr>
            <a:spLocks noChangeShapeType="1"/>
          </p:cNvSpPr>
          <p:nvPr/>
        </p:nvSpPr>
        <p:spPr bwMode="auto">
          <a:xfrm>
            <a:off x="971550" y="2205038"/>
            <a:ext cx="0" cy="33115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47" name="Line 56"/>
          <p:cNvSpPr>
            <a:spLocks noChangeShapeType="1"/>
          </p:cNvSpPr>
          <p:nvPr/>
        </p:nvSpPr>
        <p:spPr bwMode="auto">
          <a:xfrm>
            <a:off x="2843213" y="2205038"/>
            <a:ext cx="0" cy="33115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48" name="Line 57"/>
          <p:cNvSpPr>
            <a:spLocks noChangeShapeType="1"/>
          </p:cNvSpPr>
          <p:nvPr/>
        </p:nvSpPr>
        <p:spPr bwMode="auto">
          <a:xfrm>
            <a:off x="4859338" y="2205038"/>
            <a:ext cx="0" cy="33115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49" name="Line 58"/>
          <p:cNvSpPr>
            <a:spLocks noChangeShapeType="1"/>
          </p:cNvSpPr>
          <p:nvPr/>
        </p:nvSpPr>
        <p:spPr bwMode="auto">
          <a:xfrm>
            <a:off x="6804025" y="2205038"/>
            <a:ext cx="0" cy="3311525"/>
          </a:xfrm>
          <a:prstGeom prst="line">
            <a:avLst/>
          </a:prstGeom>
          <a:noFill/>
          <a:ln w="12700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Obsah 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1571625"/>
            <a:ext cx="8229600" cy="4929188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endParaRPr lang="cs-CZ" dirty="0" smtClean="0"/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Současný stav žádostí o připojení </a:t>
            </a:r>
            <a:r>
              <a:rPr lang="cs-CZ" dirty="0" err="1" smtClean="0"/>
              <a:t>fotovoltaických</a:t>
            </a:r>
            <a:r>
              <a:rPr lang="cs-CZ" dirty="0" smtClean="0"/>
              <a:t> (FVE) a větrných (VTE) zdrojů 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Studie EGÚ Brno „Připojování OZE do ES ČR“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Studie KPMG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Vývoj legislativního prostředí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Ekonomické dopady rozvoje OZE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Ekonomické dopady na PDS</a:t>
            </a:r>
          </a:p>
          <a:p>
            <a:pPr marL="457200" indent="-457200">
              <a:buFontTx/>
              <a:buAutoNum type="arabicPeriod"/>
            </a:pPr>
            <a:r>
              <a:rPr lang="cs-CZ" dirty="0" smtClean="0"/>
              <a:t>Závěry a doporučení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obrázek 1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1571625"/>
            <a:ext cx="4214813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Obdélník 4"/>
          <p:cNvSpPr>
            <a:spLocks noChangeArrowheads="1"/>
          </p:cNvSpPr>
          <p:nvPr/>
        </p:nvSpPr>
        <p:spPr bwMode="auto">
          <a:xfrm>
            <a:off x="1500188" y="6292850"/>
            <a:ext cx="724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Zdroj: SEIA, 04/2010</a:t>
            </a:r>
          </a:p>
        </p:txBody>
      </p:sp>
      <p:sp>
        <p:nvSpPr>
          <p:cNvPr id="58371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5. Ekonomika</a:t>
            </a:r>
            <a:r>
              <a:rPr lang="cs-CZ" sz="2400" b="1">
                <a:solidFill>
                  <a:schemeClr val="accent2"/>
                </a:solidFill>
              </a:rPr>
              <a:t> – ČR měla v roce 2009 pátý nejrychlejší růst instalací FVE na světě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6. Ekonomické dopady na PDS</a:t>
            </a:r>
          </a:p>
        </p:txBody>
      </p:sp>
      <p:sp>
        <p:nvSpPr>
          <p:cNvPr id="60418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sz="2000" b="1" smtClean="0"/>
              <a:t>Povinnost zajistit podporu výroby elektřiny z OZE</a:t>
            </a:r>
            <a:endParaRPr lang="cs-CZ" sz="2000" smtClean="0"/>
          </a:p>
          <a:p>
            <a:pPr marL="914400" lvl="1" indent="-457200"/>
            <a:r>
              <a:rPr lang="cs-CZ" sz="1700" b="1" smtClean="0"/>
              <a:t>Formou povinného výkupu nebo platbou zeleného bonusu </a:t>
            </a:r>
            <a:r>
              <a:rPr lang="cs-CZ" sz="1700" smtClean="0"/>
              <a:t>(pro FVE ve výši cca 11 – 14 Kč/kWh)</a:t>
            </a:r>
            <a:endParaRPr lang="cs-CZ" sz="1700" b="1" smtClean="0"/>
          </a:p>
          <a:p>
            <a:pPr marL="533400" indent="-533400">
              <a:buFontTx/>
              <a:buAutoNum type="arabicPeriod"/>
            </a:pPr>
            <a:r>
              <a:rPr lang="cs-CZ" sz="2000" b="1" smtClean="0"/>
              <a:t>Zdroj pro financování této podpory je zahrnut v regulovaném tarifu distribuce</a:t>
            </a:r>
          </a:p>
          <a:p>
            <a:pPr marL="914400" lvl="1" indent="-457200"/>
            <a:r>
              <a:rPr lang="cs-CZ" sz="1700" b="1" smtClean="0"/>
              <a:t>Pro rok 2010 ve výši 166,34 Kč/MWh </a:t>
            </a:r>
            <a:r>
              <a:rPr lang="cs-CZ" sz="1700" smtClean="0"/>
              <a:t>( vycházel z očekávaného objemu výroby z elektřiny z OZE, skutečnost v roce 2010 bude několikanásobně vyšší)</a:t>
            </a:r>
            <a:endParaRPr lang="cs-CZ" sz="1700" b="1" smtClean="0"/>
          </a:p>
          <a:p>
            <a:pPr marL="533400" indent="-533400">
              <a:buFontTx/>
              <a:buAutoNum type="arabicPeriod"/>
            </a:pPr>
            <a:r>
              <a:rPr lang="cs-CZ" sz="2000" b="1" smtClean="0"/>
              <a:t>Důsledek tohoto deficitu pro PDS v roce 2010 představuje záporné saldo</a:t>
            </a:r>
          </a:p>
          <a:p>
            <a:pPr marL="914400" lvl="1" indent="-457200"/>
            <a:r>
              <a:rPr lang="cs-CZ" sz="1700" smtClean="0"/>
              <a:t>ČEZ Distribuce – až -2 miliardy Kč</a:t>
            </a:r>
          </a:p>
          <a:p>
            <a:pPr marL="914400" lvl="1" indent="-457200"/>
            <a:r>
              <a:rPr lang="cs-CZ" sz="1700" smtClean="0"/>
              <a:t>E.ON Distribuce – až -5 miliard Kč</a:t>
            </a:r>
          </a:p>
          <a:p>
            <a:pPr marL="914400" lvl="1" indent="-457200"/>
            <a:r>
              <a:rPr lang="cs-CZ" sz="1700" b="1" smtClean="0"/>
              <a:t>To má výrazný dopad do cash flow těchto společností</a:t>
            </a:r>
          </a:p>
          <a:p>
            <a:pPr marL="914400" lvl="1" indent="-457200"/>
            <a:r>
              <a:rPr lang="cs-CZ" sz="1700" b="1" smtClean="0"/>
              <a:t>Důsledkem pak je omezení investičních i provozních prostředků do distribučních sítí – </a:t>
            </a:r>
            <a:r>
              <a:rPr lang="cs-CZ" sz="1700" smtClean="0"/>
              <a:t>to se projeví i u dodavatelských firem, které poskytují služby PDS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7. Závěry a doporučení</a:t>
            </a:r>
          </a:p>
        </p:txBody>
      </p:sp>
      <p:sp>
        <p:nvSpPr>
          <p:cNvPr id="62466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sz="2000" b="1" smtClean="0"/>
              <a:t>Eliminace růstu příspěvku</a:t>
            </a:r>
            <a:r>
              <a:rPr lang="cs-CZ" sz="2000" smtClean="0"/>
              <a:t> díky instalacím FVE na volné ploše</a:t>
            </a:r>
          </a:p>
          <a:p>
            <a:pPr marL="1169988" lvl="1" indent="-457200"/>
            <a:r>
              <a:rPr lang="cs-CZ" sz="1700" smtClean="0"/>
              <a:t>ještě v letošním roce provést další „rychlou“ </a:t>
            </a:r>
            <a:r>
              <a:rPr lang="cs-CZ" sz="1700" b="1" smtClean="0"/>
              <a:t>novelu zákona 180/2005 Sb.</a:t>
            </a:r>
            <a:r>
              <a:rPr lang="cs-CZ" sz="1700" smtClean="0"/>
              <a:t> a to tak, aby již pro rok 2011 byly podporovány pouze FVE instalované na budovách a již </a:t>
            </a:r>
            <a:r>
              <a:rPr lang="cs-CZ" sz="1700" b="1" u="sng" smtClean="0"/>
              <a:t>nebyly podporovány výrobny FVE velkých výkonů</a:t>
            </a:r>
            <a:r>
              <a:rPr lang="cs-CZ" sz="1700" b="1" smtClean="0"/>
              <a:t> </a:t>
            </a:r>
            <a:r>
              <a:rPr lang="cs-CZ" sz="1700" smtClean="0"/>
              <a:t>stavěné tzv. „na zelené louce“</a:t>
            </a:r>
            <a:endParaRPr lang="cs-CZ" sz="1700" b="1" smtClean="0"/>
          </a:p>
          <a:p>
            <a:pPr marL="533400" indent="-533400">
              <a:buFontTx/>
              <a:buAutoNum type="arabicPeriod"/>
            </a:pPr>
            <a:r>
              <a:rPr lang="cs-CZ" sz="2000" b="1" smtClean="0"/>
              <a:t>Eliminace „likvidačního“ zatížení konečné spotřeby elektřiny</a:t>
            </a:r>
            <a:r>
              <a:rPr lang="cs-CZ" sz="2000" smtClean="0"/>
              <a:t> příspěvkem na OZE</a:t>
            </a:r>
            <a:endParaRPr lang="cs-CZ" sz="2000" b="1" smtClean="0"/>
          </a:p>
          <a:p>
            <a:pPr marL="1169988" lvl="1" indent="-457200"/>
            <a:r>
              <a:rPr lang="cs-CZ" sz="1700" b="1" smtClean="0"/>
              <a:t>získání finančních prostředků na podporu</a:t>
            </a:r>
            <a:r>
              <a:rPr lang="cs-CZ" sz="1700" smtClean="0"/>
              <a:t> FVE a OZE, </a:t>
            </a:r>
            <a:r>
              <a:rPr lang="cs-CZ" sz="1700" b="1" u="sng" smtClean="0"/>
              <a:t>z jiných plateb než jen z plateb za elektřinu</a:t>
            </a:r>
            <a:r>
              <a:rPr lang="cs-CZ" sz="1700" smtClean="0"/>
              <a:t> (buď rozšířením plateb příspěvku i na jiné energie jako je plyn, uhlí, teplo nebo rozšíření tzv. ekologické daně na elektřinu, plynná a pevná paliva tak, aby se získaly prostředky i na financování podpory OZE)</a:t>
            </a:r>
            <a:endParaRPr lang="cs-CZ" sz="1700" b="1" smtClean="0"/>
          </a:p>
          <a:p>
            <a:pPr marL="533400" indent="-533400">
              <a:buFontTx/>
              <a:buAutoNum type="arabicPeriod"/>
            </a:pPr>
            <a:r>
              <a:rPr lang="cs-CZ" sz="2000" b="1" smtClean="0"/>
              <a:t>Eliminace jednorázového nárůstu příspěvku</a:t>
            </a:r>
            <a:r>
              <a:rPr lang="cs-CZ" sz="2000" smtClean="0"/>
              <a:t> na OZE </a:t>
            </a:r>
            <a:r>
              <a:rPr lang="cs-CZ" sz="2000" b="1" smtClean="0"/>
              <a:t>v roce 2012</a:t>
            </a:r>
          </a:p>
          <a:p>
            <a:pPr marL="1169988" lvl="1" indent="-457200"/>
            <a:r>
              <a:rPr lang="cs-CZ" sz="1700" b="1" smtClean="0"/>
              <a:t>rozložení finanční korekce</a:t>
            </a:r>
            <a:r>
              <a:rPr lang="cs-CZ" sz="1700" smtClean="0"/>
              <a:t> z roku 2010 </a:t>
            </a:r>
            <a:r>
              <a:rPr lang="cs-CZ" sz="1700" b="1" u="sng" smtClean="0"/>
              <a:t>na 20 let půjčkou OTE</a:t>
            </a:r>
            <a:r>
              <a:rPr lang="cs-CZ" sz="1700" smtClean="0"/>
              <a:t>, který cílově (po implementaci směrnice 2009/28/ES) bude podporu na OZE výrobcům vyplácet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480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cs-CZ" sz="4800" smtClean="0">
                <a:solidFill>
                  <a:schemeClr val="bg1"/>
                </a:solidFill>
              </a:rPr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51" name="Group 135"/>
          <p:cNvGraphicFramePr>
            <a:graphicFrameLocks noGrp="1"/>
          </p:cNvGraphicFramePr>
          <p:nvPr>
            <p:ph idx="1"/>
          </p:nvPr>
        </p:nvGraphicFramePr>
        <p:xfrm>
          <a:off x="323850" y="1557338"/>
          <a:ext cx="8248650" cy="4631060"/>
        </p:xfrm>
        <a:graphic>
          <a:graphicData uri="http://schemas.openxmlformats.org/drawingml/2006/table">
            <a:tbl>
              <a:tblPr/>
              <a:tblGrid>
                <a:gridCol w="1031875"/>
                <a:gridCol w="1030288"/>
                <a:gridCol w="1031875"/>
                <a:gridCol w="1030287"/>
                <a:gridCol w="1030288"/>
                <a:gridCol w="1031875"/>
                <a:gridCol w="1030287"/>
                <a:gridCol w="1031875"/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 povolené</a:t>
                      </a:r>
                      <a:b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žádosti k </a:t>
                      </a:r>
                      <a:r>
                        <a:rPr kumimoji="0" lang="cs-CZ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31.5.2010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Uzavřena smlouva o připojení k </a:t>
                      </a:r>
                      <a:b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31.5.2010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Zaslán návrh smlouvy investorovi k  31.5.2010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Kladné stanovisko zatím bez smlouvy k  31.5.2010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Bylo istalováno v síti k  31.5.2010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Předpokládaný výkon ke konci 2010 v síti (součet instalovaného a nového výkonu)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6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Stav žádostí</a:t>
                      </a:r>
                      <a:b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k 31.5.2010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   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ČEZ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1 352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374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978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2 648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1 233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1 415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1 253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E.ON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270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1 525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817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450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1 170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ČEPS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968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  <a:b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2 359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1 774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458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96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4 298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2 080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1 960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545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2 495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52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Celkem VTE + FVE (Pinst)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6 657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2 460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463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3 734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2 952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31877" name="Nadpis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4000" b="1">
                <a:solidFill>
                  <a:schemeClr val="accent2"/>
                </a:solidFill>
              </a:rPr>
              <a:t>1. Stav žádostí k 31.5.2010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33" name="Group 193"/>
          <p:cNvGraphicFramePr>
            <a:graphicFrameLocks noGrp="1"/>
          </p:cNvGraphicFramePr>
          <p:nvPr>
            <p:ph idx="1"/>
          </p:nvPr>
        </p:nvGraphicFramePr>
        <p:xfrm>
          <a:off x="142875" y="1557338"/>
          <a:ext cx="8178800" cy="5040313"/>
        </p:xfrm>
        <a:graphic>
          <a:graphicData uri="http://schemas.openxmlformats.org/drawingml/2006/table">
            <a:tbl>
              <a:tblPr/>
              <a:tblGrid>
                <a:gridCol w="908050"/>
                <a:gridCol w="909638"/>
                <a:gridCol w="908050"/>
                <a:gridCol w="909637"/>
                <a:gridCol w="908050"/>
                <a:gridCol w="909638"/>
                <a:gridCol w="908050"/>
                <a:gridCol w="909637"/>
                <a:gridCol w="908050"/>
              </a:tblGrid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 povolené</a:t>
                      </a:r>
                      <a:b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Uzavřena smlouva o připojení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Zaslán návrh smlouvy investorovi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Kladné stanovisko zatím bez smlouvy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Bylo istalováno v síti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Reálný odhad</a:t>
                      </a:r>
                      <a:b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instalovaného</a:t>
                      </a:r>
                      <a:b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výkonu v síti k </a:t>
                      </a:r>
                      <a:r>
                        <a:rPr kumimoji="0" 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12/2010</a:t>
                      </a:r>
                      <a:endParaRPr kumimoji="0" lang="cs-CZ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Stav žádostí</a:t>
                      </a:r>
                      <a:r>
                        <a:rPr kumimoji="0" 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/>
                      </a:r>
                      <a:br>
                        <a:rPr kumimoji="0" lang="cs-CZ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endParaRPr kumimoji="0" lang="cs-CZ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MW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2 786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2 006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5 277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1 572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3 568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487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1 682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31.1.2010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Celkem VTE + FVE (Pinst)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8 063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2 352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137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5 574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672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1 985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2 503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422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2 081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4 834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1 876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2 696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31.3.2010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Celkem VTE + FVE (Pinst)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7 337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2 298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262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4 777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2 429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2 040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4 485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1 912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230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2 343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514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30.4.2010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Celkem VTE + FVE (Pinst)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6 913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2 301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230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4 383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  <a:b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žádostí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VTE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2 359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1 774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458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FVE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4 298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2 080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1 960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545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2 495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31.5.2010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Celkem VTE + FVE (Pinst)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6 657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2 460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463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3 734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731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2 952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32957" name="Nadpis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4000" b="1">
                <a:solidFill>
                  <a:schemeClr val="accent2"/>
                </a:solidFill>
              </a:rPr>
              <a:t>1. Vývoj stavu žádostí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Zástupný symbol pro obsah 3"/>
          <p:cNvSpPr>
            <a:spLocks noGrp="1"/>
          </p:cNvSpPr>
          <p:nvPr>
            <p:ph idx="1"/>
          </p:nvPr>
        </p:nvSpPr>
        <p:spPr>
          <a:xfrm>
            <a:off x="142875" y="1600200"/>
            <a:ext cx="7500938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cs-CZ" dirty="0" smtClean="0"/>
              <a:t>Byl vypočten limit soudobého pohotového výkonu neřiditelných OZE (VTE+FVE) pro bezpečný provoz ES ČR: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endParaRPr lang="cs-CZ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cs-CZ" sz="3200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cs-CZ" sz="3200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cs-CZ" sz="3200" dirty="0" smtClean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cs-CZ" sz="2000" i="1" dirty="0" smtClean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cs-CZ" sz="2000" i="1" dirty="0" smtClean="0"/>
              <a:t>Limitem se rozumí maximální výroba z OZE při dané hodnotě spotřeby a exportu za podmínky schopnosti zachování výkonové rovnováhy ES ČR   </a:t>
            </a:r>
            <a:endParaRPr lang="cs-CZ" sz="2000" i="1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cs-CZ" sz="2400" dirty="0" smtClean="0"/>
          </a:p>
          <a:p>
            <a:pPr lvl="1">
              <a:defRPr/>
            </a:pPr>
            <a:endParaRPr lang="cs-CZ" dirty="0" smtClean="0"/>
          </a:p>
          <a:p>
            <a:pPr lvl="1">
              <a:buFontTx/>
              <a:buNone/>
              <a:defRPr/>
            </a:pPr>
            <a:endParaRPr lang="cs-CZ" sz="2000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14282" y="3000372"/>
            <a:ext cx="7286676" cy="138499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limit pro období 2010 až 2012 - 1650 MW</a:t>
            </a:r>
          </a:p>
          <a:p>
            <a:pPr algn="ctr"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cs-CZ" sz="2800" b="1" dirty="0">
                <a:solidFill>
                  <a:schemeClr val="bg1"/>
                </a:solidFill>
              </a:rPr>
              <a:t>limit pro období 2013 až 2015 - 2000 MW</a:t>
            </a:r>
          </a:p>
        </p:txBody>
      </p:sp>
      <p:sp>
        <p:nvSpPr>
          <p:cNvPr id="33797" name="Nadpis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chemeClr val="accent2"/>
                </a:solidFill>
              </a:rPr>
              <a:t>2. Studie EGÚ Brno</a:t>
            </a:r>
            <a:r>
              <a:rPr lang="cs-CZ" sz="2400" b="1">
                <a:solidFill>
                  <a:schemeClr val="accent2"/>
                </a:solidFill>
              </a:rPr>
              <a:t> – bilanční limity</a:t>
            </a:r>
            <a:endParaRPr lang="cs-CZ" sz="24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>
              <a:spcBef>
                <a:spcPts val="0"/>
              </a:spcBef>
              <a:buFontTx/>
              <a:buNone/>
              <a:defRPr/>
            </a:pPr>
            <a:r>
              <a:rPr lang="cs-CZ" sz="2400" b="1" dirty="0" smtClean="0"/>
              <a:t>Úzká místa pro udržitelný rozvoj fotovoltaických</a:t>
            </a:r>
          </a:p>
          <a:p>
            <a:pPr marL="324000">
              <a:spcBef>
                <a:spcPts val="0"/>
              </a:spcBef>
              <a:buFontTx/>
              <a:buNone/>
              <a:defRPr/>
            </a:pPr>
            <a:r>
              <a:rPr lang="cs-CZ" sz="2400" b="1" dirty="0" smtClean="0"/>
              <a:t>a větrných elektráren v elektrizační soustavě:</a:t>
            </a:r>
          </a:p>
          <a:p>
            <a:pPr marL="324000">
              <a:spcBef>
                <a:spcPts val="0"/>
              </a:spcBef>
              <a:buFontTx/>
              <a:buNone/>
              <a:defRPr/>
            </a:pPr>
            <a:r>
              <a:rPr lang="cs-CZ" sz="2400" dirty="0" smtClean="0"/>
              <a:t>(seřazeno od zásadních omezení po minoritní)</a:t>
            </a:r>
          </a:p>
          <a:p>
            <a:pPr>
              <a:defRPr/>
            </a:pPr>
            <a:r>
              <a:rPr lang="cs-CZ" sz="2400" dirty="0" smtClean="0"/>
              <a:t>velikost spotřeby včetně exportu</a:t>
            </a:r>
          </a:p>
          <a:p>
            <a:pPr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existující skladba zdrojů v ČR - disponibilita rezerv (podpůrných služeb)</a:t>
            </a:r>
          </a:p>
          <a:p>
            <a:pPr>
              <a:defRPr/>
            </a:pPr>
            <a:r>
              <a:rPr lang="cs-CZ" sz="2400" dirty="0" smtClean="0"/>
              <a:t>kapacita distribuční sítě</a:t>
            </a:r>
          </a:p>
          <a:p>
            <a:pPr>
              <a:defRPr/>
            </a:pPr>
            <a:r>
              <a:rPr lang="cs-CZ" sz="2400" dirty="0" smtClean="0"/>
              <a:t>transformační vazba mezi přenosovou a distribuční soustavou</a:t>
            </a:r>
          </a:p>
          <a:p>
            <a:pPr>
              <a:defRPr/>
            </a:pPr>
            <a:r>
              <a:rPr lang="cs-CZ" sz="2400" dirty="0" smtClean="0"/>
              <a:t>kapacita přenosové sítě</a:t>
            </a:r>
            <a:endParaRPr lang="cs-CZ" sz="2400" dirty="0"/>
          </a:p>
        </p:txBody>
      </p:sp>
      <p:sp>
        <p:nvSpPr>
          <p:cNvPr id="34818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2. Studie EGÚ Brno </a:t>
            </a:r>
            <a:r>
              <a:rPr lang="cs-CZ" sz="2400" b="1">
                <a:solidFill>
                  <a:schemeClr val="accent2"/>
                </a:solidFill>
              </a:rPr>
              <a:t>– úzká místa ES ČR</a:t>
            </a:r>
            <a:endParaRPr lang="cs-CZ" sz="4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8800" y="6553200"/>
            <a:ext cx="609600" cy="228600"/>
          </a:xfrm>
          <a:noFill/>
        </p:spPr>
        <p:txBody>
          <a:bodyPr/>
          <a:lstStyle/>
          <a:p>
            <a:fld id="{FCEC9523-4867-4AE9-97D4-EDE8AF23704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cs-CZ" sz="1600" smtClean="0"/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cs-CZ" sz="1400" smtClean="0"/>
          </a:p>
        </p:txBody>
      </p:sp>
      <p:grpSp>
        <p:nvGrpSpPr>
          <p:cNvPr id="35843" name="Group 9"/>
          <p:cNvGrpSpPr>
            <a:grpSpLocks/>
          </p:cNvGrpSpPr>
          <p:nvPr/>
        </p:nvGrpSpPr>
        <p:grpSpPr bwMode="auto">
          <a:xfrm>
            <a:off x="0" y="1952625"/>
            <a:ext cx="8001000" cy="4356100"/>
            <a:chOff x="0" y="1230"/>
            <a:chExt cx="5040" cy="2744"/>
          </a:xfrm>
        </p:grpSpPr>
        <p:pic>
          <p:nvPicPr>
            <p:cNvPr id="3584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260"/>
              <a:ext cx="5040" cy="2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ovéPole 5"/>
            <p:cNvSpPr txBox="1"/>
            <p:nvPr/>
          </p:nvSpPr>
          <p:spPr>
            <a:xfrm>
              <a:off x="177" y="1230"/>
              <a:ext cx="4699" cy="250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cs-CZ" sz="2000" b="1"/>
                <a:t>Očekávaný počet hodin překročení limitů je  71– 93 hod/ rok</a:t>
              </a:r>
            </a:p>
          </p:txBody>
        </p:sp>
      </p:grpSp>
      <p:sp>
        <p:nvSpPr>
          <p:cNvPr id="35844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 dirty="0">
                <a:solidFill>
                  <a:schemeClr val="accent2"/>
                </a:solidFill>
              </a:rPr>
              <a:t>3. Studie </a:t>
            </a:r>
            <a:r>
              <a:rPr lang="cs-CZ" sz="4000" b="1" dirty="0" smtClean="0">
                <a:solidFill>
                  <a:schemeClr val="accent2"/>
                </a:solidFill>
              </a:rPr>
              <a:t>KPMG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>
                <a:solidFill>
                  <a:schemeClr val="accent2"/>
                </a:solidFill>
              </a:rPr>
              <a:t>– předpokládaná výroba z FVE při instalovaném výkonu 2200 MW a limit FVE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8800" y="6553200"/>
            <a:ext cx="609600" cy="228600"/>
          </a:xfrm>
          <a:noFill/>
        </p:spPr>
        <p:txBody>
          <a:bodyPr/>
          <a:lstStyle/>
          <a:p>
            <a:fld id="{81494B73-12EC-45C0-98B0-07D34472954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cs-CZ" sz="1600" smtClean="0"/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cs-CZ" sz="1400" smtClean="0"/>
          </a:p>
        </p:txBody>
      </p:sp>
      <p:graphicFrame>
        <p:nvGraphicFramePr>
          <p:cNvPr id="6" name="Graf 5"/>
          <p:cNvGraphicFramePr>
            <a:graphicFrameLocks noGrp="1"/>
          </p:cNvGraphicFramePr>
          <p:nvPr/>
        </p:nvGraphicFramePr>
        <p:xfrm>
          <a:off x="357158" y="1728774"/>
          <a:ext cx="8215370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868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 dirty="0">
                <a:solidFill>
                  <a:schemeClr val="accent2"/>
                </a:solidFill>
              </a:rPr>
              <a:t>3. Studie </a:t>
            </a:r>
            <a:r>
              <a:rPr lang="cs-CZ" sz="4000" b="1" dirty="0" smtClean="0">
                <a:solidFill>
                  <a:schemeClr val="accent2"/>
                </a:solidFill>
              </a:rPr>
              <a:t>KPMG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>
                <a:solidFill>
                  <a:schemeClr val="accent2"/>
                </a:solidFill>
              </a:rPr>
              <a:t>– počet hodin, ve kterých dojde k překročení limitu FVE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sah 3"/>
          <p:cNvSpPr>
            <a:spLocks noGrp="1"/>
          </p:cNvSpPr>
          <p:nvPr>
            <p:ph idx="1"/>
          </p:nvPr>
        </p:nvSpPr>
        <p:spPr>
          <a:xfrm>
            <a:off x="457200" y="1889125"/>
            <a:ext cx="8229600" cy="4276725"/>
          </a:xfrm>
        </p:spPr>
        <p:txBody>
          <a:bodyPr/>
          <a:lstStyle/>
          <a:p>
            <a:r>
              <a:rPr lang="cs-CZ" sz="2400" smtClean="0"/>
              <a:t>Zákon o podpoře výroby elektřiny z obnovitelných zdrojů energie a o změně některých zákonů (zákon o podpoře využívání obnovitelných zdrojů) – tzv. „malá novela“</a:t>
            </a:r>
          </a:p>
          <a:p>
            <a:endParaRPr lang="cs-CZ" sz="1200" smtClean="0"/>
          </a:p>
          <a:p>
            <a:r>
              <a:rPr lang="cs-CZ" sz="2400" smtClean="0"/>
              <a:t>Vyhláška, kterou se mění vyhláška č. 51/2006 Sb., o podmínkách připojení k elektrizační soustavě </a:t>
            </a:r>
          </a:p>
          <a:p>
            <a:endParaRPr lang="cs-CZ" sz="1200" smtClean="0"/>
          </a:p>
          <a:p>
            <a:r>
              <a:rPr lang="cs-CZ" sz="2400" smtClean="0"/>
              <a:t>Pravidla provozování přenosové soustavy</a:t>
            </a:r>
          </a:p>
          <a:p>
            <a:endParaRPr lang="cs-CZ" sz="1200" smtClean="0"/>
          </a:p>
          <a:p>
            <a:r>
              <a:rPr lang="cs-CZ" sz="2400" smtClean="0"/>
              <a:t>Pravidla provozování distribuční soustavy </a:t>
            </a:r>
          </a:p>
          <a:p>
            <a:endParaRPr lang="cs-CZ" sz="2400" smtClean="0"/>
          </a:p>
        </p:txBody>
      </p:sp>
      <p:sp>
        <p:nvSpPr>
          <p:cNvPr id="37890" name="Nadpis 1"/>
          <p:cNvSpPr>
            <a:spLocks/>
          </p:cNvSpPr>
          <p:nvPr/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34988" indent="-534988" eaLnBrk="0" hangingPunct="0"/>
            <a:r>
              <a:rPr lang="cs-CZ" sz="4000" b="1">
                <a:solidFill>
                  <a:schemeClr val="accent2"/>
                </a:solidFill>
              </a:rPr>
              <a:t>4. Legislativní prostředí</a:t>
            </a:r>
            <a:r>
              <a:rPr lang="cs-CZ" sz="2400" b="1">
                <a:solidFill>
                  <a:schemeClr val="accent2"/>
                </a:solidFill>
              </a:rPr>
              <a:t> – v roce 2010 již proběhla novelizace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ýchozí návrh">
  <a:themeElements>
    <a:clrScheme name="2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Výchozí návrh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Výchozí návrh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6738</TotalTime>
  <Words>1170</Words>
  <Application>Microsoft Office PowerPoint</Application>
  <PresentationFormat>Předvádění na obrazovce (4:3)</PresentationFormat>
  <Paragraphs>352</Paragraphs>
  <Slides>23</Slides>
  <Notes>12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Výchozí návrh</vt:lpstr>
      <vt:lpstr>2_Výchozí návrh</vt:lpstr>
      <vt:lpstr>Sešit aplikace Microsoft Office Excel 2007</vt:lpstr>
      <vt:lpstr>Graf</vt:lpstr>
      <vt:lpstr>Rozvoj OZE a jeho dopady</vt:lpstr>
      <vt:lpstr>Obsah 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6. Ekonomické dopady na PDS</vt:lpstr>
      <vt:lpstr>7. Závěry a doporučení</vt:lpstr>
      <vt:lpstr>Snímek 23</vt:lpstr>
    </vt:vector>
  </TitlesOfParts>
  <Company>ČEPS,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Promítnutí nákladů vzniklých výrobou VtE</dc:title>
  <dc:creator>Pavel Šolc</dc:creator>
  <cp:lastModifiedBy>zeman</cp:lastModifiedBy>
  <cp:revision>430</cp:revision>
  <dcterms:created xsi:type="dcterms:W3CDTF">2007-10-17T04:53:21Z</dcterms:created>
  <dcterms:modified xsi:type="dcterms:W3CDTF">2010-06-30T12:46:57Z</dcterms:modified>
</cp:coreProperties>
</file>