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55"/>
  </p:notesMasterIdLst>
  <p:handoutMasterIdLst>
    <p:handoutMasterId r:id="rId56"/>
  </p:handoutMasterIdLst>
  <p:sldIdLst>
    <p:sldId id="256" r:id="rId2"/>
    <p:sldId id="377" r:id="rId3"/>
    <p:sldId id="380" r:id="rId4"/>
    <p:sldId id="257" r:id="rId5"/>
    <p:sldId id="374" r:id="rId6"/>
    <p:sldId id="351" r:id="rId7"/>
    <p:sldId id="352" r:id="rId8"/>
    <p:sldId id="353" r:id="rId9"/>
    <p:sldId id="287" r:id="rId10"/>
    <p:sldId id="359" r:id="rId11"/>
    <p:sldId id="291" r:id="rId12"/>
    <p:sldId id="304" r:id="rId13"/>
    <p:sldId id="303" r:id="rId14"/>
    <p:sldId id="302" r:id="rId15"/>
    <p:sldId id="299" r:id="rId16"/>
    <p:sldId id="300" r:id="rId17"/>
    <p:sldId id="378" r:id="rId18"/>
    <p:sldId id="296" r:id="rId19"/>
    <p:sldId id="297" r:id="rId20"/>
    <p:sldId id="361" r:id="rId21"/>
    <p:sldId id="298" r:id="rId22"/>
    <p:sldId id="305" r:id="rId23"/>
    <p:sldId id="307" r:id="rId24"/>
    <p:sldId id="286" r:id="rId25"/>
    <p:sldId id="311" r:id="rId26"/>
    <p:sldId id="308" r:id="rId27"/>
    <p:sldId id="310" r:id="rId28"/>
    <p:sldId id="312" r:id="rId29"/>
    <p:sldId id="363" r:id="rId30"/>
    <p:sldId id="314" r:id="rId31"/>
    <p:sldId id="315" r:id="rId32"/>
    <p:sldId id="379" r:id="rId33"/>
    <p:sldId id="316" r:id="rId34"/>
    <p:sldId id="317" r:id="rId35"/>
    <p:sldId id="369" r:id="rId36"/>
    <p:sldId id="370" r:id="rId37"/>
    <p:sldId id="350" r:id="rId38"/>
    <p:sldId id="354" r:id="rId39"/>
    <p:sldId id="318" r:id="rId40"/>
    <p:sldId id="358" r:id="rId41"/>
    <p:sldId id="320" r:id="rId42"/>
    <p:sldId id="319" r:id="rId43"/>
    <p:sldId id="364" r:id="rId44"/>
    <p:sldId id="365" r:id="rId45"/>
    <p:sldId id="366" r:id="rId46"/>
    <p:sldId id="367" r:id="rId47"/>
    <p:sldId id="368" r:id="rId48"/>
    <p:sldId id="372" r:id="rId49"/>
    <p:sldId id="373" r:id="rId50"/>
    <p:sldId id="376" r:id="rId51"/>
    <p:sldId id="355" r:id="rId52"/>
    <p:sldId id="356" r:id="rId53"/>
    <p:sldId id="371" r:id="rId54"/>
  </p:sldIdLst>
  <p:sldSz cx="9144000" cy="6858000" type="screen4x3"/>
  <p:notesSz cx="6662738" cy="9906000"/>
  <p:embeddedFontLst>
    <p:embeddedFont>
      <p:font typeface="Futura CEZ Medium" pitchFamily="2" charset="0"/>
      <p:regular r:id="rId57"/>
    </p:embeddedFont>
    <p:embeddedFont>
      <p:font typeface="Wingdings 3" panose="05040102010807070707" pitchFamily="18" charset="2"/>
      <p:regular r:id="rId58"/>
    </p:embeddedFont>
    <p:embeddedFont>
      <p:font typeface="Arial CE" panose="020B0604020202020204" pitchFamily="34" charset="0"/>
      <p:regular r:id="rId59"/>
      <p:bold r:id="rId60"/>
      <p:italic r:id="rId61"/>
      <p:boldItalic r:id="rId62"/>
    </p:embeddedFont>
  </p:embeddedFontLst>
  <p:defaultTextStyle>
    <a:defPPr>
      <a:defRPr lang="en-US"/>
    </a:defPPr>
    <a:lvl1pPr algn="l" rtl="0" fontAlgn="base">
      <a:spcBef>
        <a:spcPct val="0"/>
      </a:spcBef>
      <a:spcAft>
        <a:spcPct val="0"/>
      </a:spcAft>
      <a:defRPr sz="1400" i="1" kern="1200">
        <a:solidFill>
          <a:schemeClr val="tx1"/>
        </a:solidFill>
        <a:latin typeface="Arial" charset="0"/>
        <a:ea typeface="+mn-ea"/>
        <a:cs typeface="Arial" charset="0"/>
      </a:defRPr>
    </a:lvl1pPr>
    <a:lvl2pPr marL="465138" indent="-7938" algn="l" rtl="0" fontAlgn="base">
      <a:spcBef>
        <a:spcPct val="0"/>
      </a:spcBef>
      <a:spcAft>
        <a:spcPct val="0"/>
      </a:spcAft>
      <a:defRPr sz="1400" i="1" kern="1200">
        <a:solidFill>
          <a:schemeClr val="tx1"/>
        </a:solidFill>
        <a:latin typeface="Arial" charset="0"/>
        <a:ea typeface="+mn-ea"/>
        <a:cs typeface="Arial" charset="0"/>
      </a:defRPr>
    </a:lvl2pPr>
    <a:lvl3pPr marL="931863" indent="-17463" algn="l" rtl="0" fontAlgn="base">
      <a:spcBef>
        <a:spcPct val="0"/>
      </a:spcBef>
      <a:spcAft>
        <a:spcPct val="0"/>
      </a:spcAft>
      <a:defRPr sz="1400" i="1" kern="1200">
        <a:solidFill>
          <a:schemeClr val="tx1"/>
        </a:solidFill>
        <a:latin typeface="Arial" charset="0"/>
        <a:ea typeface="+mn-ea"/>
        <a:cs typeface="Arial" charset="0"/>
      </a:defRPr>
    </a:lvl3pPr>
    <a:lvl4pPr marL="1398588" indent="-26988" algn="l" rtl="0" fontAlgn="base">
      <a:spcBef>
        <a:spcPct val="0"/>
      </a:spcBef>
      <a:spcAft>
        <a:spcPct val="0"/>
      </a:spcAft>
      <a:defRPr sz="1400" i="1" kern="1200">
        <a:solidFill>
          <a:schemeClr val="tx1"/>
        </a:solidFill>
        <a:latin typeface="Arial" charset="0"/>
        <a:ea typeface="+mn-ea"/>
        <a:cs typeface="Arial" charset="0"/>
      </a:defRPr>
    </a:lvl4pPr>
    <a:lvl5pPr marL="1865313" indent="-36513" algn="l" rtl="0" fontAlgn="base">
      <a:spcBef>
        <a:spcPct val="0"/>
      </a:spcBef>
      <a:spcAft>
        <a:spcPct val="0"/>
      </a:spcAft>
      <a:defRPr sz="1400" i="1" kern="1200">
        <a:solidFill>
          <a:schemeClr val="tx1"/>
        </a:solidFill>
        <a:latin typeface="Arial" charset="0"/>
        <a:ea typeface="+mn-ea"/>
        <a:cs typeface="Arial" charset="0"/>
      </a:defRPr>
    </a:lvl5pPr>
    <a:lvl6pPr marL="2286000" algn="l" defTabSz="914400" rtl="0" eaLnBrk="1" latinLnBrk="0" hangingPunct="1">
      <a:defRPr sz="1400" i="1" kern="1200">
        <a:solidFill>
          <a:schemeClr val="tx1"/>
        </a:solidFill>
        <a:latin typeface="Arial" charset="0"/>
        <a:ea typeface="+mn-ea"/>
        <a:cs typeface="Arial" charset="0"/>
      </a:defRPr>
    </a:lvl6pPr>
    <a:lvl7pPr marL="2743200" algn="l" defTabSz="914400" rtl="0" eaLnBrk="1" latinLnBrk="0" hangingPunct="1">
      <a:defRPr sz="1400" i="1" kern="1200">
        <a:solidFill>
          <a:schemeClr val="tx1"/>
        </a:solidFill>
        <a:latin typeface="Arial" charset="0"/>
        <a:ea typeface="+mn-ea"/>
        <a:cs typeface="Arial" charset="0"/>
      </a:defRPr>
    </a:lvl7pPr>
    <a:lvl8pPr marL="3200400" algn="l" defTabSz="914400" rtl="0" eaLnBrk="1" latinLnBrk="0" hangingPunct="1">
      <a:defRPr sz="1400" i="1" kern="1200">
        <a:solidFill>
          <a:schemeClr val="tx1"/>
        </a:solidFill>
        <a:latin typeface="Arial" charset="0"/>
        <a:ea typeface="+mn-ea"/>
        <a:cs typeface="Arial" charset="0"/>
      </a:defRPr>
    </a:lvl8pPr>
    <a:lvl9pPr marL="3657600" algn="l" defTabSz="914400" rtl="0" eaLnBrk="1" latinLnBrk="0" hangingPunct="1">
      <a:defRPr sz="1400"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00"/>
    <a:srgbClr val="FF6600"/>
    <a:srgbClr val="CCFFFF"/>
    <a:srgbClr val="969696"/>
    <a:srgbClr val="C8C8C8"/>
    <a:srgbClr val="006600"/>
    <a:srgbClr val="F24800"/>
    <a:srgbClr val="E6E6E6"/>
    <a:srgbClr val="60606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95583" autoAdjust="0"/>
  </p:normalViewPr>
  <p:slideViewPr>
    <p:cSldViewPr snapToGrid="0">
      <p:cViewPr>
        <p:scale>
          <a:sx n="80" d="100"/>
          <a:sy n="80" d="100"/>
        </p:scale>
        <p:origin x="-1258" y="-5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ED7F73EF-90C6-4C7F-BCBF-2C97F7848F9D}" type="datetime1">
              <a:rPr lang="en-US"/>
              <a:pPr>
                <a:defRPr/>
              </a:pPr>
              <a:t>4/1/2016</a:t>
            </a:fld>
            <a:endParaRPr lang="en-US"/>
          </a:p>
        </p:txBody>
      </p:sp>
      <p:sp>
        <p:nvSpPr>
          <p:cNvPr id="7172" name="Rectangle 4"/>
          <p:cNvSpPr>
            <a:spLocks noGrp="1" noChangeArrowheads="1"/>
          </p:cNvSpPr>
          <p:nvPr>
            <p:ph type="ftr" sz="quarter" idx="2"/>
          </p:nvPr>
        </p:nvSpPr>
        <p:spPr bwMode="auto">
          <a:xfrm>
            <a:off x="0"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3775075"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688760C0-02FC-4FC0-BC74-F333AB65C418}" type="slidenum">
              <a:rPr lang="en-US"/>
              <a:pPr>
                <a:defRPr/>
              </a:pPr>
              <a:t>‹#›</a:t>
            </a:fld>
            <a:endParaRPr lang="en-US"/>
          </a:p>
        </p:txBody>
      </p:sp>
    </p:spTree>
    <p:extLst>
      <p:ext uri="{BB962C8B-B14F-4D97-AF65-F5344CB8AC3E}">
        <p14:creationId xmlns:p14="http://schemas.microsoft.com/office/powerpoint/2010/main" val="185047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554038" y="485775"/>
            <a:ext cx="56165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554038" y="5580063"/>
            <a:ext cx="5616575" cy="341947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noProof="0" dirty="0" smtClean="0"/>
              <a:t>Click to edit Master text styles</a:t>
            </a:r>
          </a:p>
        </p:txBody>
      </p:sp>
      <p:sp>
        <p:nvSpPr>
          <p:cNvPr id="5127" name="pg num"/>
          <p:cNvSpPr>
            <a:spLocks noGrp="1" noChangeArrowheads="1"/>
          </p:cNvSpPr>
          <p:nvPr>
            <p:ph type="sldNum" sz="quarter" idx="5"/>
          </p:nvPr>
        </p:nvSpPr>
        <p:spPr bwMode="auto">
          <a:xfrm>
            <a:off x="5913438" y="9528175"/>
            <a:ext cx="5318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1225" eaLnBrk="1" hangingPunct="1">
              <a:spcBef>
                <a:spcPct val="0"/>
              </a:spcBef>
              <a:buClrTx/>
              <a:buFontTx/>
              <a:buNone/>
              <a:defRPr sz="1200" i="0">
                <a:latin typeface="Arial" pitchFamily="34" charset="0"/>
                <a:cs typeface="+mn-cs"/>
              </a:defRPr>
            </a:lvl1pPr>
          </a:lstStyle>
          <a:p>
            <a:pPr>
              <a:defRPr/>
            </a:pPr>
            <a:fld id="{1815BEF7-FB37-4367-ADA9-497E4C0D99F5}" type="slidenum">
              <a:rPr lang="cs-CZ"/>
              <a:pPr>
                <a:defRPr/>
              </a:pPr>
              <a:t>‹#›</a:t>
            </a:fld>
            <a:endParaRPr lang="cs-CZ"/>
          </a:p>
        </p:txBody>
      </p:sp>
      <p:sp>
        <p:nvSpPr>
          <p:cNvPr id="5137" name="McK Separator" hidden="1"/>
          <p:cNvSpPr>
            <a:spLocks noChangeShapeType="1"/>
          </p:cNvSpPr>
          <p:nvPr/>
        </p:nvSpPr>
        <p:spPr bwMode="auto">
          <a:xfrm>
            <a:off x="798513" y="1506538"/>
            <a:ext cx="5095875" cy="0"/>
          </a:xfrm>
          <a:prstGeom prst="line">
            <a:avLst/>
          </a:prstGeom>
          <a:noFill/>
          <a:ln w="9525">
            <a:solidFill>
              <a:schemeClr val="tx1"/>
            </a:solidFill>
            <a:round/>
            <a:headEnd/>
            <a:tailEnd/>
          </a:ln>
          <a:effectLst/>
        </p:spPr>
        <p:txBody>
          <a:bodyPr/>
          <a:lstStyle/>
          <a:p>
            <a:pPr algn="ctr" eaLnBrk="0" hangingPunct="0">
              <a:spcBef>
                <a:spcPct val="50000"/>
              </a:spcBef>
              <a:buClr>
                <a:schemeClr val="accent2"/>
              </a:buClr>
              <a:buFont typeface="Wingdings" pitchFamily="2" charset="2"/>
              <a:buNone/>
              <a:defRPr/>
            </a:pPr>
            <a:endParaRPr lang="cs-CZ" sz="1428">
              <a:latin typeface="Arial" pitchFamily="34" charset="0"/>
              <a:cs typeface="+mn-cs"/>
            </a:endParaRPr>
          </a:p>
        </p:txBody>
      </p:sp>
    </p:spTree>
    <p:extLst>
      <p:ext uri="{BB962C8B-B14F-4D97-AF65-F5344CB8AC3E}">
        <p14:creationId xmlns:p14="http://schemas.microsoft.com/office/powerpoint/2010/main" val="2780880150"/>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0" y="2182813"/>
            <a:ext cx="5130800" cy="4602162"/>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DŮVĚRNÉ</a:t>
              </a:r>
            </a:p>
          </p:txBody>
        </p:sp>
        <p:sp>
          <p:nvSpPr>
            <p:cNvPr id="8" name="McK Document" hidden="1"/>
            <p:cNvSpPr txBox="1">
              <a:spLocks noChangeArrowheads="1"/>
            </p:cNvSpPr>
            <p:nvPr/>
          </p:nvSpPr>
          <p:spPr bwMode="auto">
            <a:xfrm>
              <a:off x="1768" y="3045"/>
              <a:ext cx="3167" cy="137"/>
            </a:xfrm>
            <a:prstGeom prst="rect">
              <a:avLst/>
            </a:prstGeom>
            <a:noFill/>
            <a:ln w="9525">
              <a:noFill/>
              <a:miter lim="800000"/>
              <a:headEnd/>
              <a:tailEnd/>
            </a:ln>
            <a:effectLst/>
          </p:spPr>
          <p:txBody>
            <a:bodyPr lIns="0" tIns="0" rIns="0" bIns="0" anchor="b">
              <a:spAutoFit/>
            </a:bodyPr>
            <a:lstStyle/>
            <a:p>
              <a:pPr>
                <a:defRPr/>
              </a:pPr>
              <a:r>
                <a:rPr lang="cs-CZ" sz="1428" i="0">
                  <a:latin typeface="Arial" pitchFamily="34" charset="0"/>
                  <a:cs typeface="+mn-cs"/>
                </a:rPr>
                <a:t>Dokument</a:t>
              </a:r>
            </a:p>
          </p:txBody>
        </p:sp>
        <p:sp>
          <p:nvSpPr>
            <p:cNvPr id="10"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04863" eaLnBrk="0" hangingPunct="0"/>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95350">
              <a:lnSpc>
                <a:spcPct val="110000"/>
              </a:lnSpc>
              <a:buSzPct val="120000"/>
            </a:pPr>
            <a:r>
              <a:rPr lang="cs-CZ" sz="1800" b="1" i="0">
                <a:solidFill>
                  <a:schemeClr val="bg1"/>
                </a:solidFill>
              </a:rPr>
              <a:t>Working Draft    </a:t>
            </a:r>
          </a:p>
        </p:txBody>
      </p:sp>
      <p:sp>
        <p:nvSpPr>
          <p:cNvPr id="13" name="Working Draft" hidden="1"/>
          <p:cNvSpPr txBox="1">
            <a:spLocks noChangeArrowheads="1"/>
          </p:cNvSpPr>
          <p:nvPr/>
        </p:nvSpPr>
        <p:spPr bwMode="auto">
          <a:xfrm>
            <a:off x="427038" y="593725"/>
            <a:ext cx="46751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en-US" sz="1200" i="0"/>
              <a:t>Last Modified 10/4/2004 4:39:06 PM Central Europe Standard Time</a:t>
            </a:r>
            <a:endParaRPr lang="cs-CZ" sz="1200" i="0"/>
          </a:p>
        </p:txBody>
      </p:sp>
      <p:sp>
        <p:nvSpPr>
          <p:cNvPr id="14" name="Printed" hidden="1"/>
          <p:cNvSpPr txBox="1">
            <a:spLocks noChangeArrowheads="1"/>
          </p:cNvSpPr>
          <p:nvPr/>
        </p:nvSpPr>
        <p:spPr bwMode="auto">
          <a:xfrm>
            <a:off x="427038" y="815975"/>
            <a:ext cx="43068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1200" i="0"/>
              <a:t>Printed 10/4/2004 11:36:40 AM Central Europe Standard Time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5000"/>
              </a:lnSpc>
              <a:defRPr sz="3600" b="0">
                <a:solidFill>
                  <a:srgbClr val="F24F00"/>
                </a:solidFill>
                <a:latin typeface="+mj-lt"/>
                <a:cs typeface="Arial CE" panose="020B0604020202020204" pitchFamily="34" charset="0"/>
              </a:defRPr>
            </a:lvl1pPr>
          </a:lstStyle>
          <a:p>
            <a:pPr lvl="0"/>
            <a:r>
              <a:rPr lang="cs-CZ" smtClean="0"/>
              <a:t>Kliknutím lze upravit styl.</a:t>
            </a:r>
            <a:endParaRPr lang="cs-CZ" dirty="0" smtClean="0"/>
          </a:p>
        </p:txBody>
      </p:sp>
      <p:sp>
        <p:nvSpPr>
          <p:cNvPr id="7" name="Text Placeholder 6"/>
          <p:cNvSpPr>
            <a:spLocks noGrp="1"/>
          </p:cNvSpPr>
          <p:nvPr>
            <p:ph type="body" sz="quarter" idx="10"/>
          </p:nvPr>
        </p:nvSpPr>
        <p:spPr>
          <a:xfrm>
            <a:off x="503238" y="4675937"/>
            <a:ext cx="1846262" cy="241300"/>
          </a:xfrm>
        </p:spPr>
        <p:txBody>
          <a:bodyPr/>
          <a:lstStyle>
            <a:lvl1pPr>
              <a:defRPr sz="1800" b="1" baseline="0">
                <a:solidFill>
                  <a:srgbClr val="F24F00"/>
                </a:solidFill>
              </a:defRPr>
            </a:lvl1pPr>
          </a:lstStyle>
          <a:p>
            <a:pPr lvl="0"/>
            <a:r>
              <a:rPr lang="cs-CZ" smtClean="0"/>
              <a:t>Kliknutím lze upravit styly předlohy textu.</a:t>
            </a:r>
          </a:p>
        </p:txBody>
      </p:sp>
      <p:sp>
        <p:nvSpPr>
          <p:cNvPr id="9" name="Text Placeholder 8"/>
          <p:cNvSpPr>
            <a:spLocks noGrp="1"/>
          </p:cNvSpPr>
          <p:nvPr>
            <p:ph type="body" sz="quarter" idx="11"/>
          </p:nvPr>
        </p:nvSpPr>
        <p:spPr>
          <a:xfrm>
            <a:off x="503238" y="5760000"/>
            <a:ext cx="2532062" cy="653500"/>
          </a:xfrm>
        </p:spPr>
        <p:txBody>
          <a:bodyPr/>
          <a:lstStyle>
            <a:lvl1pPr>
              <a:lnSpc>
                <a:spcPts val="1900"/>
              </a:lnSpc>
              <a:defRPr sz="1600" b="1">
                <a:solidFill>
                  <a:srgbClr val="F24F00"/>
                </a:solidFill>
              </a:defRPr>
            </a:lvl1pPr>
          </a:lstStyle>
          <a:p>
            <a:pPr lvl="0"/>
            <a:r>
              <a:rPr lang="cs-CZ" smtClean="0"/>
              <a:t>Kliknutím lze upravit styly předlohy textu.</a:t>
            </a:r>
          </a:p>
          <a:p>
            <a:pPr lvl="1"/>
            <a:r>
              <a:rPr lang="cs-CZ" smtClean="0"/>
              <a:t>Druhá úroveň</a:t>
            </a:r>
          </a:p>
        </p:txBody>
      </p:sp>
    </p:spTree>
    <p:extLst>
      <p:ext uri="{BB962C8B-B14F-4D97-AF65-F5344CB8AC3E}">
        <p14:creationId xmlns:p14="http://schemas.microsoft.com/office/powerpoint/2010/main" val="16205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line headline)">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7" name="Text Placeholder 6"/>
          <p:cNvSpPr>
            <a:spLocks noGrp="1"/>
          </p:cNvSpPr>
          <p:nvPr>
            <p:ph type="body" sz="quarter" idx="11"/>
          </p:nvPr>
        </p:nvSpPr>
        <p:spPr>
          <a:xfrm>
            <a:off x="503238" y="2116800"/>
            <a:ext cx="81360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Slide Number Placeholder 3"/>
          <p:cNvSpPr>
            <a:spLocks noGrp="1"/>
          </p:cNvSpPr>
          <p:nvPr>
            <p:ph type="sldNum" sz="quarter" idx="12"/>
          </p:nvPr>
        </p:nvSpPr>
        <p:spPr/>
        <p:txBody>
          <a:bodyPr/>
          <a:lstStyle>
            <a:lvl1pPr>
              <a:defRPr/>
            </a:lvl1pPr>
          </a:lstStyle>
          <a:p>
            <a:pPr>
              <a:defRPr/>
            </a:pPr>
            <a:fld id="{920849D8-786A-47E1-AF16-FF781339EE25}" type="slidenum">
              <a:rPr lang="cs-CZ"/>
              <a:pPr>
                <a:defRPr/>
              </a:pPr>
              <a:t>‹#›</a:t>
            </a:fld>
            <a:endParaRPr lang="cs-CZ"/>
          </a:p>
        </p:txBody>
      </p:sp>
    </p:spTree>
    <p:extLst>
      <p:ext uri="{BB962C8B-B14F-4D97-AF65-F5344CB8AC3E}">
        <p14:creationId xmlns:p14="http://schemas.microsoft.com/office/powerpoint/2010/main" val="262967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ipart Grey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3041"/>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50BBBDBD-19BE-477A-B0D8-638802F62E8D}" type="slidenum">
              <a:rPr lang="cs-CZ"/>
              <a:pPr>
                <a:defRPr/>
              </a:pPr>
              <a:t>‹#›</a:t>
            </a:fld>
            <a:endParaRPr lang="cs-CZ"/>
          </a:p>
        </p:txBody>
      </p:sp>
    </p:spTree>
    <p:extLst>
      <p:ext uri="{BB962C8B-B14F-4D97-AF65-F5344CB8AC3E}">
        <p14:creationId xmlns:p14="http://schemas.microsoft.com/office/powerpoint/2010/main" val="223622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ipart grey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908F52B5-4954-46F0-AB00-C5AC26804B54}" type="slidenum">
              <a:rPr lang="cs-CZ"/>
              <a:pPr>
                <a:defRPr/>
              </a:pPr>
              <a:t>‹#›</a:t>
            </a:fld>
            <a:endParaRPr lang="cs-CZ"/>
          </a:p>
        </p:txBody>
      </p:sp>
    </p:spTree>
    <p:extLst>
      <p:ext uri="{BB962C8B-B14F-4D97-AF65-F5344CB8AC3E}">
        <p14:creationId xmlns:p14="http://schemas.microsoft.com/office/powerpoint/2010/main" val="130004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ipart Grey-Whit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24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922EAF2F-279B-4364-AD90-A33E78FD9326}" type="slidenum">
              <a:rPr lang="cs-CZ"/>
              <a:pPr>
                <a:defRPr/>
              </a:pPr>
              <a:t>‹#›</a:t>
            </a:fld>
            <a:endParaRPr lang="cs-CZ"/>
          </a:p>
        </p:txBody>
      </p:sp>
    </p:spTree>
    <p:extLst>
      <p:ext uri="{BB962C8B-B14F-4D97-AF65-F5344CB8AC3E}">
        <p14:creationId xmlns:p14="http://schemas.microsoft.com/office/powerpoint/2010/main" val="249250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ipart Grey-White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AAFC26E3-C53A-4BDE-A7C6-BD736A76A85A}" type="slidenum">
              <a:rPr lang="cs-CZ"/>
              <a:pPr>
                <a:defRPr/>
              </a:pPr>
              <a:t>‹#›</a:t>
            </a:fld>
            <a:endParaRPr lang="cs-CZ"/>
          </a:p>
        </p:txBody>
      </p:sp>
    </p:spTree>
    <p:extLst>
      <p:ext uri="{BB962C8B-B14F-4D97-AF65-F5344CB8AC3E}">
        <p14:creationId xmlns:p14="http://schemas.microsoft.com/office/powerpoint/2010/main" val="144908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Slide Number Placeholder 4"/>
          <p:cNvSpPr>
            <a:spLocks noGrp="1"/>
          </p:cNvSpPr>
          <p:nvPr>
            <p:ph type="sldNum" sz="quarter" idx="16"/>
          </p:nvPr>
        </p:nvSpPr>
        <p:spPr/>
        <p:txBody>
          <a:bodyPr/>
          <a:lstStyle>
            <a:lvl1pPr>
              <a:defRPr/>
            </a:lvl1pPr>
          </a:lstStyle>
          <a:p>
            <a:pPr>
              <a:defRPr/>
            </a:pPr>
            <a:fld id="{EDE30556-69F8-49B7-9B21-DF2B814B30AA}" type="slidenum">
              <a:rPr lang="cs-CZ"/>
              <a:pPr>
                <a:defRPr/>
              </a:pPr>
              <a:t>‹#›</a:t>
            </a:fld>
            <a:endParaRPr lang="cs-CZ"/>
          </a:p>
        </p:txBody>
      </p:sp>
    </p:spTree>
    <p:extLst>
      <p:ext uri="{BB962C8B-B14F-4D97-AF65-F5344CB8AC3E}">
        <p14:creationId xmlns:p14="http://schemas.microsoft.com/office/powerpoint/2010/main" val="241537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1"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3"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Slide Number Placeholder 4"/>
          <p:cNvSpPr>
            <a:spLocks noGrp="1"/>
          </p:cNvSpPr>
          <p:nvPr>
            <p:ph type="sldNum" sz="quarter" idx="16"/>
          </p:nvPr>
        </p:nvSpPr>
        <p:spPr/>
        <p:txBody>
          <a:bodyPr/>
          <a:lstStyle>
            <a:lvl1pPr>
              <a:defRPr/>
            </a:lvl1pPr>
          </a:lstStyle>
          <a:p>
            <a:pPr>
              <a:defRPr/>
            </a:pPr>
            <a:fld id="{877791FC-DC8E-4A2B-9291-A32EDED08B1E}" type="slidenum">
              <a:rPr lang="cs-CZ"/>
              <a:pPr>
                <a:defRPr/>
              </a:pPr>
              <a:t>‹#›</a:t>
            </a:fld>
            <a:endParaRPr lang="cs-CZ"/>
          </a:p>
        </p:txBody>
      </p:sp>
    </p:spTree>
    <p:extLst>
      <p:ext uri="{BB962C8B-B14F-4D97-AF65-F5344CB8AC3E}">
        <p14:creationId xmlns:p14="http://schemas.microsoft.com/office/powerpoint/2010/main" val="189506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6" name="Content Placeholder 2"/>
          <p:cNvSpPr>
            <a:spLocks noGrp="1"/>
          </p:cNvSpPr>
          <p:nvPr>
            <p:ph idx="13"/>
          </p:nvPr>
        </p:nvSpPr>
        <p:spPr>
          <a:xfrm>
            <a:off x="504000" y="38312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6"/>
          </p:nvPr>
        </p:nvSpPr>
        <p:spPr/>
        <p:txBody>
          <a:bodyPr/>
          <a:lstStyle>
            <a:lvl1pPr>
              <a:defRPr/>
            </a:lvl1pPr>
          </a:lstStyle>
          <a:p>
            <a:pPr>
              <a:defRPr/>
            </a:pPr>
            <a:fld id="{CA7355D1-D8B8-4FE3-BC61-7CA4F7A157B2}" type="slidenum">
              <a:rPr lang="cs-CZ"/>
              <a:pPr>
                <a:defRPr/>
              </a:pPr>
              <a:t>‹#›</a:t>
            </a:fld>
            <a:endParaRPr lang="cs-CZ"/>
          </a:p>
        </p:txBody>
      </p:sp>
    </p:spTree>
    <p:extLst>
      <p:ext uri="{BB962C8B-B14F-4D97-AF65-F5344CB8AC3E}">
        <p14:creationId xmlns:p14="http://schemas.microsoft.com/office/powerpoint/2010/main" val="1435506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2" name="Content Placeholder 2"/>
          <p:cNvSpPr>
            <a:spLocks noGrp="1"/>
          </p:cNvSpPr>
          <p:nvPr>
            <p:ph idx="13"/>
          </p:nvPr>
        </p:nvSpPr>
        <p:spPr>
          <a:xfrm>
            <a:off x="504000" y="42560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20" name="Picture Placeholder 3"/>
          <p:cNvSpPr>
            <a:spLocks noGrp="1"/>
          </p:cNvSpPr>
          <p:nvPr>
            <p:ph type="pic" sz="quarter" idx="14"/>
          </p:nvPr>
        </p:nvSpPr>
        <p:spPr>
          <a:xfrm>
            <a:off x="504000" y="25272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9" name="Slide Number Placeholder 4"/>
          <p:cNvSpPr>
            <a:spLocks noGrp="1"/>
          </p:cNvSpPr>
          <p:nvPr>
            <p:ph type="sldNum" sz="quarter" idx="16"/>
          </p:nvPr>
        </p:nvSpPr>
        <p:spPr/>
        <p:txBody>
          <a:bodyPr/>
          <a:lstStyle>
            <a:lvl1pPr>
              <a:defRPr/>
            </a:lvl1pPr>
          </a:lstStyle>
          <a:p>
            <a:pPr>
              <a:defRPr/>
            </a:pPr>
            <a:fld id="{CD2C8A7C-DED2-4C03-8071-A9B21777631F}" type="slidenum">
              <a:rPr lang="cs-CZ"/>
              <a:pPr>
                <a:defRPr/>
              </a:pPr>
              <a:t>‹#›</a:t>
            </a:fld>
            <a:endParaRPr lang="cs-CZ"/>
          </a:p>
        </p:txBody>
      </p:sp>
    </p:spTree>
    <p:extLst>
      <p:ext uri="{BB962C8B-B14F-4D97-AF65-F5344CB8AC3E}">
        <p14:creationId xmlns:p14="http://schemas.microsoft.com/office/powerpoint/2010/main" val="3427224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ictur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Picture Placeholder 3"/>
          <p:cNvSpPr>
            <a:spLocks noGrp="1"/>
          </p:cNvSpPr>
          <p:nvPr>
            <p:ph type="pic" sz="quarter" idx="13"/>
          </p:nvPr>
        </p:nvSpPr>
        <p:spPr>
          <a:xfrm>
            <a:off x="2597150" y="0"/>
            <a:ext cx="6546850" cy="6591300"/>
          </a:xfrm>
        </p:spPr>
        <p:txBody>
          <a:bodyPr/>
          <a:lstStyle>
            <a:lvl1pPr>
              <a:defRPr baseline="0"/>
            </a:lvl1pPr>
          </a:lstStyle>
          <a:p>
            <a:pPr lvl="0"/>
            <a:r>
              <a:rPr lang="cs-CZ" noProof="0" smtClean="0"/>
              <a:t>Kliknutím na ikonu přidáte obrázek.</a:t>
            </a:r>
            <a:endParaRPr lang="cs-CZ" noProof="0"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4"/>
          </p:nvPr>
        </p:nvSpPr>
        <p:spPr/>
        <p:txBody>
          <a:bodyPr/>
          <a:lstStyle>
            <a:lvl1pPr>
              <a:defRPr/>
            </a:lvl1pPr>
          </a:lstStyle>
          <a:p>
            <a:pPr>
              <a:defRPr/>
            </a:pPr>
            <a:fld id="{1621E511-CFCF-4DF3-95C2-BA42B7766BB3}" type="slidenum">
              <a:rPr lang="cs-CZ"/>
              <a:pPr>
                <a:defRPr/>
              </a:pPr>
              <a:t>‹#›</a:t>
            </a:fld>
            <a:endParaRPr lang="cs-CZ"/>
          </a:p>
        </p:txBody>
      </p:sp>
    </p:spTree>
    <p:extLst>
      <p:ext uri="{BB962C8B-B14F-4D97-AF65-F5344CB8AC3E}">
        <p14:creationId xmlns:p14="http://schemas.microsoft.com/office/powerpoint/2010/main" val="31617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cxnSp>
        <p:nvCxnSpPr>
          <p:cNvPr id="4" name="Straight Connector 4"/>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1" y="437652"/>
            <a:ext cx="6876000" cy="820800"/>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1692000"/>
            <a:ext cx="8136000" cy="4680000"/>
          </a:xfrm>
        </p:spPr>
        <p:txBody>
          <a:bodyPr/>
          <a:lstStyle>
            <a:lvl2pPr>
              <a:buClr>
                <a:srgbClr val="F24F00"/>
              </a:buClr>
              <a:defRPr/>
            </a:lvl2pPr>
            <a:lvl3pPr>
              <a:buClr>
                <a:srgbClr val="C8C8C8"/>
              </a:buClr>
              <a:defRPr/>
            </a:lvl3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5" name="Slide Number Placeholder 3"/>
          <p:cNvSpPr>
            <a:spLocks noGrp="1"/>
          </p:cNvSpPr>
          <p:nvPr>
            <p:ph type="sldNum" sz="quarter" idx="10"/>
          </p:nvPr>
        </p:nvSpPr>
        <p:spPr/>
        <p:txBody>
          <a:bodyPr/>
          <a:lstStyle>
            <a:lvl1pPr>
              <a:defRPr/>
            </a:lvl1pPr>
          </a:lstStyle>
          <a:p>
            <a:pPr>
              <a:defRPr/>
            </a:pPr>
            <a:fld id="{9D3958CF-5752-4A90-8908-5F6B9B88B328}" type="slidenum">
              <a:rPr lang="cs-CZ"/>
              <a:pPr>
                <a:defRPr/>
              </a:pPr>
              <a:t>‹#›</a:t>
            </a:fld>
            <a:endParaRPr lang="cs-CZ"/>
          </a:p>
        </p:txBody>
      </p:sp>
    </p:spTree>
    <p:extLst>
      <p:ext uri="{BB962C8B-B14F-4D97-AF65-F5344CB8AC3E}">
        <p14:creationId xmlns:p14="http://schemas.microsoft.com/office/powerpoint/2010/main" val="3854262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Picture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8" name="Picture Placeholder 3"/>
          <p:cNvSpPr>
            <a:spLocks noGrp="1"/>
          </p:cNvSpPr>
          <p:nvPr>
            <p:ph type="pic" sz="quarter" idx="13"/>
          </p:nvPr>
        </p:nvSpPr>
        <p:spPr>
          <a:xfrm>
            <a:off x="2597150" y="8626"/>
            <a:ext cx="6546850" cy="6591300"/>
          </a:xfrm>
        </p:spPr>
        <p:txBody>
          <a:bodyPr/>
          <a:lstStyle>
            <a:lvl1pPr>
              <a:defRPr baseline="0"/>
            </a:lvl1pPr>
          </a:lstStyle>
          <a:p>
            <a:pPr lvl="0"/>
            <a:r>
              <a:rPr lang="cs-CZ" noProof="0" smtClean="0"/>
              <a:t>Kliknutím na ikonu přidáte obrázek.</a:t>
            </a:r>
            <a:endParaRPr lang="cs-CZ" noProof="0" dirty="0"/>
          </a:p>
        </p:txBody>
      </p: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40C69183-6F15-4A87-A6BB-9C2B1725D3CB}" type="slidenum">
              <a:rPr lang="cs-CZ"/>
              <a:pPr>
                <a:defRPr/>
              </a:pPr>
              <a:t>‹#›</a:t>
            </a:fld>
            <a:endParaRPr lang="cs-CZ"/>
          </a:p>
        </p:txBody>
      </p:sp>
    </p:spTree>
    <p:extLst>
      <p:ext uri="{BB962C8B-B14F-4D97-AF65-F5344CB8AC3E}">
        <p14:creationId xmlns:p14="http://schemas.microsoft.com/office/powerpoint/2010/main" val="359639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3 line headline)">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2116183"/>
            <a:ext cx="8136000" cy="417301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5" name="Slide Number Placeholder 3"/>
          <p:cNvSpPr>
            <a:spLocks noGrp="1"/>
          </p:cNvSpPr>
          <p:nvPr>
            <p:ph type="sldNum" sz="quarter" idx="10"/>
          </p:nvPr>
        </p:nvSpPr>
        <p:spPr/>
        <p:txBody>
          <a:bodyPr/>
          <a:lstStyle>
            <a:lvl1pPr>
              <a:defRPr/>
            </a:lvl1pPr>
          </a:lstStyle>
          <a:p>
            <a:pPr>
              <a:defRPr/>
            </a:pPr>
            <a:fld id="{5B7F9280-BA9A-443B-A331-35BBA7C5BF75}" type="slidenum">
              <a:rPr lang="cs-CZ"/>
              <a:pPr>
                <a:defRPr/>
              </a:pPr>
              <a:t>‹#›</a:t>
            </a:fld>
            <a:endParaRPr lang="cs-CZ"/>
          </a:p>
        </p:txBody>
      </p:sp>
    </p:spTree>
    <p:extLst>
      <p:ext uri="{BB962C8B-B14F-4D97-AF65-F5344CB8AC3E}">
        <p14:creationId xmlns:p14="http://schemas.microsoft.com/office/powerpoint/2010/main" val="21475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13B79EA7-B1C5-4B76-A13E-BDAAC9978AE1}" type="slidenum">
              <a:rPr lang="cs-CZ"/>
              <a:pPr>
                <a:defRPr/>
              </a:pPr>
              <a:t>‹#›</a:t>
            </a:fld>
            <a:endParaRPr lang="cs-CZ"/>
          </a:p>
        </p:txBody>
      </p:sp>
    </p:spTree>
    <p:extLst>
      <p:ext uri="{BB962C8B-B14F-4D97-AF65-F5344CB8AC3E}">
        <p14:creationId xmlns:p14="http://schemas.microsoft.com/office/powerpoint/2010/main" val="51404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3 line headline)">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Title 1"/>
          <p:cNvSpPr>
            <a:spLocks noGrp="1"/>
          </p:cNvSpPr>
          <p:nvPr>
            <p:ph type="title"/>
          </p:nvPr>
        </p:nvSpPr>
        <p:spPr>
          <a:xfrm>
            <a:off x="504001"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91B55E63-7933-4634-8594-5E11A36910E2}" type="slidenum">
              <a:rPr lang="cs-CZ"/>
              <a:pPr>
                <a:defRPr/>
              </a:pPr>
              <a:t>‹#›</a:t>
            </a:fld>
            <a:endParaRPr lang="cs-CZ"/>
          </a:p>
        </p:txBody>
      </p:sp>
    </p:spTree>
    <p:extLst>
      <p:ext uri="{BB962C8B-B14F-4D97-AF65-F5344CB8AC3E}">
        <p14:creationId xmlns:p14="http://schemas.microsoft.com/office/powerpoint/2010/main" val="359500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subheadline">
    <p:spTree>
      <p:nvGrpSpPr>
        <p:cNvPr id="1" name=""/>
        <p:cNvGrpSpPr/>
        <p:nvPr/>
      </p:nvGrpSpPr>
      <p:grpSpPr>
        <a:xfrm>
          <a:off x="0" y="0"/>
          <a:ext cx="0" cy="0"/>
          <a:chOff x="0" y="0"/>
          <a:chExt cx="0" cy="0"/>
        </a:xfrm>
      </p:grpSpPr>
      <p:cxnSp>
        <p:nvCxnSpPr>
          <p:cNvPr id="10"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2000" b="1"/>
            </a:lvl1pPr>
          </a:lstStyle>
          <a:p>
            <a:pPr lvl="0"/>
            <a:r>
              <a:rPr lang="cs-CZ" smtClean="0"/>
              <a:t>Kliknutím lze upravit styly předlohy textu.</a:t>
            </a:r>
          </a:p>
        </p:txBody>
      </p:sp>
      <p:sp>
        <p:nvSpPr>
          <p:cNvPr id="11" name="Slide Number Placeholder 4"/>
          <p:cNvSpPr>
            <a:spLocks noGrp="1"/>
          </p:cNvSpPr>
          <p:nvPr>
            <p:ph type="sldNum" sz="quarter" idx="13"/>
          </p:nvPr>
        </p:nvSpPr>
        <p:spPr/>
        <p:txBody>
          <a:bodyPr/>
          <a:lstStyle>
            <a:lvl1pPr>
              <a:defRPr/>
            </a:lvl1pPr>
          </a:lstStyle>
          <a:p>
            <a:pPr>
              <a:defRPr/>
            </a:pPr>
            <a:fld id="{768B82A6-4B49-43B3-8E91-5A4A433A687E}" type="slidenum">
              <a:rPr lang="cs-CZ"/>
              <a:pPr>
                <a:defRPr/>
              </a:pPr>
              <a:t>‹#›</a:t>
            </a:fld>
            <a:endParaRPr lang="cs-CZ"/>
          </a:p>
        </p:txBody>
      </p:sp>
    </p:spTree>
    <p:extLst>
      <p:ext uri="{BB962C8B-B14F-4D97-AF65-F5344CB8AC3E}">
        <p14:creationId xmlns:p14="http://schemas.microsoft.com/office/powerpoint/2010/main" val="403640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sub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20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0DA2D060-1EB6-4374-8CBC-E5AA8E6A0ACC}" type="slidenum">
              <a:rPr lang="cs-CZ"/>
              <a:pPr>
                <a:defRPr/>
              </a:pPr>
              <a:t>‹#›</a:t>
            </a:fld>
            <a:endParaRPr lang="cs-CZ"/>
          </a:p>
        </p:txBody>
      </p:sp>
    </p:spTree>
    <p:extLst>
      <p:ext uri="{BB962C8B-B14F-4D97-AF65-F5344CB8AC3E}">
        <p14:creationId xmlns:p14="http://schemas.microsoft.com/office/powerpoint/2010/main" val="176896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thirds)">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3999" y="1692000"/>
            <a:ext cx="5184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1692000"/>
            <a:ext cx="25812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83EA2A9E-FDAD-4548-94CA-09E0B6B4CDF4}" type="slidenum">
              <a:rPr lang="cs-CZ"/>
              <a:pPr>
                <a:defRPr/>
              </a:pPr>
              <a:t>‹#›</a:t>
            </a:fld>
            <a:endParaRPr lang="cs-CZ"/>
          </a:p>
        </p:txBody>
      </p:sp>
    </p:spTree>
    <p:extLst>
      <p:ext uri="{BB962C8B-B14F-4D97-AF65-F5344CB8AC3E}">
        <p14:creationId xmlns:p14="http://schemas.microsoft.com/office/powerpoint/2010/main" val="315224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thirds, 3 line subject)">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E87FE4C7-1BCD-4E6E-A56F-C71F8BAC6683}" type="slidenum">
              <a:rPr lang="cs-CZ"/>
              <a:pPr>
                <a:defRPr/>
              </a:pPr>
              <a:t>‹#›</a:t>
            </a:fld>
            <a:endParaRPr lang="cs-CZ"/>
          </a:p>
        </p:txBody>
      </p:sp>
    </p:spTree>
    <p:extLst>
      <p:ext uri="{BB962C8B-B14F-4D97-AF65-F5344CB8AC3E}">
        <p14:creationId xmlns:p14="http://schemas.microsoft.com/office/powerpoint/2010/main" val="347035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McK Slide Elements"/>
          <p:cNvGrpSpPr>
            <a:grpSpLocks/>
          </p:cNvGrpSpPr>
          <p:nvPr/>
        </p:nvGrpSpPr>
        <p:grpSpPr bwMode="auto">
          <a:xfrm>
            <a:off x="1436688" y="941388"/>
            <a:ext cx="7583487" cy="5889625"/>
            <a:chOff x="887" y="581"/>
            <a:chExt cx="4682" cy="3636"/>
          </a:xfrm>
        </p:grpSpPr>
        <p:sp>
          <p:nvSpPr>
            <p:cNvPr id="1034" name="McK Measure" hidden="1"/>
            <p:cNvSpPr txBox="1">
              <a:spLocks noChangeArrowheads="1"/>
            </p:cNvSpPr>
            <p:nvPr/>
          </p:nvSpPr>
          <p:spPr bwMode="auto">
            <a:xfrm>
              <a:off x="887" y="581"/>
              <a:ext cx="46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1600" i="0" dirty="0">
                  <a:solidFill>
                    <a:schemeClr val="bg1"/>
                  </a:solidFill>
                </a:rPr>
                <a:t>Měrná jednotka</a:t>
              </a:r>
            </a:p>
          </p:txBody>
        </p:sp>
        <p:sp>
          <p:nvSpPr>
            <p:cNvPr id="1035" name="McK Footnote" hidden="1"/>
            <p:cNvSpPr txBox="1">
              <a:spLocks noChangeArrowheads="1"/>
            </p:cNvSpPr>
            <p:nvPr/>
          </p:nvSpPr>
          <p:spPr bwMode="auto">
            <a:xfrm>
              <a:off x="889" y="3961"/>
              <a:ext cx="443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0850" indent="-4508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9pPr>
            </a:lstStyle>
            <a:p>
              <a:pPr algn="l" eaLnBrk="1" hangingPunct="1">
                <a:spcBef>
                  <a:spcPct val="0"/>
                </a:spcBef>
                <a:buClrTx/>
                <a:buFontTx/>
                <a:buNone/>
              </a:pPr>
              <a:r>
                <a:rPr lang="cs-CZ" sz="1200" i="0" dirty="0">
                  <a:solidFill>
                    <a:srgbClr val="000000"/>
                  </a:solidFill>
                </a:rPr>
                <a:t>	</a:t>
              </a:r>
              <a:r>
                <a:rPr lang="cs-CZ" sz="1200" i="0" dirty="0">
                  <a:solidFill>
                    <a:schemeClr val="bg1"/>
                  </a:solidFill>
                </a:rPr>
                <a:t>*	Poznámka</a:t>
              </a:r>
            </a:p>
            <a:p>
              <a:pPr algn="l" eaLnBrk="1" hangingPunct="1">
                <a:spcBef>
                  <a:spcPct val="20000"/>
                </a:spcBef>
                <a:buClrTx/>
                <a:buFontTx/>
                <a:buNone/>
              </a:pPr>
              <a:r>
                <a:rPr lang="cs-CZ" sz="1200" i="0" dirty="0">
                  <a:solidFill>
                    <a:schemeClr val="bg1"/>
                  </a:solidFill>
                </a:rPr>
                <a:t>	Zdroj:	Zdroj</a:t>
              </a:r>
            </a:p>
          </p:txBody>
        </p:sp>
      </p:grpSp>
      <p:sp>
        <p:nvSpPr>
          <p:cNvPr id="1028" name="Working Draft" hidden="1"/>
          <p:cNvSpPr txBox="1">
            <a:spLocks noChangeArrowheads="1"/>
          </p:cNvSpPr>
          <p:nvPr/>
        </p:nvSpPr>
        <p:spPr bwMode="auto">
          <a:xfrm rot="5400000">
            <a:off x="8152607" y="2809081"/>
            <a:ext cx="18415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en-US" sz="600" i="0" dirty="0"/>
              <a:t>Working Draft - Last Modified 10/4/2004 4:39:06 PM</a:t>
            </a:r>
            <a:endParaRPr lang="cs-CZ" sz="600" i="0" dirty="0"/>
          </a:p>
        </p:txBody>
      </p:sp>
      <p:sp>
        <p:nvSpPr>
          <p:cNvPr id="1029" name="Printed" hidden="1"/>
          <p:cNvSpPr txBox="1">
            <a:spLocks noChangeArrowheads="1"/>
          </p:cNvSpPr>
          <p:nvPr/>
        </p:nvSpPr>
        <p:spPr bwMode="auto">
          <a:xfrm rot="5400000">
            <a:off x="8527256" y="3929857"/>
            <a:ext cx="1090613"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600" i="0" dirty="0" err="1"/>
              <a:t>Printed</a:t>
            </a:r>
            <a:r>
              <a:rPr lang="cs-CZ" sz="600" i="0" dirty="0"/>
              <a:t> 10/4/2004 11:36:40 AM</a:t>
            </a:r>
          </a:p>
        </p:txBody>
      </p:sp>
      <p:sp>
        <p:nvSpPr>
          <p:cNvPr id="1030" name="Rectangle 92"/>
          <p:cNvSpPr>
            <a:spLocks noGrp="1" noChangeArrowheads="1"/>
          </p:cNvSpPr>
          <p:nvPr>
            <p:ph type="title"/>
          </p:nvPr>
        </p:nvSpPr>
        <p:spPr bwMode="auto">
          <a:xfrm>
            <a:off x="503238" y="438150"/>
            <a:ext cx="68770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cs-CZ" smtClean="0"/>
              <a:t>KLEPNUTÍM LZE UPRAVIT STYL PŘEDLOHY DVOUŘÁDKOVÝCH NADPISŮ</a:t>
            </a:r>
          </a:p>
        </p:txBody>
      </p:sp>
      <p:sp>
        <p:nvSpPr>
          <p:cNvPr id="1031" name="Rectangle 93"/>
          <p:cNvSpPr>
            <a:spLocks noGrp="1" noChangeArrowheads="1"/>
          </p:cNvSpPr>
          <p:nvPr>
            <p:ph type="body" idx="1"/>
          </p:nvPr>
        </p:nvSpPr>
        <p:spPr bwMode="auto">
          <a:xfrm>
            <a:off x="503238" y="1712913"/>
            <a:ext cx="81375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cs-CZ" smtClean="0"/>
              <a:t>Druhá úroveň </a:t>
            </a:r>
          </a:p>
          <a:p>
            <a:pPr lvl="2"/>
            <a:r>
              <a:rPr lang="cs-CZ" smtClean="0"/>
              <a:t>Třetí úroveň </a:t>
            </a:r>
          </a:p>
          <a:p>
            <a:pPr lvl="3"/>
            <a:r>
              <a:rPr lang="cs-CZ" smtClean="0"/>
              <a:t>Čtvrtá úroveň </a:t>
            </a:r>
          </a:p>
          <a:p>
            <a:pPr lvl="4"/>
            <a:r>
              <a:rPr lang="cs-CZ" smtClean="0"/>
              <a:t>Pátá úroveň </a:t>
            </a:r>
          </a:p>
        </p:txBody>
      </p:sp>
      <p:sp>
        <p:nvSpPr>
          <p:cNvPr id="2" name="pg num"/>
          <p:cNvSpPr>
            <a:spLocks noGrp="1" noChangeArrowheads="1"/>
          </p:cNvSpPr>
          <p:nvPr>
            <p:ph type="sldNum" sz="quarter" idx="4"/>
          </p:nvPr>
        </p:nvSpPr>
        <p:spPr bwMode="auto">
          <a:xfrm>
            <a:off x="503238" y="6651625"/>
            <a:ext cx="311150" cy="1555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smtClean="0">
                <a:solidFill>
                  <a:schemeClr val="bg1"/>
                </a:solidFill>
                <a:latin typeface="Arial CE" panose="020B0604020202020204" pitchFamily="34" charset="0"/>
                <a:cs typeface="Arial CE" panose="020B0604020202020204" pitchFamily="34" charset="0"/>
              </a:defRPr>
            </a:lvl1pPr>
          </a:lstStyle>
          <a:p>
            <a:pPr>
              <a:defRPr/>
            </a:pPr>
            <a:fld id="{5898DBD7-FCF6-4BCD-90B9-235DB014BA60}" type="slidenum">
              <a:rPr lang="cs-CZ"/>
              <a:pPr>
                <a:defRPr/>
              </a:pPr>
              <a:t>‹#›</a:t>
            </a:fld>
            <a:endParaRPr lang="cs-CZ" dirty="0"/>
          </a:p>
        </p:txBody>
      </p:sp>
      <p:pic>
        <p:nvPicPr>
          <p:cNvPr id="1033" name="Picture 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hf hdr="0" ftr="0" dt="0"/>
  <p:txStyles>
    <p:title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lnSpc>
          <a:spcPts val="3300"/>
        </a:lnSpc>
        <a:spcBef>
          <a:spcPct val="0"/>
        </a:spcBef>
        <a:spcAft>
          <a:spcPct val="0"/>
        </a:spcAft>
        <a:defRPr sz="2400">
          <a:solidFill>
            <a:srgbClr val="F24F00"/>
          </a:solidFill>
          <a:latin typeface="Futura CEZ Medium" pitchFamily="2" charset="-18"/>
        </a:defRPr>
      </a:lvl2pPr>
      <a:lvl3pPr algn="l" defTabSz="895350" rtl="0" eaLnBrk="1" fontAlgn="base" hangingPunct="1">
        <a:lnSpc>
          <a:spcPts val="3300"/>
        </a:lnSpc>
        <a:spcBef>
          <a:spcPct val="0"/>
        </a:spcBef>
        <a:spcAft>
          <a:spcPct val="0"/>
        </a:spcAft>
        <a:defRPr sz="2400">
          <a:solidFill>
            <a:srgbClr val="F24F00"/>
          </a:solidFill>
          <a:latin typeface="Futura CEZ Medium" pitchFamily="2" charset="-18"/>
        </a:defRPr>
      </a:lvl3pPr>
      <a:lvl4pPr algn="l" defTabSz="895350" rtl="0" eaLnBrk="1" fontAlgn="base" hangingPunct="1">
        <a:lnSpc>
          <a:spcPts val="3300"/>
        </a:lnSpc>
        <a:spcBef>
          <a:spcPct val="0"/>
        </a:spcBef>
        <a:spcAft>
          <a:spcPct val="0"/>
        </a:spcAft>
        <a:defRPr sz="2400">
          <a:solidFill>
            <a:srgbClr val="F24F00"/>
          </a:solidFill>
          <a:latin typeface="Futura CEZ Medium" pitchFamily="2" charset="-18"/>
        </a:defRPr>
      </a:lvl4pPr>
      <a:lvl5pPr algn="l" defTabSz="895350" rtl="0" eaLnBrk="1" fontAlgn="base" hangingPunct="1">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marL="342900" indent="-342900"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gif"/><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64.jpeg"/><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 Id="rId5" Type="http://schemas.openxmlformats.org/officeDocument/2006/relationships/image" Target="../media/image76.jpeg"/><Relationship Id="rId4" Type="http://schemas.openxmlformats.org/officeDocument/2006/relationships/image" Target="../media/image75.gif"/></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7.jpe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0.png"/><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hyperlink" Target="http://www.google.cz/imgres?hl=cs&amp;biw=1344&amp;bih=662&amp;tbm=isch&amp;tbnid=BVwe_nBoot3IFM:&amp;imgrefurl=http://www.stromprop.cz/eshop-p1273-k108-pozor-elektricke-zarizeninehas-vodou-ani-penovymi-pristroji&amp;docid=-ab5fk3Hcjg-JM&amp;imgurl=http://www.stromprop.cz/obrazky/eshop/14/sdth.gif&amp;w=706&amp;h=500&amp;ei=d72MUZ6gH8WSswbe4oH4DQ&amp;zoom=1&amp;iact=hc&amp;vpx=888&amp;vpy=326&amp;dur=1108&amp;hovh=189&amp;hovw=267&amp;tx=133&amp;ty=65&amp;page=2&amp;tbnh=130&amp;tbnw=184&amp;start=22&amp;ndsp=37&amp;ved=1t:429,r:35,s:0,i:191" TargetMode="Externa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z/imgres?hl=cs&amp;biw=1344&amp;bih=662&amp;tbm=isch&amp;tbnid=BVwe_nBoot3IFM:&amp;imgrefurl=http://www.stromprop.cz/eshop-p1273-k108-pozor-elektricke-zarizeninehas-vodou-ani-penovymi-pristroji&amp;docid=-ab5fk3Hcjg-JM&amp;imgurl=http://www.stromprop.cz/obrazky/eshop/14/sdth.gif&amp;w=706&amp;h=500&amp;ei=d72MUZ6gH8WSswbe4oH4DQ&amp;zoom=1&amp;iact=hc&amp;vpx=888&amp;vpy=326&amp;dur=1108&amp;hovh=189&amp;hovw=267&amp;tx=133&amp;ty=65&amp;page=2&amp;tbnh=130&amp;tbnw=184&amp;start=22&amp;ndsp=37&amp;ved=1t:429,r:35,s:0,i:191" TargetMode="External"/><Relationship Id="rId7" Type="http://schemas.openxmlformats.org/officeDocument/2006/relationships/image" Target="../media/image84.pn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92.png"/><Relationship Id="rId4" Type="http://schemas.openxmlformats.org/officeDocument/2006/relationships/image" Target="../media/image89.jpeg"/></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png"/></Relationships>
</file>

<file path=ppt/slides/_rels/slide4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5.emf"/><Relationship Id="rId4" Type="http://schemas.openxmlformats.org/officeDocument/2006/relationships/package" Target="../embeddings/Microsoft_Word_Document1.docx"/></Relationships>
</file>

<file path=ppt/slides/_rels/slide5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3703320"/>
            <a:ext cx="8183562" cy="1292662"/>
          </a:xfrm>
          <a:ln/>
        </p:spPr>
        <p:txBody>
          <a:bodyPr/>
          <a:lstStyle/>
          <a:p>
            <a:pPr>
              <a:lnSpc>
                <a:spcPct val="100000"/>
              </a:lnSpc>
              <a:defRPr/>
            </a:pPr>
            <a:r>
              <a:rPr lang="cs-CZ" sz="2800" cap="all" dirty="0"/>
              <a:t>Školení vedoucích práce a </a:t>
            </a:r>
            <a:r>
              <a:rPr lang="cs-CZ" sz="2800" cap="all" dirty="0" smtClean="0"/>
              <a:t>odpovědných </a:t>
            </a:r>
            <a:r>
              <a:rPr lang="cs-CZ" sz="2800" cap="all" dirty="0"/>
              <a:t>osob </a:t>
            </a:r>
            <a:r>
              <a:rPr lang="cs-CZ" sz="2800" cap="all" dirty="0" smtClean="0"/>
              <a:t>dodavatelů KE</a:t>
            </a:r>
            <a:r>
              <a:rPr lang="cs-CZ" sz="2800" cap="all" dirty="0"/>
              <a:t/>
            </a:r>
            <a:br>
              <a:rPr lang="cs-CZ" sz="2800" cap="all" dirty="0"/>
            </a:br>
            <a:endParaRPr lang="cs-CZ" sz="2800" cap="all" dirty="0"/>
          </a:p>
        </p:txBody>
      </p:sp>
      <p:sp>
        <p:nvSpPr>
          <p:cNvPr id="22532" name="Text Placeholder 3"/>
          <p:cNvSpPr>
            <a:spLocks noGrp="1"/>
          </p:cNvSpPr>
          <p:nvPr>
            <p:ph type="body" sz="quarter" idx="11"/>
          </p:nvPr>
        </p:nvSpPr>
        <p:spPr>
          <a:xfrm>
            <a:off x="503238" y="5759450"/>
            <a:ext cx="3268662" cy="654050"/>
          </a:xfrm>
        </p:spPr>
        <p:txBody>
          <a:bodyPr/>
          <a:lstStyle/>
          <a:p>
            <a:pPr marL="0" indent="0"/>
            <a:r>
              <a:rPr lang="pl-PL" sz="1100" dirty="0" smtClean="0">
                <a:solidFill>
                  <a:schemeClr val="tx1"/>
                </a:solidFill>
              </a:rPr>
              <a:t>Zpracoval: útvar PO a HP</a:t>
            </a:r>
          </a:p>
          <a:p>
            <a:pPr marL="0" indent="0"/>
            <a:r>
              <a:rPr lang="pl-PL" sz="1100" dirty="0" smtClean="0">
                <a:solidFill>
                  <a:schemeClr val="tx1"/>
                </a:solidFill>
              </a:rPr>
              <a:t>Březen 2016</a:t>
            </a:r>
          </a:p>
          <a:p>
            <a:pPr marL="0" indent="0"/>
            <a:r>
              <a:rPr lang="cs-CZ" sz="1100" b="0" dirty="0">
                <a:solidFill>
                  <a:schemeClr val="tx1"/>
                </a:solidFill>
              </a:rPr>
              <a:t>SKČ_VP_1976r03, SKČ_VP_1977r03</a:t>
            </a:r>
            <a:endParaRPr lang="pl-PL" sz="1100" dirty="0">
              <a:solidFill>
                <a:schemeClr val="tx1"/>
              </a:solidFill>
            </a:endParaRPr>
          </a:p>
          <a:p>
            <a:pPr marL="0" indent="0"/>
            <a:endParaRPr lang="pl-PL" sz="1100" dirty="0">
              <a:solidFill>
                <a:schemeClr val="tx1"/>
              </a:solidFill>
            </a:endParaRPr>
          </a:p>
        </p:txBody>
      </p:sp>
      <p:pic>
        <p:nvPicPr>
          <p:cNvPr id="40962" name="Picture 2" descr="C:\Users\miskovskjit\Pictures\POŽÁRY + NEHODY\požár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595" y="438150"/>
            <a:ext cx="3620035" cy="2551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2IMG_03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 y="438151"/>
            <a:ext cx="3936620" cy="255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txBox="1">
            <a:spLocks/>
          </p:cNvSpPr>
          <p:nvPr/>
        </p:nvSpPr>
        <p:spPr bwMode="auto">
          <a:xfrm>
            <a:off x="407988" y="4909564"/>
            <a:ext cx="8275002" cy="3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895350" rtl="0" eaLnBrk="1" fontAlgn="base" hangingPunct="1">
              <a:lnSpc>
                <a:spcPts val="2300"/>
              </a:lnSpc>
              <a:spcBef>
                <a:spcPct val="0"/>
              </a:spcBef>
              <a:spcAft>
                <a:spcPct val="0"/>
              </a:spcAft>
              <a:buSzPct val="120000"/>
              <a:defRPr sz="1800" b="1" baseline="0">
                <a:solidFill>
                  <a:srgbClr val="F24F00"/>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marL="0" indent="0"/>
            <a:r>
              <a:rPr lang="cs-CZ" sz="2400" b="0" i="0" kern="0" cap="all" dirty="0" smtClean="0">
                <a:solidFill>
                  <a:schemeClr val="tx1"/>
                </a:solidFill>
                <a:latin typeface="+mj-lt"/>
              </a:rPr>
              <a:t>PO </a:t>
            </a:r>
            <a:r>
              <a:rPr lang="cs-CZ" sz="2400" b="0" i="0" kern="0" cap="all" dirty="0" smtClean="0">
                <a:solidFill>
                  <a:schemeClr val="tx1"/>
                </a:solidFill>
                <a:latin typeface="+mj-lt"/>
              </a:rPr>
              <a:t>a HP - </a:t>
            </a:r>
            <a:r>
              <a:rPr lang="cs-CZ" sz="2400" b="0" i="0" kern="0" cap="all" dirty="0" smtClean="0">
                <a:solidFill>
                  <a:schemeClr val="tx1"/>
                </a:solidFill>
                <a:latin typeface="+mj-lt"/>
              </a:rPr>
              <a:t>Obecná část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10607"/>
          </a:xfrm>
        </p:spPr>
        <p:txBody>
          <a:bodyPr/>
          <a:lstStyle/>
          <a:p>
            <a:r>
              <a:rPr lang="cs-CZ" dirty="0" smtClean="0"/>
              <a:t>POVINNOSTI </a:t>
            </a:r>
            <a:r>
              <a:rPr lang="cs-CZ" dirty="0" smtClean="0">
                <a:solidFill>
                  <a:schemeClr val="tx1"/>
                </a:solidFill>
              </a:rPr>
              <a:t>ZAMĚSTNANCE</a:t>
            </a:r>
            <a:r>
              <a:rPr lang="cs-CZ" dirty="0" smtClean="0"/>
              <a:t> SMLUVNÍHO PARTNERA</a:t>
            </a:r>
            <a:endParaRPr lang="cs-CZ" dirty="0"/>
          </a:p>
        </p:txBody>
      </p:sp>
      <p:sp>
        <p:nvSpPr>
          <p:cNvPr id="3" name="Zástupný symbol pro obsah 2"/>
          <p:cNvSpPr>
            <a:spLocks noGrp="1"/>
          </p:cNvSpPr>
          <p:nvPr>
            <p:ph idx="1"/>
          </p:nvPr>
        </p:nvSpPr>
        <p:spPr>
          <a:xfrm>
            <a:off x="292963" y="1482572"/>
            <a:ext cx="8123068" cy="5051394"/>
          </a:xfrm>
          <a:solidFill>
            <a:schemeClr val="accent1"/>
          </a:solidFill>
        </p:spPr>
        <p:txBody>
          <a:bodyPr/>
          <a:lstStyle/>
          <a:p>
            <a:pPr marL="449263" lvl="1">
              <a:buClrTx/>
            </a:pPr>
            <a:r>
              <a:rPr lang="cs-CZ" sz="1400" b="1" dirty="0">
                <a:latin typeface="Arial CE" charset="-18"/>
                <a:cs typeface="Arial CE" charset="-18"/>
              </a:rPr>
              <a:t>Počínat si tak, aby nedocházelo ke vzniku požáru</a:t>
            </a:r>
            <a:r>
              <a:rPr lang="cs-CZ" sz="1400" dirty="0">
                <a:latin typeface="Arial CE" charset="-18"/>
                <a:cs typeface="Arial CE" charset="-18"/>
              </a:rPr>
              <a:t>, zejména při používání tepelných, elektrických, plynových a jiných spotřebičů a komínů, při skladování a používání hořlavých nebo požárně nebezpečných látek, manipulaci s nimi nebo s otevřeným ohněm či jiným zdrojem zapálení</a:t>
            </a:r>
          </a:p>
          <a:p>
            <a:pPr marL="449263" lvl="1">
              <a:buClrTx/>
            </a:pPr>
            <a:r>
              <a:rPr lang="cs-CZ" sz="1400" b="1" dirty="0" smtClean="0">
                <a:latin typeface="Arial CE" charset="-18"/>
                <a:cs typeface="Arial CE" charset="-18"/>
              </a:rPr>
              <a:t>Plnit příkazy a dodržovat zákazy</a:t>
            </a:r>
            <a:r>
              <a:rPr lang="cs-CZ" sz="1400" dirty="0" smtClean="0">
                <a:latin typeface="Arial CE" charset="-18"/>
                <a:cs typeface="Arial CE" charset="-18"/>
              </a:rPr>
              <a:t> týkající se požární ochrany na označených místech</a:t>
            </a:r>
          </a:p>
          <a:p>
            <a:pPr marL="449263" lvl="1">
              <a:buClrTx/>
            </a:pPr>
            <a:r>
              <a:rPr lang="cs-CZ" sz="1400" b="1" dirty="0" smtClean="0">
                <a:latin typeface="Arial CE" charset="-18"/>
                <a:cs typeface="Arial CE" charset="-18"/>
              </a:rPr>
              <a:t>Umožnit</a:t>
            </a:r>
            <a:r>
              <a:rPr lang="cs-CZ" sz="1400" dirty="0" smtClean="0">
                <a:latin typeface="Arial CE" charset="-18"/>
                <a:cs typeface="Arial CE" charset="-18"/>
              </a:rPr>
              <a:t> </a:t>
            </a:r>
            <a:r>
              <a:rPr lang="cs-CZ" sz="1400" dirty="0">
                <a:latin typeface="Arial CE" charset="-18"/>
                <a:cs typeface="Arial CE" charset="-18"/>
              </a:rPr>
              <a:t>zaměstnanci útvaru PO </a:t>
            </a:r>
            <a:r>
              <a:rPr lang="cs-CZ" sz="1400" b="1" dirty="0">
                <a:latin typeface="Arial CE" charset="-18"/>
                <a:cs typeface="Arial CE" charset="-18"/>
              </a:rPr>
              <a:t>kontrolu</a:t>
            </a:r>
            <a:r>
              <a:rPr lang="cs-CZ" sz="1400" dirty="0">
                <a:latin typeface="Arial CE" charset="-18"/>
                <a:cs typeface="Arial CE" charset="-18"/>
              </a:rPr>
              <a:t> dodržování předpisů o požární ochraně</a:t>
            </a:r>
          </a:p>
          <a:p>
            <a:pPr marL="449263" lvl="1">
              <a:buClrTx/>
            </a:pPr>
            <a:r>
              <a:rPr lang="cs-CZ" sz="1400" b="1" dirty="0">
                <a:latin typeface="Arial CE" charset="-18"/>
                <a:cs typeface="Arial CE" charset="-18"/>
              </a:rPr>
              <a:t>Dodržovat podmínky</a:t>
            </a:r>
            <a:r>
              <a:rPr lang="cs-CZ" sz="1400" dirty="0">
                <a:latin typeface="Arial CE" charset="-18"/>
                <a:cs typeface="Arial CE" charset="-18"/>
              </a:rPr>
              <a:t> nebo </a:t>
            </a:r>
            <a:r>
              <a:rPr lang="cs-CZ" sz="1400" b="1" dirty="0">
                <a:latin typeface="Arial CE" charset="-18"/>
                <a:cs typeface="Arial CE" charset="-18"/>
              </a:rPr>
              <a:t>návody</a:t>
            </a:r>
            <a:r>
              <a:rPr lang="cs-CZ" sz="1400" dirty="0">
                <a:latin typeface="Arial CE" charset="-18"/>
                <a:cs typeface="Arial CE" charset="-18"/>
              </a:rPr>
              <a:t> vztahující se k požární bezpečnosti </a:t>
            </a:r>
            <a:r>
              <a:rPr lang="cs-CZ" sz="1400" b="1" dirty="0">
                <a:latin typeface="Arial CE" charset="-18"/>
                <a:cs typeface="Arial CE" charset="-18"/>
              </a:rPr>
              <a:t>výrobků nebo činností</a:t>
            </a:r>
          </a:p>
          <a:p>
            <a:pPr marL="449263" lvl="1">
              <a:buClrTx/>
            </a:pPr>
            <a:r>
              <a:rPr lang="cs-CZ" sz="1400" b="1" dirty="0">
                <a:latin typeface="Arial CE" charset="-18"/>
                <a:cs typeface="Arial CE" charset="-18"/>
              </a:rPr>
              <a:t>Účastnit se školení </a:t>
            </a:r>
            <a:r>
              <a:rPr lang="cs-CZ" sz="1400" dirty="0">
                <a:latin typeface="Arial CE" charset="-18"/>
                <a:cs typeface="Arial CE" charset="-18"/>
              </a:rPr>
              <a:t>o požární ochraně</a:t>
            </a:r>
          </a:p>
          <a:p>
            <a:pPr marL="449263" lvl="1">
              <a:buClrTx/>
            </a:pPr>
            <a:r>
              <a:rPr lang="cs-CZ" sz="1400" b="1" dirty="0">
                <a:latin typeface="Arial CE" charset="-18"/>
                <a:cs typeface="Arial CE" charset="-18"/>
              </a:rPr>
              <a:t>Seznamovat se s rozmístěním </a:t>
            </a:r>
            <a:r>
              <a:rPr lang="cs-CZ" sz="1400" dirty="0">
                <a:latin typeface="Arial CE" charset="-18"/>
                <a:cs typeface="Arial CE" charset="-18"/>
              </a:rPr>
              <a:t>věcných prostředků požární ochrany a požárně bezpečnostních </a:t>
            </a:r>
            <a:r>
              <a:rPr lang="cs-CZ" sz="1400" dirty="0" smtClean="0">
                <a:latin typeface="Arial CE" charset="-18"/>
                <a:cs typeface="Arial CE" charset="-18"/>
              </a:rPr>
              <a:t>zařízení</a:t>
            </a:r>
          </a:p>
          <a:p>
            <a:pPr marL="269875" lvl="1" indent="0">
              <a:buClrTx/>
              <a:buNone/>
            </a:pPr>
            <a:r>
              <a:rPr lang="cs-CZ" sz="1400" dirty="0" smtClean="0">
                <a:latin typeface="Arial CE" charset="-18"/>
                <a:cs typeface="Arial CE" charset="-18"/>
              </a:rPr>
              <a:t>____________________________________________________________________________</a:t>
            </a:r>
            <a:endParaRPr lang="cs-CZ" sz="1400" dirty="0">
              <a:latin typeface="Arial CE" charset="-18"/>
              <a:cs typeface="Arial CE" charset="-18"/>
            </a:endParaRPr>
          </a:p>
          <a:p>
            <a:pPr marL="449263" lvl="1">
              <a:buClr>
                <a:schemeClr val="accent2"/>
              </a:buClr>
            </a:pPr>
            <a:r>
              <a:rPr lang="cs-CZ" sz="1400" b="1" dirty="0">
                <a:solidFill>
                  <a:schemeClr val="accent2"/>
                </a:solidFill>
                <a:latin typeface="Arial CE" charset="-18"/>
                <a:cs typeface="Arial CE" charset="-18"/>
              </a:rPr>
              <a:t>Provádět nutná opatření pro záchranu</a:t>
            </a:r>
            <a:r>
              <a:rPr lang="cs-CZ" sz="1400" dirty="0">
                <a:solidFill>
                  <a:schemeClr val="accent2"/>
                </a:solidFill>
                <a:latin typeface="Arial CE" charset="-18"/>
                <a:cs typeface="Arial CE" charset="-18"/>
              </a:rPr>
              <a:t> </a:t>
            </a:r>
            <a:r>
              <a:rPr lang="cs-CZ" sz="1400" dirty="0">
                <a:latin typeface="Arial CE" charset="-18"/>
                <a:cs typeface="Arial CE" charset="-18"/>
              </a:rPr>
              <a:t>ohrožených osob a zvířat v případě požáru</a:t>
            </a:r>
          </a:p>
          <a:p>
            <a:pPr marL="449263" lvl="1">
              <a:buClr>
                <a:schemeClr val="accent2"/>
              </a:buClr>
            </a:pPr>
            <a:r>
              <a:rPr lang="cs-CZ" sz="1400" b="1" dirty="0">
                <a:solidFill>
                  <a:schemeClr val="accent2"/>
                </a:solidFill>
                <a:latin typeface="Arial CE" charset="-18"/>
                <a:cs typeface="Arial CE" charset="-18"/>
              </a:rPr>
              <a:t>Hasit požár</a:t>
            </a:r>
            <a:r>
              <a:rPr lang="cs-CZ" sz="1400" dirty="0">
                <a:solidFill>
                  <a:schemeClr val="accent2"/>
                </a:solidFill>
                <a:latin typeface="Arial CE" charset="-18"/>
                <a:cs typeface="Arial CE" charset="-18"/>
              </a:rPr>
              <a:t>, </a:t>
            </a:r>
            <a:r>
              <a:rPr lang="cs-CZ" sz="1400" dirty="0">
                <a:latin typeface="Arial CE" charset="-18"/>
                <a:cs typeface="Arial CE" charset="-18"/>
              </a:rPr>
              <a:t>jestliže je to možné, nebo provést nutná opatření k zamezení jeho šíření</a:t>
            </a:r>
          </a:p>
          <a:p>
            <a:pPr marL="449263" lvl="1">
              <a:buClr>
                <a:schemeClr val="accent2"/>
              </a:buClr>
            </a:pPr>
            <a:r>
              <a:rPr lang="cs-CZ" sz="1400" b="1" dirty="0">
                <a:solidFill>
                  <a:schemeClr val="accent2"/>
                </a:solidFill>
                <a:latin typeface="Arial CE" charset="-18"/>
                <a:cs typeface="Arial CE" charset="-18"/>
              </a:rPr>
              <a:t>Ohlásit neodkladně </a:t>
            </a:r>
            <a:r>
              <a:rPr lang="cs-CZ" sz="1400" dirty="0">
                <a:latin typeface="Arial CE" charset="-18"/>
                <a:cs typeface="Arial CE" charset="-18"/>
              </a:rPr>
              <a:t>na určeném místě zjištěný </a:t>
            </a:r>
            <a:r>
              <a:rPr lang="cs-CZ" sz="1400" b="1" dirty="0">
                <a:solidFill>
                  <a:schemeClr val="accent2"/>
                </a:solidFill>
                <a:latin typeface="Arial CE" charset="-18"/>
                <a:cs typeface="Arial CE" charset="-18"/>
              </a:rPr>
              <a:t>požár</a:t>
            </a:r>
            <a:r>
              <a:rPr lang="cs-CZ" sz="1400" dirty="0">
                <a:solidFill>
                  <a:srgbClr val="FF0000"/>
                </a:solidFill>
                <a:latin typeface="Arial CE" charset="-18"/>
                <a:cs typeface="Arial CE" charset="-18"/>
              </a:rPr>
              <a:t> </a:t>
            </a:r>
            <a:r>
              <a:rPr lang="cs-CZ" sz="1400" dirty="0">
                <a:latin typeface="Arial CE" charset="-18"/>
                <a:cs typeface="Arial CE" charset="-18"/>
              </a:rPr>
              <a:t>nebo zabezpečit jeho </a:t>
            </a:r>
            <a:r>
              <a:rPr lang="cs-CZ" sz="1400" b="1" dirty="0">
                <a:solidFill>
                  <a:schemeClr val="accent2"/>
                </a:solidFill>
                <a:latin typeface="Arial CE" charset="-18"/>
                <a:cs typeface="Arial CE" charset="-18"/>
              </a:rPr>
              <a:t>ohlášení na ohlašovnu požáru</a:t>
            </a:r>
          </a:p>
          <a:p>
            <a:pPr marL="449263" lvl="1">
              <a:buClr>
                <a:schemeClr val="accent2"/>
              </a:buClr>
            </a:pPr>
            <a:r>
              <a:rPr lang="cs-CZ" sz="1400" b="1" dirty="0" smtClean="0">
                <a:solidFill>
                  <a:schemeClr val="accent2"/>
                </a:solidFill>
                <a:latin typeface="Arial CE" charset="-18"/>
                <a:cs typeface="Arial CE" charset="-18"/>
              </a:rPr>
              <a:t>Na výzvu velitele zásahu</a:t>
            </a:r>
            <a:r>
              <a:rPr lang="cs-CZ" sz="1400" dirty="0" smtClean="0">
                <a:solidFill>
                  <a:schemeClr val="accent2"/>
                </a:solidFill>
                <a:latin typeface="Arial CE" charset="-18"/>
                <a:cs typeface="Arial CE" charset="-18"/>
              </a:rPr>
              <a:t> </a:t>
            </a:r>
            <a:r>
              <a:rPr lang="cs-CZ" sz="1400" b="1" dirty="0" smtClean="0">
                <a:solidFill>
                  <a:schemeClr val="accent2"/>
                </a:solidFill>
                <a:latin typeface="Arial CE" charset="-18"/>
                <a:cs typeface="Arial CE" charset="-18"/>
              </a:rPr>
              <a:t>poskytnout</a:t>
            </a:r>
            <a:r>
              <a:rPr lang="cs-CZ" sz="1400" dirty="0" smtClean="0">
                <a:solidFill>
                  <a:schemeClr val="accent2"/>
                </a:solidFill>
                <a:latin typeface="Arial CE" charset="-18"/>
                <a:cs typeface="Arial CE" charset="-18"/>
              </a:rPr>
              <a:t> </a:t>
            </a:r>
            <a:r>
              <a:rPr lang="cs-CZ" sz="1400" dirty="0" smtClean="0">
                <a:latin typeface="Arial CE" charset="-18"/>
                <a:cs typeface="Arial CE" charset="-18"/>
              </a:rPr>
              <a:t>při zdolávání mimořádné události </a:t>
            </a:r>
            <a:r>
              <a:rPr lang="cs-CZ" sz="1400" b="1" dirty="0" smtClean="0">
                <a:solidFill>
                  <a:schemeClr val="accent2"/>
                </a:solidFill>
                <a:latin typeface="Arial CE" charset="-18"/>
                <a:cs typeface="Arial CE" charset="-18"/>
              </a:rPr>
              <a:t>osobní a věcnou pomoc</a:t>
            </a:r>
            <a:endParaRPr lang="cs-CZ" sz="1400" b="1" dirty="0">
              <a:solidFill>
                <a:schemeClr val="accent2"/>
              </a:solidFill>
              <a:latin typeface="Arial CE" charset="-18"/>
              <a:cs typeface="Arial CE" charset="-18"/>
            </a:endParaRPr>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9</a:t>
            </a:fld>
            <a:endParaRPr lang="cs-CZ"/>
          </a:p>
        </p:txBody>
      </p:sp>
      <p:sp>
        <p:nvSpPr>
          <p:cNvPr id="6" name="Obousměrná svislá šipka 5"/>
          <p:cNvSpPr/>
          <p:nvPr/>
        </p:nvSpPr>
        <p:spPr bwMode="auto">
          <a:xfrm>
            <a:off x="8460419" y="1500327"/>
            <a:ext cx="523783" cy="2974020"/>
          </a:xfrm>
          <a:prstGeom prst="upDownArrow">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lnSpc>
                <a:spcPct val="100000"/>
              </a:lnSpc>
              <a:spcBef>
                <a:spcPts val="0"/>
              </a:spcBef>
              <a:buClr>
                <a:schemeClr val="accent2"/>
              </a:buClr>
              <a:buSzTx/>
              <a:defRPr/>
            </a:pPr>
            <a:r>
              <a:rPr lang="cs-CZ" sz="1100" b="1" i="0" dirty="0" smtClean="0"/>
              <a:t>P</a:t>
            </a:r>
          </a:p>
          <a:p>
            <a:pPr algn="ctr" defTabSz="652463" eaLnBrk="0" hangingPunct="0">
              <a:lnSpc>
                <a:spcPct val="100000"/>
              </a:lnSpc>
              <a:spcBef>
                <a:spcPts val="0"/>
              </a:spcBef>
              <a:buClr>
                <a:schemeClr val="accent2"/>
              </a:buClr>
              <a:buSzTx/>
              <a:defRPr/>
            </a:pPr>
            <a:r>
              <a:rPr lang="cs-CZ" sz="1100" b="1" i="0" dirty="0" smtClean="0"/>
              <a:t>R</a:t>
            </a:r>
          </a:p>
          <a:p>
            <a:pPr algn="ctr" defTabSz="652463" eaLnBrk="0" hangingPunct="0">
              <a:lnSpc>
                <a:spcPct val="100000"/>
              </a:lnSpc>
              <a:spcBef>
                <a:spcPts val="0"/>
              </a:spcBef>
              <a:buClr>
                <a:schemeClr val="accent2"/>
              </a:buClr>
              <a:buSzTx/>
              <a:defRPr/>
            </a:pPr>
            <a:r>
              <a:rPr lang="cs-CZ" sz="1100" b="1" i="0" dirty="0" smtClean="0"/>
              <a:t>E</a:t>
            </a:r>
          </a:p>
          <a:p>
            <a:pPr algn="ctr" defTabSz="652463" eaLnBrk="0" hangingPunct="0">
              <a:lnSpc>
                <a:spcPct val="100000"/>
              </a:lnSpc>
              <a:spcBef>
                <a:spcPts val="0"/>
              </a:spcBef>
              <a:buClr>
                <a:schemeClr val="accent2"/>
              </a:buClr>
              <a:buSzTx/>
              <a:defRPr/>
            </a:pPr>
            <a:r>
              <a:rPr lang="cs-CZ" sz="1100" b="1" i="0" dirty="0" smtClean="0"/>
              <a:t>V</a:t>
            </a:r>
          </a:p>
          <a:p>
            <a:pPr algn="ctr" defTabSz="652463" eaLnBrk="0" hangingPunct="0">
              <a:lnSpc>
                <a:spcPct val="100000"/>
              </a:lnSpc>
              <a:spcBef>
                <a:spcPts val="0"/>
              </a:spcBef>
              <a:buClr>
                <a:schemeClr val="accent2"/>
              </a:buClr>
              <a:buSzTx/>
              <a:defRPr/>
            </a:pPr>
            <a:r>
              <a:rPr lang="cs-CZ" sz="1100" b="1" i="0" dirty="0" smtClean="0"/>
              <a:t>E</a:t>
            </a:r>
          </a:p>
          <a:p>
            <a:pPr algn="ctr" defTabSz="652463" eaLnBrk="0" hangingPunct="0">
              <a:lnSpc>
                <a:spcPct val="100000"/>
              </a:lnSpc>
              <a:spcBef>
                <a:spcPts val="0"/>
              </a:spcBef>
              <a:buClr>
                <a:schemeClr val="accent2"/>
              </a:buClr>
              <a:buSzTx/>
              <a:defRPr/>
            </a:pPr>
            <a:r>
              <a:rPr lang="cs-CZ" sz="1100" b="1" i="0" dirty="0" smtClean="0"/>
              <a:t>N</a:t>
            </a:r>
          </a:p>
          <a:p>
            <a:pPr algn="ctr" defTabSz="652463" eaLnBrk="0" hangingPunct="0">
              <a:lnSpc>
                <a:spcPct val="100000"/>
              </a:lnSpc>
              <a:spcBef>
                <a:spcPts val="0"/>
              </a:spcBef>
              <a:buClr>
                <a:schemeClr val="accent2"/>
              </a:buClr>
              <a:buSzTx/>
              <a:defRPr/>
            </a:pPr>
            <a:r>
              <a:rPr lang="cs-CZ" sz="1100" b="1" i="0" dirty="0" smtClean="0"/>
              <a:t>C</a:t>
            </a:r>
          </a:p>
          <a:p>
            <a:pPr algn="ctr" defTabSz="652463" eaLnBrk="0" hangingPunct="0">
              <a:lnSpc>
                <a:spcPct val="100000"/>
              </a:lnSpc>
              <a:spcBef>
                <a:spcPts val="0"/>
              </a:spcBef>
              <a:buClr>
                <a:schemeClr val="accent2"/>
              </a:buClr>
              <a:buSzTx/>
              <a:defRPr/>
            </a:pPr>
            <a:r>
              <a:rPr lang="cs-CZ" sz="1100" b="1" i="0" dirty="0" smtClean="0"/>
              <a:t>E</a:t>
            </a:r>
            <a:endParaRPr lang="cs-CZ" sz="1100" b="1" i="0" dirty="0"/>
          </a:p>
        </p:txBody>
      </p:sp>
      <p:sp>
        <p:nvSpPr>
          <p:cNvPr id="7" name="Obousměrná svislá šipka 6"/>
          <p:cNvSpPr/>
          <p:nvPr/>
        </p:nvSpPr>
        <p:spPr bwMode="auto">
          <a:xfrm>
            <a:off x="8460419" y="4643021"/>
            <a:ext cx="523783" cy="1917577"/>
          </a:xfrm>
          <a:prstGeom prst="upDownArrow">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lnSpc>
                <a:spcPct val="100000"/>
              </a:lnSpc>
              <a:spcBef>
                <a:spcPts val="0"/>
              </a:spcBef>
              <a:buClr>
                <a:schemeClr val="accent2"/>
              </a:buClr>
              <a:buSzTx/>
              <a:defRPr/>
            </a:pPr>
            <a:r>
              <a:rPr lang="cs-CZ" sz="1100" b="1" i="0" dirty="0" smtClean="0">
                <a:solidFill>
                  <a:schemeClr val="accent2"/>
                </a:solidFill>
              </a:rPr>
              <a:t>P</a:t>
            </a:r>
          </a:p>
          <a:p>
            <a:pPr algn="ctr" defTabSz="652463" eaLnBrk="0" hangingPunct="0">
              <a:lnSpc>
                <a:spcPct val="100000"/>
              </a:lnSpc>
              <a:spcBef>
                <a:spcPts val="0"/>
              </a:spcBef>
              <a:buClr>
                <a:schemeClr val="accent2"/>
              </a:buClr>
              <a:buSzTx/>
              <a:defRPr/>
            </a:pPr>
            <a:r>
              <a:rPr lang="cs-CZ" sz="1100" b="1" i="0" dirty="0" smtClean="0">
                <a:solidFill>
                  <a:schemeClr val="accent2"/>
                </a:solidFill>
              </a:rPr>
              <a:t>Ř</a:t>
            </a:r>
          </a:p>
          <a:p>
            <a:pPr algn="ctr" defTabSz="652463" eaLnBrk="0" hangingPunct="0">
              <a:lnSpc>
                <a:spcPct val="100000"/>
              </a:lnSpc>
              <a:spcBef>
                <a:spcPts val="0"/>
              </a:spcBef>
              <a:buClr>
                <a:schemeClr val="accent2"/>
              </a:buClr>
              <a:buSzTx/>
              <a:defRPr/>
            </a:pPr>
            <a:r>
              <a:rPr lang="cs-CZ" sz="1100" b="1" i="0" dirty="0" smtClean="0">
                <a:solidFill>
                  <a:schemeClr val="accent2"/>
                </a:solidFill>
              </a:rPr>
              <a:t>I </a:t>
            </a:r>
          </a:p>
          <a:p>
            <a:pPr algn="ctr" defTabSz="652463" eaLnBrk="0" hangingPunct="0">
              <a:lnSpc>
                <a:spcPct val="100000"/>
              </a:lnSpc>
              <a:spcBef>
                <a:spcPts val="0"/>
              </a:spcBef>
              <a:buClr>
                <a:schemeClr val="accent2"/>
              </a:buClr>
              <a:buSzTx/>
              <a:defRPr/>
            </a:pPr>
            <a:endParaRPr lang="cs-CZ" sz="1100" b="1" i="0" dirty="0" smtClean="0">
              <a:solidFill>
                <a:schemeClr val="accent2"/>
              </a:solidFill>
            </a:endParaRPr>
          </a:p>
          <a:p>
            <a:pPr algn="ctr" defTabSz="652463" eaLnBrk="0" hangingPunct="0">
              <a:lnSpc>
                <a:spcPct val="100000"/>
              </a:lnSpc>
              <a:spcBef>
                <a:spcPts val="0"/>
              </a:spcBef>
              <a:buClr>
                <a:schemeClr val="accent2"/>
              </a:buClr>
              <a:buSzTx/>
              <a:defRPr/>
            </a:pPr>
            <a:r>
              <a:rPr lang="cs-CZ" sz="1100" b="1" i="0" dirty="0" smtClean="0">
                <a:solidFill>
                  <a:schemeClr val="accent2"/>
                </a:solidFill>
              </a:rPr>
              <a:t>P</a:t>
            </a:r>
          </a:p>
          <a:p>
            <a:pPr algn="ctr" defTabSz="652463" eaLnBrk="0" hangingPunct="0">
              <a:lnSpc>
                <a:spcPct val="100000"/>
              </a:lnSpc>
              <a:spcBef>
                <a:spcPts val="0"/>
              </a:spcBef>
              <a:buClr>
                <a:schemeClr val="accent2"/>
              </a:buClr>
              <a:buSzTx/>
              <a:defRPr/>
            </a:pPr>
            <a:r>
              <a:rPr lang="cs-CZ" sz="1100" b="1" i="0" dirty="0" smtClean="0">
                <a:solidFill>
                  <a:schemeClr val="accent2"/>
                </a:solidFill>
              </a:rPr>
              <a:t>O</a:t>
            </a:r>
          </a:p>
          <a:p>
            <a:pPr algn="ctr" defTabSz="652463" eaLnBrk="0" hangingPunct="0">
              <a:lnSpc>
                <a:spcPct val="100000"/>
              </a:lnSpc>
              <a:spcBef>
                <a:spcPts val="0"/>
              </a:spcBef>
              <a:buClr>
                <a:schemeClr val="accent2"/>
              </a:buClr>
              <a:buSzTx/>
              <a:defRPr/>
            </a:pPr>
            <a:r>
              <a:rPr lang="cs-CZ" sz="1100" b="1" i="0" dirty="0" smtClean="0">
                <a:solidFill>
                  <a:schemeClr val="accent2"/>
                </a:solidFill>
              </a:rPr>
              <a:t>Ž</a:t>
            </a:r>
          </a:p>
          <a:p>
            <a:pPr algn="ctr" defTabSz="652463" eaLnBrk="0" hangingPunct="0">
              <a:lnSpc>
                <a:spcPct val="100000"/>
              </a:lnSpc>
              <a:spcBef>
                <a:spcPts val="0"/>
              </a:spcBef>
              <a:buClr>
                <a:schemeClr val="accent2"/>
              </a:buClr>
              <a:buSzTx/>
              <a:defRPr/>
            </a:pPr>
            <a:r>
              <a:rPr lang="cs-CZ" sz="1100" b="1" i="0" dirty="0" smtClean="0">
                <a:solidFill>
                  <a:schemeClr val="accent2"/>
                </a:solidFill>
              </a:rPr>
              <a:t>Á</a:t>
            </a:r>
          </a:p>
          <a:p>
            <a:pPr algn="ctr" defTabSz="652463" eaLnBrk="0" hangingPunct="0">
              <a:lnSpc>
                <a:spcPct val="100000"/>
              </a:lnSpc>
              <a:spcBef>
                <a:spcPts val="0"/>
              </a:spcBef>
              <a:buClr>
                <a:schemeClr val="accent2"/>
              </a:buClr>
              <a:buSzTx/>
              <a:defRPr/>
            </a:pPr>
            <a:r>
              <a:rPr lang="cs-CZ" sz="1100" b="1" i="0" dirty="0" smtClean="0">
                <a:solidFill>
                  <a:schemeClr val="accent2"/>
                </a:solidFill>
              </a:rPr>
              <a:t>R</a:t>
            </a:r>
          </a:p>
          <a:p>
            <a:pPr algn="ctr" defTabSz="652463" eaLnBrk="0" hangingPunct="0">
              <a:lnSpc>
                <a:spcPct val="100000"/>
              </a:lnSpc>
              <a:spcBef>
                <a:spcPts val="0"/>
              </a:spcBef>
              <a:buClr>
                <a:schemeClr val="accent2"/>
              </a:buClr>
              <a:buSzTx/>
              <a:defRPr/>
            </a:pPr>
            <a:r>
              <a:rPr lang="cs-CZ" sz="1100" b="1" i="0" dirty="0" smtClean="0">
                <a:solidFill>
                  <a:schemeClr val="accent2"/>
                </a:solidFill>
              </a:rPr>
              <a:t>U</a:t>
            </a:r>
            <a:endParaRPr lang="cs-CZ" sz="1100" b="1" i="0" dirty="0">
              <a:solidFill>
                <a:schemeClr val="accent2"/>
              </a:solidFill>
            </a:endParaRPr>
          </a:p>
        </p:txBody>
      </p:sp>
    </p:spTree>
    <p:extLst>
      <p:ext uri="{BB962C8B-B14F-4D97-AF65-F5344CB8AC3E}">
        <p14:creationId xmlns:p14="http://schemas.microsoft.com/office/powerpoint/2010/main" val="224769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391389"/>
          </a:xfrm>
        </p:spPr>
        <p:txBody>
          <a:bodyPr/>
          <a:lstStyle/>
          <a:p>
            <a:r>
              <a:rPr lang="cs-CZ" dirty="0">
                <a:solidFill>
                  <a:schemeClr val="accent2"/>
                </a:solidFill>
                <a:cs typeface="Arial" pitchFamily="34" charset="0"/>
              </a:rPr>
              <a:t>ZAJIŠTĚNÍ PO </a:t>
            </a:r>
            <a:r>
              <a:rPr lang="cs-CZ" dirty="0" smtClean="0">
                <a:solidFill>
                  <a:schemeClr val="accent2"/>
                </a:solidFill>
                <a:cs typeface="Arial" pitchFamily="34" charset="0"/>
              </a:rPr>
              <a:t>PRACOVIŠŤ V </a:t>
            </a:r>
            <a:r>
              <a:rPr lang="cs-CZ" dirty="0">
                <a:solidFill>
                  <a:schemeClr val="accent2"/>
                </a:solidFill>
                <a:cs typeface="Arial" pitchFamily="34" charset="0"/>
              </a:rPr>
              <a:t>MIMOPRACOVNÍ DOBĚ</a:t>
            </a:r>
          </a:p>
        </p:txBody>
      </p:sp>
      <p:sp>
        <p:nvSpPr>
          <p:cNvPr id="3" name="Zástupný symbol pro obsah 2"/>
          <p:cNvSpPr>
            <a:spLocks noGrp="1"/>
          </p:cNvSpPr>
          <p:nvPr>
            <p:ph idx="1"/>
          </p:nvPr>
        </p:nvSpPr>
        <p:spPr>
          <a:xfrm>
            <a:off x="503999" y="1539433"/>
            <a:ext cx="8014967" cy="2699191"/>
          </a:xfrm>
        </p:spPr>
        <p:txBody>
          <a:bodyPr/>
          <a:lstStyle/>
          <a:p>
            <a:pPr lvl="1">
              <a:buClr>
                <a:schemeClr val="accent2"/>
              </a:buClr>
              <a:defRPr/>
            </a:pPr>
            <a:r>
              <a:rPr lang="cs-CZ" dirty="0"/>
              <a:t>Při odchodu z pracoviště jsou </a:t>
            </a:r>
            <a:r>
              <a:rPr lang="cs-CZ" b="1" dirty="0">
                <a:solidFill>
                  <a:schemeClr val="accent2"/>
                </a:solidFill>
              </a:rPr>
              <a:t>všichni zaměstnanci povinni </a:t>
            </a:r>
            <a:r>
              <a:rPr lang="cs-CZ" dirty="0"/>
              <a:t>zkontrolovat </a:t>
            </a:r>
            <a:endParaRPr lang="cs-CZ" dirty="0" smtClean="0"/>
          </a:p>
          <a:p>
            <a:pPr marL="1587" lvl="1" indent="0">
              <a:buClr>
                <a:schemeClr val="accent2"/>
              </a:buClr>
              <a:buNone/>
              <a:defRPr/>
            </a:pPr>
            <a:r>
              <a:rPr lang="cs-CZ" dirty="0"/>
              <a:t> </a:t>
            </a:r>
            <a:r>
              <a:rPr lang="cs-CZ" dirty="0" smtClean="0"/>
              <a:t>  pracoviště </a:t>
            </a:r>
            <a:r>
              <a:rPr lang="cs-CZ" dirty="0"/>
              <a:t>a vypnout všechny </a:t>
            </a:r>
            <a:r>
              <a:rPr lang="cs-CZ" dirty="0" smtClean="0"/>
              <a:t>elektrické </a:t>
            </a:r>
            <a:r>
              <a:rPr lang="cs-CZ" dirty="0"/>
              <a:t>spotřebiče, které není nutné z </a:t>
            </a:r>
            <a:endParaRPr lang="cs-CZ" dirty="0" smtClean="0"/>
          </a:p>
          <a:p>
            <a:pPr marL="1587" lvl="1" indent="0">
              <a:buClr>
                <a:schemeClr val="accent2"/>
              </a:buClr>
              <a:buNone/>
              <a:defRPr/>
            </a:pPr>
            <a:r>
              <a:rPr lang="cs-CZ" dirty="0"/>
              <a:t> </a:t>
            </a:r>
            <a:r>
              <a:rPr lang="cs-CZ" dirty="0" smtClean="0"/>
              <a:t>  provozních </a:t>
            </a:r>
            <a:r>
              <a:rPr lang="cs-CZ" dirty="0"/>
              <a:t>důvodů ponechat zapnuté (zejména tepelné elektrické spotřebiče</a:t>
            </a:r>
            <a:r>
              <a:rPr lang="cs-CZ" dirty="0" smtClean="0"/>
              <a:t>).</a:t>
            </a:r>
            <a:endParaRPr lang="cs-CZ" dirty="0"/>
          </a:p>
          <a:p>
            <a:pPr lvl="1">
              <a:spcBef>
                <a:spcPts val="1200"/>
              </a:spcBef>
              <a:buClr>
                <a:schemeClr val="accent2"/>
              </a:buClr>
              <a:defRPr/>
            </a:pPr>
            <a:r>
              <a:rPr lang="cs-CZ" dirty="0"/>
              <a:t>V mimopracovní době zajišťují požární ochranu </a:t>
            </a:r>
            <a:r>
              <a:rPr lang="cs-CZ" dirty="0" smtClean="0"/>
              <a:t>areálů elektráren </a:t>
            </a:r>
            <a:r>
              <a:rPr lang="cs-CZ" dirty="0"/>
              <a:t>pracovníci bezpečnostní </a:t>
            </a:r>
            <a:r>
              <a:rPr lang="cs-CZ" dirty="0" smtClean="0"/>
              <a:t>služeb </a:t>
            </a:r>
            <a:r>
              <a:rPr lang="cs-CZ" dirty="0"/>
              <a:t>pravidelnými kontrolami a obhlídkami</a:t>
            </a:r>
            <a:r>
              <a:rPr lang="cs-CZ" dirty="0" smtClean="0"/>
              <a:t>.</a:t>
            </a:r>
            <a:endParaRPr lang="cs-CZ" dirty="0"/>
          </a:p>
          <a:p>
            <a:pPr lvl="1">
              <a:spcBef>
                <a:spcPts val="1200"/>
              </a:spcBef>
              <a:buClr>
                <a:schemeClr val="accent2"/>
              </a:buClr>
              <a:defRPr/>
            </a:pPr>
            <a:r>
              <a:rPr lang="cs-CZ" dirty="0"/>
              <a:t>Nejrizikovější objekty, technologická zařízení a odloučená pracoviště </a:t>
            </a:r>
            <a:r>
              <a:rPr lang="cs-CZ" dirty="0" smtClean="0"/>
              <a:t>elektráren </a:t>
            </a:r>
            <a:r>
              <a:rPr lang="cs-CZ" dirty="0"/>
              <a:t>jsou nepřetržitě hlídána zabudovaným systémem </a:t>
            </a:r>
            <a:r>
              <a:rPr lang="cs-CZ" dirty="0" smtClean="0"/>
              <a:t>elektrické </a:t>
            </a:r>
            <a:r>
              <a:rPr lang="cs-CZ" dirty="0"/>
              <a:t>požární signalizace (EPS).</a:t>
            </a:r>
          </a:p>
          <a:p>
            <a:endParaRPr lang="cs-CZ" dirty="0"/>
          </a:p>
        </p:txBody>
      </p:sp>
      <p:sp>
        <p:nvSpPr>
          <p:cNvPr id="4" name="Zástupný symbol pro obsah 3"/>
          <p:cNvSpPr>
            <a:spLocks noGrp="1"/>
          </p:cNvSpPr>
          <p:nvPr>
            <p:ph idx="11"/>
          </p:nvPr>
        </p:nvSpPr>
        <p:spPr>
          <a:xfrm>
            <a:off x="381965" y="3738623"/>
            <a:ext cx="8258035" cy="2633377"/>
          </a:xfrm>
        </p:spPr>
        <p:txBody>
          <a:bodyPr/>
          <a:lstStyle/>
          <a:p>
            <a:pPr marL="342900" lvl="1" indent="-342900">
              <a:buClrTx/>
            </a:pPr>
            <a:endParaRPr lang="cs-CZ" sz="1400" dirty="0" smtClean="0"/>
          </a:p>
          <a:p>
            <a:pPr marL="342900" lvl="1" indent="-342900">
              <a:buClrTx/>
            </a:pPr>
            <a:endParaRPr lang="cs-CZ" sz="1400" dirty="0"/>
          </a:p>
          <a:p>
            <a:pPr marL="342900" lvl="1" indent="-342900">
              <a:buClrTx/>
            </a:pPr>
            <a:endParaRPr lang="cs-CZ" sz="1400" dirty="0" smtClean="0"/>
          </a:p>
          <a:p>
            <a:pPr marL="342900" lvl="1" indent="-342900">
              <a:buClrTx/>
            </a:pPr>
            <a:endParaRPr lang="cs-CZ" sz="1400" dirty="0"/>
          </a:p>
          <a:p>
            <a:pPr marL="342900" lvl="1" indent="-342900">
              <a:buClrTx/>
            </a:pPr>
            <a:endParaRPr lang="cs-CZ" sz="1400" dirty="0" smtClean="0"/>
          </a:p>
          <a:p>
            <a:pPr marL="342900" lvl="1" indent="-342900">
              <a:buClrTx/>
            </a:pPr>
            <a:endParaRPr lang="cs-CZ" sz="1400" dirty="0"/>
          </a:p>
          <a:p>
            <a:pPr marL="342900" lvl="1" indent="-342900">
              <a:buClrTx/>
            </a:pPr>
            <a:endParaRPr lang="cs-CZ" sz="1400" dirty="0" smtClean="0"/>
          </a:p>
          <a:p>
            <a:pPr>
              <a:buFont typeface="Wingdings" pitchFamily="2" charset="2"/>
              <a:buChar char="§"/>
            </a:pPr>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10</a:t>
            </a:fld>
            <a:endParaRPr lang="cs-CZ" dirty="0"/>
          </a:p>
        </p:txBody>
      </p:sp>
      <p:pic>
        <p:nvPicPr>
          <p:cNvPr id="6" name="Picture 5" descr="C:\Users\miskovskjit\Pictures\P5173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94" y="4570953"/>
            <a:ext cx="23050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
          <p:cNvPicPr>
            <a:picLocks noChangeAspect="1" noChangeArrowheads="1"/>
          </p:cNvPicPr>
          <p:nvPr/>
        </p:nvPicPr>
        <p:blipFill>
          <a:blip r:embed="rId3">
            <a:extLst>
              <a:ext uri="{28A0092B-C50C-407E-A947-70E740481C1C}">
                <a14:useLocalDpi xmlns:a14="http://schemas.microsoft.com/office/drawing/2010/main" val="0"/>
              </a:ext>
            </a:extLst>
          </a:blip>
          <a:srcRect l="4459" r="14589" b="8951"/>
          <a:stretch>
            <a:fillRect/>
          </a:stretch>
        </p:blipFill>
        <p:spPr bwMode="auto">
          <a:xfrm>
            <a:off x="2996588" y="4526272"/>
            <a:ext cx="1883884"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C:\Users\miskovskjit\Pictures\kame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099" y="4509119"/>
            <a:ext cx="1638300" cy="126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descr="C:\Users\miskovskjit\Pictures\rychlovarná konvi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436" y="1554163"/>
            <a:ext cx="969963" cy="854075"/>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C:\Users\miskovskjit\Pictures\tlačítkový hlásič EP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256" y="4526271"/>
            <a:ext cx="1840354" cy="172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98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141514"/>
            <a:ext cx="6876000" cy="813813"/>
          </a:xfrm>
        </p:spPr>
        <p:txBody>
          <a:bodyPr/>
          <a:lstStyle/>
          <a:p>
            <a:r>
              <a:rPr lang="cs-CZ" b="1" dirty="0" smtClean="0">
                <a:solidFill>
                  <a:srgbClr val="FF6600"/>
                </a:solidFill>
              </a:rPr>
              <a:t/>
            </a:r>
            <a:br>
              <a:rPr lang="cs-CZ" b="1" dirty="0" smtClean="0">
                <a:solidFill>
                  <a:srgbClr val="FF6600"/>
                </a:solidFill>
              </a:rPr>
            </a:br>
            <a:r>
              <a:rPr lang="cs-CZ" b="1" dirty="0" smtClean="0">
                <a:solidFill>
                  <a:srgbClr val="FF6600"/>
                </a:solidFill>
              </a:rPr>
              <a:t>             </a:t>
            </a:r>
            <a:r>
              <a:rPr lang="cs-CZ" dirty="0" smtClean="0">
                <a:solidFill>
                  <a:schemeClr val="accent2"/>
                </a:solidFill>
                <a:cs typeface="Arial" pitchFamily="34" charset="0"/>
              </a:rPr>
              <a:t>ZÁKLADNÍ </a:t>
            </a:r>
            <a:r>
              <a:rPr lang="cs-CZ" dirty="0">
                <a:solidFill>
                  <a:schemeClr val="accent2"/>
                </a:solidFill>
                <a:cs typeface="Arial" pitchFamily="34" charset="0"/>
              </a:rPr>
              <a:t>POJMY V PO</a:t>
            </a:r>
          </a:p>
        </p:txBody>
      </p:sp>
      <p:sp>
        <p:nvSpPr>
          <p:cNvPr id="3" name="Zástupný symbol pro obsah 2"/>
          <p:cNvSpPr>
            <a:spLocks noGrp="1"/>
          </p:cNvSpPr>
          <p:nvPr>
            <p:ph idx="1"/>
          </p:nvPr>
        </p:nvSpPr>
        <p:spPr>
          <a:xfrm>
            <a:off x="503999" y="1692000"/>
            <a:ext cx="4263943" cy="4680000"/>
          </a:xfrm>
        </p:spPr>
        <p:txBody>
          <a:bodyPr/>
          <a:lstStyle/>
          <a:p>
            <a:pPr marL="0" indent="0"/>
            <a:r>
              <a:rPr lang="cs-CZ" sz="1800" b="1" dirty="0">
                <a:solidFill>
                  <a:schemeClr val="accent2"/>
                </a:solidFill>
              </a:rPr>
              <a:t>PROCES HOŘENÍ</a:t>
            </a:r>
          </a:p>
          <a:p>
            <a:pPr marL="0" indent="0"/>
            <a:endParaRPr lang="cs-CZ" sz="1400" dirty="0"/>
          </a:p>
          <a:p>
            <a:pPr marL="0" indent="0">
              <a:lnSpc>
                <a:spcPct val="100000"/>
              </a:lnSpc>
            </a:pPr>
            <a:r>
              <a:rPr lang="cs-CZ" dirty="0"/>
              <a:t>Hoření je exotermní oxidační chemická reakce, při které dochází k velkému uvolňování tepelné energie, provázené výrazným světelným efektem.</a:t>
            </a:r>
          </a:p>
          <a:p>
            <a:pPr marL="0" indent="0">
              <a:lnSpc>
                <a:spcPct val="100000"/>
              </a:lnSpc>
            </a:pPr>
            <a:endParaRPr lang="cs-CZ" dirty="0"/>
          </a:p>
          <a:p>
            <a:pPr marL="0" indent="0">
              <a:lnSpc>
                <a:spcPct val="100000"/>
              </a:lnSpc>
            </a:pPr>
            <a:r>
              <a:rPr lang="cs-CZ" dirty="0"/>
              <a:t>K tomu, aby mohlo dojít k procesu hoření, je nutná současná přítomnost: </a:t>
            </a:r>
            <a:endParaRPr lang="cs-CZ" b="1" dirty="0"/>
          </a:p>
          <a:p>
            <a:pPr lvl="1">
              <a:lnSpc>
                <a:spcPct val="100000"/>
              </a:lnSpc>
              <a:buClr>
                <a:schemeClr val="accent2"/>
              </a:buClr>
            </a:pPr>
            <a:endParaRPr lang="cs-CZ" dirty="0"/>
          </a:p>
          <a:p>
            <a:pPr lvl="1">
              <a:lnSpc>
                <a:spcPct val="100000"/>
              </a:lnSpc>
              <a:buClr>
                <a:schemeClr val="accent2"/>
              </a:buClr>
            </a:pPr>
            <a:r>
              <a:rPr lang="cs-CZ" b="1" dirty="0"/>
              <a:t>Hořlavé látky (palivo)</a:t>
            </a:r>
          </a:p>
          <a:p>
            <a:pPr lvl="1">
              <a:lnSpc>
                <a:spcPct val="100000"/>
              </a:lnSpc>
              <a:buClr>
                <a:schemeClr val="accent2"/>
              </a:buClr>
            </a:pPr>
            <a:r>
              <a:rPr lang="cs-CZ" b="1" dirty="0"/>
              <a:t>Oxidačního prostředku </a:t>
            </a:r>
            <a:r>
              <a:rPr lang="cs-CZ" b="1" dirty="0" smtClean="0"/>
              <a:t> (</a:t>
            </a:r>
            <a:r>
              <a:rPr lang="cs-CZ" b="1" dirty="0"/>
              <a:t>vzduch, kyslík)</a:t>
            </a:r>
          </a:p>
          <a:p>
            <a:pPr lvl="1">
              <a:lnSpc>
                <a:spcPct val="100000"/>
              </a:lnSpc>
              <a:buClr>
                <a:schemeClr val="accent2"/>
              </a:buClr>
            </a:pPr>
            <a:r>
              <a:rPr lang="cs-CZ" b="1" dirty="0" smtClean="0"/>
              <a:t>Teplota </a:t>
            </a:r>
            <a:r>
              <a:rPr lang="cs-CZ" b="1" dirty="0"/>
              <a:t>(</a:t>
            </a:r>
            <a:r>
              <a:rPr lang="cs-CZ" b="1" dirty="0" smtClean="0"/>
              <a:t>iniciační zdroj)</a:t>
            </a:r>
            <a:endParaRPr lang="cs-CZ" b="1" dirty="0"/>
          </a:p>
          <a:p>
            <a:pPr marL="0" indent="0">
              <a:lnSpc>
                <a:spcPct val="100000"/>
              </a:lnSpc>
            </a:pPr>
            <a:endParaRPr lang="cs-CZ" b="1" dirty="0">
              <a:solidFill>
                <a:srgbClr val="F24F00"/>
              </a:solidFill>
            </a:endParaRPr>
          </a:p>
          <a:p>
            <a:pPr marL="0" indent="0">
              <a:lnSpc>
                <a:spcPct val="100000"/>
              </a:lnSpc>
            </a:pPr>
            <a:endParaRPr lang="cs-CZ" dirty="0"/>
          </a:p>
          <a:p>
            <a:pPr marL="0" indent="0">
              <a:lnSpc>
                <a:spcPct val="100000"/>
              </a:lnSpc>
            </a:pPr>
            <a:r>
              <a:rPr lang="cs-CZ" dirty="0"/>
              <a:t>Chybí-li třeba jen jeden z uvedených činitelů, nemůže hoření probíhat. Této skutečnosti se </a:t>
            </a:r>
            <a:r>
              <a:rPr lang="cs-CZ" dirty="0" smtClean="0"/>
              <a:t>využívá </a:t>
            </a:r>
            <a:r>
              <a:rPr lang="cs-CZ" dirty="0"/>
              <a:t>při hašení </a:t>
            </a:r>
            <a:r>
              <a:rPr lang="cs-CZ" dirty="0" smtClean="0"/>
              <a:t>požárů.</a:t>
            </a:r>
            <a:endParaRPr lang="cs-CZ" dirty="0"/>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11</a:t>
            </a:fld>
            <a:endParaRPr lang="cs-CZ" dirty="0"/>
          </a:p>
        </p:txBody>
      </p:sp>
      <p:pic>
        <p:nvPicPr>
          <p:cNvPr id="42020" name="Picture 36" descr="C:\Users\miskovskjit\Pictures\pla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70" y="386443"/>
            <a:ext cx="763587" cy="684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kt 6"/>
          <p:cNvGraphicFramePr>
            <a:graphicFrameLocks noGrp="1" noChangeAspect="1"/>
          </p:cNvGraphicFramePr>
          <p:nvPr>
            <p:extLst>
              <p:ext uri="{D42A27DB-BD31-4B8C-83A1-F6EECF244321}">
                <p14:modId xmlns:p14="http://schemas.microsoft.com/office/powerpoint/2010/main" val="349992369"/>
              </p:ext>
            </p:extLst>
          </p:nvPr>
        </p:nvGraphicFramePr>
        <p:xfrm>
          <a:off x="5048250" y="2397125"/>
          <a:ext cx="3635375" cy="3155950"/>
        </p:xfrm>
        <a:graphic>
          <a:graphicData uri="http://schemas.openxmlformats.org/presentationml/2006/ole">
            <mc:AlternateContent xmlns:mc="http://schemas.openxmlformats.org/markup-compatibility/2006">
              <mc:Choice xmlns:v="urn:schemas-microsoft-com:vml" Requires="v">
                <p:oleObj spid="_x0000_s42150" name="Obrázek" r:id="rId4" imgW="3634778" imgH="3155517" progId="Word.Picture.8">
                  <p:embed/>
                </p:oleObj>
              </mc:Choice>
              <mc:Fallback>
                <p:oleObj name="Obrázek" r:id="rId4" imgW="3634778" imgH="3155517" progId="Word.Picture.8">
                  <p:embed/>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0" y="2397125"/>
                        <a:ext cx="36353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27024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391886"/>
            <a:ext cx="6876000" cy="738664"/>
          </a:xfrm>
        </p:spPr>
        <p:txBody>
          <a:bodyPr/>
          <a:lstStyle/>
          <a:p>
            <a:pPr>
              <a:lnSpc>
                <a:spcPct val="100000"/>
              </a:lnSpc>
            </a:pPr>
            <a:r>
              <a:rPr lang="cs-CZ" dirty="0">
                <a:solidFill>
                  <a:schemeClr val="accent2"/>
                </a:solidFill>
                <a:cs typeface="Arial" pitchFamily="34" charset="0"/>
              </a:rPr>
              <a:t>POŽÁRNÍ NEBEZPEČÍ VZNIKAJÍCÍ PŘI ČINNOSTECH PROVOZOVANÝCH V MÍSTĚ VÝKONU PRÁCE</a:t>
            </a:r>
            <a:endParaRPr lang="cs-CZ" dirty="0">
              <a:solidFill>
                <a:schemeClr val="accent2"/>
              </a:solidFill>
            </a:endParaRPr>
          </a:p>
        </p:txBody>
      </p:sp>
      <p:sp>
        <p:nvSpPr>
          <p:cNvPr id="3" name="Zástupný symbol pro obsah 2"/>
          <p:cNvSpPr>
            <a:spLocks noGrp="1"/>
          </p:cNvSpPr>
          <p:nvPr>
            <p:ph idx="1"/>
          </p:nvPr>
        </p:nvSpPr>
        <p:spPr>
          <a:xfrm>
            <a:off x="518833" y="1582510"/>
            <a:ext cx="7400925" cy="5161189"/>
          </a:xfrm>
        </p:spPr>
        <p:txBody>
          <a:bodyPr/>
          <a:lstStyle/>
          <a:p>
            <a:pPr marL="0" indent="0">
              <a:lnSpc>
                <a:spcPct val="100000"/>
              </a:lnSpc>
              <a:defRPr/>
            </a:pPr>
            <a:r>
              <a:rPr lang="cs-CZ" sz="1800" b="1" dirty="0">
                <a:solidFill>
                  <a:schemeClr val="accent2"/>
                </a:solidFill>
              </a:rPr>
              <a:t>HOŘLAVÉ </a:t>
            </a:r>
            <a:r>
              <a:rPr lang="cs-CZ" sz="1800" b="1" dirty="0" smtClean="0">
                <a:solidFill>
                  <a:schemeClr val="accent2"/>
                </a:solidFill>
              </a:rPr>
              <a:t>LÁTKY</a:t>
            </a:r>
            <a:endParaRPr lang="cs-CZ" sz="1800" dirty="0">
              <a:solidFill>
                <a:schemeClr val="accent2"/>
              </a:solidFill>
            </a:endParaRPr>
          </a:p>
          <a:p>
            <a:pPr marL="0" indent="0">
              <a:lnSpc>
                <a:spcPct val="100000"/>
              </a:lnSpc>
              <a:spcBef>
                <a:spcPts val="2400"/>
              </a:spcBef>
              <a:defRPr/>
            </a:pPr>
            <a:r>
              <a:rPr lang="cs-CZ" b="1" dirty="0"/>
              <a:t>Jsou chemické látky nebo jejich směsi v </a:t>
            </a:r>
            <a:r>
              <a:rPr lang="cs-CZ" b="1" dirty="0" smtClean="0"/>
              <a:t>tuhém, kapalném nebo plynném stavu, </a:t>
            </a:r>
            <a:r>
              <a:rPr lang="cs-CZ" b="1" dirty="0"/>
              <a:t>jejichž plyny a páry jsou za předvídatelných podmínek schopné hořet nebo vytvářet produkty schopné hoření. </a:t>
            </a:r>
            <a:endParaRPr lang="cs-CZ" b="1" dirty="0" smtClean="0"/>
          </a:p>
          <a:p>
            <a:pPr marL="0" indent="0">
              <a:lnSpc>
                <a:spcPct val="100000"/>
              </a:lnSpc>
              <a:spcBef>
                <a:spcPts val="2400"/>
              </a:spcBef>
              <a:defRPr/>
            </a:pPr>
            <a:r>
              <a:rPr lang="cs-CZ" dirty="0" smtClean="0"/>
              <a:t>Hořlavé látky se dělí podle skupenství na pevné, kapalné a plynné. </a:t>
            </a:r>
          </a:p>
          <a:p>
            <a:pPr marL="0" indent="0">
              <a:lnSpc>
                <a:spcPct val="100000"/>
              </a:lnSpc>
              <a:spcBef>
                <a:spcPts val="1800"/>
              </a:spcBef>
              <a:defRPr/>
            </a:pPr>
            <a:r>
              <a:rPr lang="cs-CZ" dirty="0" smtClean="0"/>
              <a:t>Kapalné hořlavé látky se dále dělí</a:t>
            </a:r>
            <a:r>
              <a:rPr lang="cs-CZ" dirty="0"/>
              <a:t> </a:t>
            </a:r>
            <a:r>
              <a:rPr lang="cs-CZ" dirty="0" smtClean="0"/>
              <a:t>podle </a:t>
            </a:r>
            <a:r>
              <a:rPr lang="cs-CZ" dirty="0"/>
              <a:t>bodu </a:t>
            </a:r>
            <a:r>
              <a:rPr lang="cs-CZ" dirty="0" smtClean="0"/>
              <a:t>vzplanutí do </a:t>
            </a:r>
            <a:r>
              <a:rPr lang="cs-CZ" dirty="0"/>
              <a:t>čtyř tříd nebezpečnosti </a:t>
            </a:r>
            <a:endParaRPr lang="cs-CZ" dirty="0" smtClean="0"/>
          </a:p>
          <a:p>
            <a:pPr marL="0" indent="0">
              <a:lnSpc>
                <a:spcPct val="100000"/>
              </a:lnSpc>
              <a:defRPr/>
            </a:pPr>
            <a:r>
              <a:rPr lang="cs-CZ" dirty="0" smtClean="0"/>
              <a:t>(</a:t>
            </a:r>
            <a:r>
              <a:rPr lang="cs-CZ" dirty="0"/>
              <a:t>I. – IV.)  ČSN 65 0201.</a:t>
            </a:r>
          </a:p>
          <a:p>
            <a:pPr marL="0" indent="0">
              <a:lnSpc>
                <a:spcPct val="100000"/>
              </a:lnSpc>
              <a:spcBef>
                <a:spcPts val="4800"/>
              </a:spcBef>
              <a:tabLst>
                <a:tab pos="2695575" algn="l"/>
                <a:tab pos="3228975" algn="l"/>
              </a:tabLst>
              <a:defRPr/>
            </a:pPr>
            <a:r>
              <a:rPr lang="cs-CZ" b="1" dirty="0" smtClean="0">
                <a:solidFill>
                  <a:schemeClr val="accent6"/>
                </a:solidFill>
              </a:rPr>
              <a:t>  I. Třída nebezpečnosti	-	do 21 °</a:t>
            </a:r>
            <a:r>
              <a:rPr lang="cs-CZ" b="1" dirty="0">
                <a:solidFill>
                  <a:schemeClr val="accent6"/>
                </a:solidFill>
              </a:rPr>
              <a:t>C</a:t>
            </a:r>
          </a:p>
          <a:p>
            <a:pPr marL="0" indent="0">
              <a:lnSpc>
                <a:spcPct val="100000"/>
              </a:lnSpc>
              <a:tabLst>
                <a:tab pos="2695575" algn="l"/>
                <a:tab pos="3228975" algn="l"/>
              </a:tabLst>
              <a:defRPr/>
            </a:pPr>
            <a:r>
              <a:rPr lang="cs-CZ" b="1" dirty="0" smtClean="0">
                <a:solidFill>
                  <a:schemeClr val="accent6"/>
                </a:solidFill>
              </a:rPr>
              <a:t> II. Třída nebezpečnosti	-</a:t>
            </a:r>
            <a:r>
              <a:rPr lang="cs-CZ" b="1" dirty="0">
                <a:solidFill>
                  <a:schemeClr val="accent6"/>
                </a:solidFill>
              </a:rPr>
              <a:t>	21 – </a:t>
            </a:r>
            <a:r>
              <a:rPr lang="cs-CZ" b="1" dirty="0" smtClean="0">
                <a:solidFill>
                  <a:schemeClr val="accent6"/>
                </a:solidFill>
              </a:rPr>
              <a:t>55 °</a:t>
            </a:r>
            <a:r>
              <a:rPr lang="cs-CZ" b="1" dirty="0">
                <a:solidFill>
                  <a:schemeClr val="accent6"/>
                </a:solidFill>
              </a:rPr>
              <a:t>C</a:t>
            </a:r>
          </a:p>
          <a:p>
            <a:pPr marL="0" indent="0">
              <a:lnSpc>
                <a:spcPct val="100000"/>
              </a:lnSpc>
              <a:tabLst>
                <a:tab pos="2695575" algn="l"/>
                <a:tab pos="3228975" algn="l"/>
              </a:tabLst>
              <a:defRPr/>
            </a:pPr>
            <a:r>
              <a:rPr lang="cs-CZ" b="1" dirty="0">
                <a:solidFill>
                  <a:schemeClr val="accent6"/>
                </a:solidFill>
              </a:rPr>
              <a:t>III</a:t>
            </a:r>
            <a:r>
              <a:rPr lang="cs-CZ" b="1" dirty="0" smtClean="0">
                <a:solidFill>
                  <a:schemeClr val="accent6"/>
                </a:solidFill>
              </a:rPr>
              <a:t>. Třída nebezpečnosti	-</a:t>
            </a:r>
            <a:r>
              <a:rPr lang="cs-CZ" b="1" dirty="0">
                <a:solidFill>
                  <a:schemeClr val="accent6"/>
                </a:solidFill>
              </a:rPr>
              <a:t>	55 – </a:t>
            </a:r>
            <a:r>
              <a:rPr lang="cs-CZ" b="1" dirty="0" smtClean="0">
                <a:solidFill>
                  <a:schemeClr val="accent6"/>
                </a:solidFill>
              </a:rPr>
              <a:t>100 °</a:t>
            </a:r>
            <a:r>
              <a:rPr lang="cs-CZ" b="1" dirty="0">
                <a:solidFill>
                  <a:schemeClr val="accent6"/>
                </a:solidFill>
              </a:rPr>
              <a:t>C</a:t>
            </a:r>
          </a:p>
          <a:p>
            <a:pPr marL="0" indent="0">
              <a:lnSpc>
                <a:spcPct val="100000"/>
              </a:lnSpc>
              <a:tabLst>
                <a:tab pos="2695575" algn="l"/>
                <a:tab pos="3228975" algn="l"/>
              </a:tabLst>
              <a:defRPr/>
            </a:pPr>
            <a:r>
              <a:rPr lang="cs-CZ" b="1" dirty="0" smtClean="0">
                <a:solidFill>
                  <a:schemeClr val="accent6"/>
                </a:solidFill>
              </a:rPr>
              <a:t>IV. Třída nebezpečnosti	-</a:t>
            </a:r>
            <a:r>
              <a:rPr lang="cs-CZ" b="1" dirty="0">
                <a:solidFill>
                  <a:schemeClr val="accent6"/>
                </a:solidFill>
              </a:rPr>
              <a:t>	více než </a:t>
            </a:r>
            <a:r>
              <a:rPr lang="cs-CZ" b="1" dirty="0" smtClean="0">
                <a:solidFill>
                  <a:schemeClr val="accent6"/>
                </a:solidFill>
              </a:rPr>
              <a:t>100 °C</a:t>
            </a:r>
          </a:p>
          <a:p>
            <a:pPr marL="0" indent="0" algn="ctr">
              <a:lnSpc>
                <a:spcPct val="100000"/>
              </a:lnSpc>
              <a:defRPr/>
            </a:pPr>
            <a:endParaRPr lang="cs-CZ" b="1" dirty="0">
              <a:solidFill>
                <a:schemeClr val="accent6"/>
              </a:solidFill>
            </a:endParaRPr>
          </a:p>
          <a:p>
            <a:endParaRPr lang="cs-CZ" sz="1400" strike="sngStrike"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12</a:t>
            </a:fld>
            <a:endParaRPr lang="cs-CZ" dirty="0"/>
          </a:p>
        </p:txBody>
      </p:sp>
      <p:pic>
        <p:nvPicPr>
          <p:cNvPr id="47106" name="Picture 2" descr="C:\Users\miskovskjit\Pictures\BEZPEČNOSTNÍ TABULKY\tabulka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221" y="4522659"/>
            <a:ext cx="1147124" cy="1704521"/>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C:\Users\miskovskjit\Pictures\hořlavi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967" y="4671656"/>
            <a:ext cx="1008063" cy="1008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6" descr="C:\Users\miskovskjit\Pictures\plam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758" y="2127931"/>
            <a:ext cx="763587" cy="68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52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738664"/>
          </a:xfrm>
        </p:spPr>
        <p:txBody>
          <a:bodyPr/>
          <a:lstStyle/>
          <a:p>
            <a:pPr>
              <a:lnSpc>
                <a:spcPct val="100000"/>
              </a:lnSpc>
            </a:pPr>
            <a:r>
              <a:rPr lang="cs-CZ" dirty="0" smtClean="0">
                <a:solidFill>
                  <a:schemeClr val="accent2"/>
                </a:solidFill>
                <a:cs typeface="Arial" pitchFamily="34" charset="0"/>
              </a:rPr>
              <a:t>POŽÁRNÍ </a:t>
            </a:r>
            <a:r>
              <a:rPr lang="cs-CZ" dirty="0">
                <a:solidFill>
                  <a:schemeClr val="accent2"/>
                </a:solidFill>
                <a:cs typeface="Arial" pitchFamily="34" charset="0"/>
              </a:rPr>
              <a:t>NEBEZPEČÍ VZNIKAJÍCÍ </a:t>
            </a:r>
            <a:r>
              <a:rPr lang="cs-CZ" dirty="0" smtClean="0">
                <a:solidFill>
                  <a:schemeClr val="accent2"/>
                </a:solidFill>
                <a:cs typeface="Arial" pitchFamily="34" charset="0"/>
              </a:rPr>
              <a:t>PŘI ČINNOSTECH </a:t>
            </a:r>
            <a:r>
              <a:rPr lang="cs-CZ" dirty="0">
                <a:solidFill>
                  <a:schemeClr val="accent2"/>
                </a:solidFill>
                <a:cs typeface="Arial" pitchFamily="34" charset="0"/>
              </a:rPr>
              <a:t>PROVOZOVANÝCH V </a:t>
            </a:r>
            <a:r>
              <a:rPr lang="cs-CZ" dirty="0" smtClean="0">
                <a:solidFill>
                  <a:schemeClr val="accent2"/>
                </a:solidFill>
                <a:cs typeface="Arial" pitchFamily="34" charset="0"/>
              </a:rPr>
              <a:t>MÍSTĚ VÝKONU </a:t>
            </a:r>
            <a:r>
              <a:rPr lang="cs-CZ" dirty="0">
                <a:solidFill>
                  <a:schemeClr val="accent2"/>
                </a:solidFill>
                <a:cs typeface="Arial" pitchFamily="34" charset="0"/>
              </a:rPr>
              <a:t>PRÁCE</a:t>
            </a:r>
            <a:endParaRPr lang="cs-CZ" dirty="0">
              <a:solidFill>
                <a:schemeClr val="accent2"/>
              </a:solidFill>
            </a:endParaRPr>
          </a:p>
        </p:txBody>
      </p:sp>
      <p:sp>
        <p:nvSpPr>
          <p:cNvPr id="3" name="Zástupný symbol pro obsah 2"/>
          <p:cNvSpPr>
            <a:spLocks noGrp="1"/>
          </p:cNvSpPr>
          <p:nvPr>
            <p:ph idx="1"/>
          </p:nvPr>
        </p:nvSpPr>
        <p:spPr>
          <a:xfrm>
            <a:off x="504000" y="1692000"/>
            <a:ext cx="5344350" cy="4680000"/>
          </a:xfrm>
        </p:spPr>
        <p:txBody>
          <a:bodyPr/>
          <a:lstStyle/>
          <a:p>
            <a:pPr marL="0" indent="0">
              <a:lnSpc>
                <a:spcPct val="100000"/>
              </a:lnSpc>
              <a:spcAft>
                <a:spcPts val="600"/>
              </a:spcAft>
              <a:defRPr/>
            </a:pPr>
            <a:r>
              <a:rPr lang="cs-CZ" b="1" dirty="0">
                <a:solidFill>
                  <a:schemeClr val="accent2"/>
                </a:solidFill>
              </a:rPr>
              <a:t>TLAKOVÉ NÁDOBY K PŘEPRAVĚ PLYNŮ</a:t>
            </a:r>
          </a:p>
          <a:p>
            <a:pPr marL="0" indent="0">
              <a:lnSpc>
                <a:spcPct val="100000"/>
              </a:lnSpc>
              <a:defRPr/>
            </a:pPr>
            <a:r>
              <a:rPr lang="cs-CZ" dirty="0" smtClean="0"/>
              <a:t>Tlakové </a:t>
            </a:r>
            <a:r>
              <a:rPr lang="cs-CZ" dirty="0"/>
              <a:t>nádoby na přepravu plynů – jsou uzavíratelné kovové nádoby nebo </a:t>
            </a:r>
            <a:r>
              <a:rPr lang="cs-CZ" dirty="0" smtClean="0"/>
              <a:t>nádoby </a:t>
            </a:r>
            <a:r>
              <a:rPr lang="cs-CZ" dirty="0"/>
              <a:t>z jiných materiálů, na jejíchž vnitřní stěny po naplnění působí tlak plynu </a:t>
            </a:r>
            <a:r>
              <a:rPr lang="cs-CZ" dirty="0" smtClean="0"/>
              <a:t>nebo </a:t>
            </a:r>
            <a:r>
              <a:rPr lang="cs-CZ" dirty="0"/>
              <a:t>par.</a:t>
            </a:r>
          </a:p>
          <a:p>
            <a:pPr marL="0" indent="0">
              <a:lnSpc>
                <a:spcPct val="100000"/>
              </a:lnSpc>
              <a:defRPr/>
            </a:pPr>
            <a:r>
              <a:rPr lang="cs-CZ" dirty="0" smtClean="0"/>
              <a:t>V lokalitách se pracuje </a:t>
            </a:r>
            <a:r>
              <a:rPr lang="cs-CZ" dirty="0"/>
              <a:t>s tlakovými nádobami </a:t>
            </a:r>
            <a:r>
              <a:rPr lang="cs-CZ" dirty="0" smtClean="0"/>
              <a:t>s </a:t>
            </a:r>
            <a:r>
              <a:rPr lang="cs-CZ" dirty="0"/>
              <a:t>obsahem </a:t>
            </a:r>
            <a:r>
              <a:rPr lang="cs-CZ" dirty="0" smtClean="0"/>
              <a:t>vodíku, acetylenu</a:t>
            </a:r>
            <a:r>
              <a:rPr lang="cs-CZ" dirty="0"/>
              <a:t>, kyslíku, propan butanu, amoniaku, argonu, corgonu, dusíku </a:t>
            </a:r>
            <a:r>
              <a:rPr lang="cs-CZ" dirty="0" smtClean="0"/>
              <a:t>a </a:t>
            </a:r>
            <a:r>
              <a:rPr lang="cs-CZ" dirty="0"/>
              <a:t>s </a:t>
            </a:r>
            <a:r>
              <a:rPr lang="cs-CZ" dirty="0" smtClean="0"/>
              <a:t>oxidem uhličitým.</a:t>
            </a:r>
          </a:p>
          <a:p>
            <a:pPr marL="0" indent="0">
              <a:lnSpc>
                <a:spcPct val="100000"/>
              </a:lnSpc>
              <a:defRPr/>
            </a:pPr>
            <a:endParaRPr lang="cs-CZ" b="1" dirty="0" smtClean="0"/>
          </a:p>
          <a:p>
            <a:pPr marL="0" indent="0">
              <a:lnSpc>
                <a:spcPct val="100000"/>
              </a:lnSpc>
              <a:defRPr/>
            </a:pPr>
            <a:endParaRPr lang="cs-CZ" b="1" dirty="0"/>
          </a:p>
          <a:p>
            <a:pPr marL="0" indent="0">
              <a:spcAft>
                <a:spcPts val="600"/>
              </a:spcAft>
              <a:defRPr/>
            </a:pPr>
            <a:r>
              <a:rPr lang="cs-CZ" b="1" dirty="0">
                <a:solidFill>
                  <a:schemeClr val="accent2"/>
                </a:solidFill>
              </a:rPr>
              <a:t>POKYNY PRO PRÁCI S </a:t>
            </a:r>
            <a:r>
              <a:rPr lang="cs-CZ" b="1" dirty="0" smtClean="0">
                <a:solidFill>
                  <a:schemeClr val="accent2"/>
                </a:solidFill>
              </a:rPr>
              <a:t>TLAK. NÁDOBAMI</a:t>
            </a:r>
            <a:r>
              <a:rPr lang="cs-CZ" b="1" dirty="0">
                <a:solidFill>
                  <a:srgbClr val="FF6600"/>
                </a:solidFill>
              </a:rPr>
              <a:t>:</a:t>
            </a:r>
          </a:p>
          <a:p>
            <a:pPr>
              <a:lnSpc>
                <a:spcPct val="100000"/>
              </a:lnSpc>
              <a:buClr>
                <a:schemeClr val="accent2"/>
              </a:buClr>
              <a:buSzPct val="140000"/>
              <a:buFont typeface="Wingdings" pitchFamily="2" charset="2"/>
              <a:buChar char="§"/>
              <a:defRPr/>
            </a:pPr>
            <a:r>
              <a:rPr lang="cs-CZ" b="1" dirty="0">
                <a:solidFill>
                  <a:schemeClr val="accent2"/>
                </a:solidFill>
                <a:latin typeface="Arial CE" charset="-18"/>
              </a:rPr>
              <a:t>Musí</a:t>
            </a:r>
            <a:r>
              <a:rPr lang="cs-CZ" b="1" dirty="0">
                <a:latin typeface="Arial CE" charset="-18"/>
              </a:rPr>
              <a:t> být zajištěny proti pádu</a:t>
            </a:r>
          </a:p>
          <a:p>
            <a:pPr>
              <a:lnSpc>
                <a:spcPct val="100000"/>
              </a:lnSpc>
              <a:buClr>
                <a:schemeClr val="accent2"/>
              </a:buClr>
              <a:buSzPct val="140000"/>
              <a:buFont typeface="Wingdings" pitchFamily="2" charset="2"/>
              <a:buChar char="§"/>
              <a:defRPr/>
            </a:pPr>
            <a:r>
              <a:rPr lang="cs-CZ" b="1" dirty="0">
                <a:latin typeface="Arial CE" charset="-18"/>
              </a:rPr>
              <a:t>TN </a:t>
            </a:r>
            <a:r>
              <a:rPr lang="cs-CZ" b="1" dirty="0">
                <a:solidFill>
                  <a:schemeClr val="accent2"/>
                </a:solidFill>
                <a:latin typeface="Arial CE" charset="-18"/>
              </a:rPr>
              <a:t>musí</a:t>
            </a:r>
            <a:r>
              <a:rPr lang="cs-CZ" b="1" dirty="0">
                <a:latin typeface="Arial CE" charset="-18"/>
              </a:rPr>
              <a:t> mít platnou tlakovou zkoušku</a:t>
            </a:r>
          </a:p>
          <a:p>
            <a:pPr>
              <a:lnSpc>
                <a:spcPct val="100000"/>
              </a:lnSpc>
              <a:buClr>
                <a:schemeClr val="accent2"/>
              </a:buClr>
              <a:buSzPct val="140000"/>
              <a:buFont typeface="Wingdings" pitchFamily="2" charset="2"/>
              <a:buChar char="§"/>
              <a:defRPr/>
            </a:pPr>
            <a:r>
              <a:rPr lang="cs-CZ" b="1" dirty="0">
                <a:solidFill>
                  <a:schemeClr val="accent2"/>
                </a:solidFill>
                <a:latin typeface="Arial CE" charset="-18"/>
              </a:rPr>
              <a:t>Musí</a:t>
            </a:r>
            <a:r>
              <a:rPr lang="cs-CZ" b="1" dirty="0">
                <a:latin typeface="Arial CE" charset="-18"/>
              </a:rPr>
              <a:t> být umístěny nejméně 3 m</a:t>
            </a:r>
          </a:p>
          <a:p>
            <a:pPr marL="0" indent="0">
              <a:lnSpc>
                <a:spcPct val="100000"/>
              </a:lnSpc>
              <a:buClr>
                <a:schemeClr val="accent2"/>
              </a:buClr>
              <a:buSzPct val="140000"/>
              <a:defRPr/>
            </a:pPr>
            <a:r>
              <a:rPr lang="cs-CZ" b="1" dirty="0">
                <a:latin typeface="Arial CE" charset="-18"/>
              </a:rPr>
              <a:t>      </a:t>
            </a:r>
            <a:r>
              <a:rPr lang="cs-CZ" b="1" dirty="0" smtClean="0">
                <a:latin typeface="Arial CE" charset="-18"/>
              </a:rPr>
              <a:t>od </a:t>
            </a:r>
            <a:r>
              <a:rPr lang="cs-CZ" b="1" dirty="0">
                <a:latin typeface="Arial CE" charset="-18"/>
              </a:rPr>
              <a:t>topných těles</a:t>
            </a:r>
          </a:p>
          <a:p>
            <a:pPr>
              <a:lnSpc>
                <a:spcPct val="100000"/>
              </a:lnSpc>
              <a:buClr>
                <a:schemeClr val="accent2"/>
              </a:buClr>
              <a:buSzPct val="140000"/>
              <a:buFont typeface="Wingdings" pitchFamily="2" charset="2"/>
              <a:buChar char="§"/>
              <a:defRPr/>
            </a:pPr>
            <a:r>
              <a:rPr lang="cs-CZ" b="1" dirty="0">
                <a:solidFill>
                  <a:schemeClr val="accent2"/>
                </a:solidFill>
                <a:latin typeface="Arial CE" charset="-18"/>
              </a:rPr>
              <a:t>Vypouštět</a:t>
            </a:r>
            <a:r>
              <a:rPr lang="cs-CZ" b="1" dirty="0">
                <a:latin typeface="Arial CE" charset="-18"/>
              </a:rPr>
              <a:t> plyny z nádob se smí jen</a:t>
            </a:r>
          </a:p>
          <a:p>
            <a:pPr marL="0" indent="0">
              <a:lnSpc>
                <a:spcPct val="100000"/>
              </a:lnSpc>
              <a:buClr>
                <a:schemeClr val="accent2"/>
              </a:buClr>
              <a:buSzPct val="140000"/>
              <a:defRPr/>
            </a:pPr>
            <a:r>
              <a:rPr lang="cs-CZ" b="1" dirty="0">
                <a:latin typeface="Arial CE" charset="-18"/>
              </a:rPr>
              <a:t>      </a:t>
            </a:r>
            <a:r>
              <a:rPr lang="cs-CZ" b="1" dirty="0" smtClean="0">
                <a:latin typeface="Arial CE" charset="-18"/>
              </a:rPr>
              <a:t>přes </a:t>
            </a:r>
            <a:r>
              <a:rPr lang="cs-CZ" b="1" dirty="0">
                <a:latin typeface="Arial CE" charset="-18"/>
              </a:rPr>
              <a:t>redukční ventil</a:t>
            </a:r>
          </a:p>
          <a:p>
            <a:pPr>
              <a:lnSpc>
                <a:spcPct val="100000"/>
              </a:lnSpc>
              <a:buClr>
                <a:schemeClr val="accent2"/>
              </a:buClr>
              <a:buSzPct val="140000"/>
              <a:buFont typeface="Wingdings" pitchFamily="2" charset="2"/>
              <a:buChar char="§"/>
              <a:defRPr/>
            </a:pPr>
            <a:r>
              <a:rPr lang="cs-CZ" b="1" dirty="0">
                <a:latin typeface="Arial CE" charset="-18"/>
              </a:rPr>
              <a:t>V prázdných tlakových nádobách </a:t>
            </a:r>
          </a:p>
          <a:p>
            <a:pPr marL="0" indent="0">
              <a:lnSpc>
                <a:spcPct val="100000"/>
              </a:lnSpc>
              <a:buClr>
                <a:schemeClr val="accent2"/>
              </a:buClr>
              <a:buSzPct val="140000"/>
              <a:defRPr/>
            </a:pPr>
            <a:r>
              <a:rPr lang="cs-CZ" b="1" dirty="0">
                <a:latin typeface="Arial CE" charset="-18"/>
              </a:rPr>
              <a:t>      </a:t>
            </a:r>
            <a:r>
              <a:rPr lang="cs-CZ" b="1" dirty="0" smtClean="0">
                <a:solidFill>
                  <a:schemeClr val="accent2"/>
                </a:solidFill>
                <a:latin typeface="Arial CE" charset="-18"/>
              </a:rPr>
              <a:t>musí</a:t>
            </a:r>
            <a:r>
              <a:rPr lang="cs-CZ" b="1" dirty="0" smtClean="0">
                <a:latin typeface="Arial CE" charset="-18"/>
              </a:rPr>
              <a:t> </a:t>
            </a:r>
            <a:r>
              <a:rPr lang="cs-CZ" b="1" dirty="0">
                <a:latin typeface="Arial CE" charset="-18"/>
              </a:rPr>
              <a:t>zůstat zbytkový přetlak nejméně</a:t>
            </a:r>
          </a:p>
          <a:p>
            <a:pPr marL="0" indent="0">
              <a:lnSpc>
                <a:spcPct val="100000"/>
              </a:lnSpc>
              <a:buClr>
                <a:schemeClr val="accent2"/>
              </a:buClr>
              <a:buSzPct val="140000"/>
              <a:defRPr/>
            </a:pPr>
            <a:r>
              <a:rPr lang="cs-CZ" b="1" dirty="0">
                <a:latin typeface="Arial CE" charset="-18"/>
              </a:rPr>
              <a:t>      </a:t>
            </a:r>
            <a:r>
              <a:rPr lang="cs-CZ" b="1" dirty="0" smtClean="0">
                <a:latin typeface="Arial CE" charset="-18"/>
              </a:rPr>
              <a:t>0,5 </a:t>
            </a:r>
            <a:r>
              <a:rPr lang="cs-CZ" b="1" dirty="0">
                <a:latin typeface="Arial CE" charset="-18"/>
              </a:rPr>
              <a:t>baru</a:t>
            </a:r>
          </a:p>
          <a:p>
            <a:endParaRPr lang="cs-CZ" dirty="0"/>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13</a:t>
            </a:fld>
            <a:endParaRPr lang="cs-CZ" dirty="0"/>
          </a:p>
        </p:txBody>
      </p:sp>
      <p:pic>
        <p:nvPicPr>
          <p:cNvPr id="6" name="Picture 9" descr="C:\Users\miskovskjit\Pictures\PŘEPRAVA TLAKOVÝCH LAHVÍ\PC183845.JPG"/>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7769"/>
          <a:stretch/>
        </p:blipFill>
        <p:spPr bwMode="auto">
          <a:xfrm>
            <a:off x="7069279" y="1989238"/>
            <a:ext cx="2074721"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594" y="3921123"/>
            <a:ext cx="2138539"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279" y="3921124"/>
            <a:ext cx="2074721"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279" y="6009358"/>
            <a:ext cx="5667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0594" y="6009357"/>
            <a:ext cx="5667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5631" y="3321942"/>
            <a:ext cx="5667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129"/>
          <p:cNvPicPr>
            <a:picLocks noChangeAspect="1" noChangeArrowheads="1"/>
          </p:cNvPicPr>
          <p:nvPr/>
        </p:nvPicPr>
        <p:blipFill>
          <a:blip r:embed="rId6">
            <a:extLst>
              <a:ext uri="{28A0092B-C50C-407E-A947-70E740481C1C}">
                <a14:useLocalDpi xmlns:a14="http://schemas.microsoft.com/office/drawing/2010/main" val="0"/>
              </a:ext>
            </a:extLst>
          </a:blip>
          <a:srcRect r="9921" b="10310"/>
          <a:stretch>
            <a:fillRect/>
          </a:stretch>
        </p:blipFill>
        <p:spPr bwMode="auto">
          <a:xfrm>
            <a:off x="6236021" y="1393712"/>
            <a:ext cx="7731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128"/>
          <p:cNvPicPr>
            <a:picLocks noChangeAspect="1" noChangeArrowheads="1"/>
          </p:cNvPicPr>
          <p:nvPr/>
        </p:nvPicPr>
        <p:blipFill>
          <a:blip r:embed="rId7">
            <a:extLst>
              <a:ext uri="{28A0092B-C50C-407E-A947-70E740481C1C}">
                <a14:useLocalDpi xmlns:a14="http://schemas.microsoft.com/office/drawing/2010/main" val="0"/>
              </a:ext>
            </a:extLst>
          </a:blip>
          <a:srcRect r="7724" b="7971"/>
          <a:stretch>
            <a:fillRect/>
          </a:stretch>
        </p:blipFill>
        <p:spPr bwMode="auto">
          <a:xfrm>
            <a:off x="6236021" y="2642167"/>
            <a:ext cx="7731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descr="C:\Users\miskovskjit\Pictures\BEZPEČNOSTNÍ TABULKY\E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7031" y="1466725"/>
            <a:ext cx="788990" cy="74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69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8150"/>
            <a:ext cx="6876000" cy="738664"/>
          </a:xfrm>
        </p:spPr>
        <p:txBody>
          <a:bodyPr/>
          <a:lstStyle/>
          <a:p>
            <a:pPr>
              <a:lnSpc>
                <a:spcPct val="100000"/>
              </a:lnSpc>
            </a:pPr>
            <a:r>
              <a:rPr lang="cs-CZ" dirty="0">
                <a:solidFill>
                  <a:schemeClr val="accent2"/>
                </a:solidFill>
                <a:cs typeface="Arial" pitchFamily="34" charset="0"/>
              </a:rPr>
              <a:t>POŽÁRNÍ NEBEZPEČÍ VZNIKAJÍCÍ PŘI ČINNOSTECH PROVOZOVANÝCH V MÍSTĚ VÝKONU PRÁCE</a:t>
            </a:r>
            <a:endParaRPr lang="cs-CZ" dirty="0">
              <a:solidFill>
                <a:schemeClr val="accent2"/>
              </a:solidFill>
            </a:endParaRPr>
          </a:p>
        </p:txBody>
      </p:sp>
      <p:sp>
        <p:nvSpPr>
          <p:cNvPr id="3" name="Zástupný symbol pro obsah 2"/>
          <p:cNvSpPr>
            <a:spLocks noGrp="1"/>
          </p:cNvSpPr>
          <p:nvPr>
            <p:ph idx="1"/>
          </p:nvPr>
        </p:nvSpPr>
        <p:spPr>
          <a:xfrm>
            <a:off x="503999" y="1569744"/>
            <a:ext cx="8148813" cy="4977114"/>
          </a:xfrm>
        </p:spPr>
        <p:txBody>
          <a:bodyPr/>
          <a:lstStyle/>
          <a:p>
            <a:pPr lvl="1">
              <a:buClr>
                <a:schemeClr val="accent2"/>
              </a:buClr>
              <a:buNone/>
            </a:pPr>
            <a:r>
              <a:rPr lang="cs-CZ" sz="1800" b="1" dirty="0">
                <a:solidFill>
                  <a:schemeClr val="accent2"/>
                </a:solidFill>
              </a:rPr>
              <a:t>TEPELNÉ SPOTŘEBIČE</a:t>
            </a:r>
          </a:p>
          <a:p>
            <a:pPr lvl="1">
              <a:buClr>
                <a:schemeClr val="accent2"/>
              </a:buClr>
              <a:buNone/>
            </a:pPr>
            <a:endParaRPr lang="cs-CZ" sz="1400" dirty="0"/>
          </a:p>
          <a:p>
            <a:pPr lvl="1">
              <a:buClr>
                <a:schemeClr val="accent2"/>
              </a:buClr>
              <a:buNone/>
            </a:pPr>
            <a:r>
              <a:rPr lang="cs-CZ" dirty="0"/>
              <a:t>Jsou elektrická zařízení, která využívají přeměny elektrické energie na energii tepelnou</a:t>
            </a:r>
            <a:r>
              <a:rPr lang="cs-CZ" i="1" dirty="0"/>
              <a:t>.</a:t>
            </a:r>
          </a:p>
          <a:p>
            <a:pPr lvl="1">
              <a:buClr>
                <a:schemeClr val="accent2"/>
              </a:buClr>
              <a:buNone/>
            </a:pPr>
            <a:endParaRPr lang="cs-CZ" dirty="0"/>
          </a:p>
          <a:p>
            <a:pPr lvl="1">
              <a:buClr>
                <a:schemeClr val="accent2"/>
              </a:buClr>
            </a:pPr>
            <a:r>
              <a:rPr lang="cs-CZ" dirty="0"/>
              <a:t>Při používání tepelných spotřebičů vyzařující sálavé teplo je třeba dbát na jejich </a:t>
            </a:r>
            <a:r>
              <a:rPr lang="cs-CZ" b="1" dirty="0"/>
              <a:t>dostatečnou odstupovou vzdálenost </a:t>
            </a:r>
            <a:r>
              <a:rPr lang="cs-CZ" dirty="0"/>
              <a:t>od hořlavých materiálů, především pak při používání sálavých přímotopů, kde tato vzdálenost činí </a:t>
            </a:r>
            <a:r>
              <a:rPr lang="cs-CZ" b="1" dirty="0"/>
              <a:t>50 cm ve směru sálání </a:t>
            </a:r>
            <a:endParaRPr lang="cs-CZ" b="1" dirty="0" smtClean="0"/>
          </a:p>
          <a:p>
            <a:pPr marL="1587" lvl="1" indent="0">
              <a:buClr>
                <a:schemeClr val="accent2"/>
              </a:buClr>
              <a:buNone/>
            </a:pPr>
            <a:r>
              <a:rPr lang="cs-CZ" dirty="0"/>
              <a:t> </a:t>
            </a:r>
            <a:r>
              <a:rPr lang="cs-CZ" dirty="0" smtClean="0"/>
              <a:t>  a </a:t>
            </a:r>
            <a:r>
              <a:rPr lang="cs-CZ" b="1" dirty="0"/>
              <a:t>10 cm v ostatních směrech</a:t>
            </a:r>
          </a:p>
          <a:p>
            <a:pPr lvl="1">
              <a:buClr>
                <a:schemeClr val="accent2"/>
              </a:buClr>
            </a:pPr>
            <a:r>
              <a:rPr lang="cs-CZ" dirty="0"/>
              <a:t>U nových spotřebičů je tato vzdálenost uvedena v návodu k obsluze daného spotřebiče</a:t>
            </a:r>
          </a:p>
          <a:p>
            <a:pPr marL="0" indent="0"/>
            <a:endParaRPr lang="cs-CZ" sz="1400" dirty="0"/>
          </a:p>
          <a:p>
            <a:endParaRPr lang="cs-CZ" dirty="0" smtClean="0"/>
          </a:p>
          <a:p>
            <a:endParaRPr lang="cs-CZ" dirty="0"/>
          </a:p>
          <a:p>
            <a:endParaRPr lang="cs-CZ" dirty="0" smtClean="0"/>
          </a:p>
          <a:p>
            <a:endParaRPr lang="cs-CZ" dirty="0"/>
          </a:p>
          <a:p>
            <a:endParaRPr lang="cs-CZ" dirty="0"/>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14</a:t>
            </a:fld>
            <a:endParaRPr lang="cs-CZ" dirty="0"/>
          </a:p>
        </p:txBody>
      </p:sp>
      <p:pic>
        <p:nvPicPr>
          <p:cNvPr id="6" name="Picture 8" descr="C:\Users\miskovskjit\Pictures\vařič.jpg"/>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705822" y="4462039"/>
            <a:ext cx="2118297" cy="115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miskovskjit\Pictures\elektrický přímo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915" y="4217885"/>
            <a:ext cx="2069296" cy="167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aoblený obdélníkový popisek 7"/>
          <p:cNvSpPr/>
          <p:nvPr/>
        </p:nvSpPr>
        <p:spPr bwMode="auto">
          <a:xfrm>
            <a:off x="5648354" y="6213512"/>
            <a:ext cx="3004458" cy="333346"/>
          </a:xfrm>
          <a:prstGeom prst="wedgeRoundRectCallout">
            <a:avLst>
              <a:gd name="adj1" fmla="val -56739"/>
              <a:gd name="adj2" fmla="val -314974"/>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r>
              <a:rPr lang="cs-CZ" b="1" dirty="0" smtClean="0">
                <a:solidFill>
                  <a:srgbClr val="000000"/>
                </a:solidFill>
                <a:latin typeface="Arial"/>
              </a:rPr>
              <a:t>       Elektrický </a:t>
            </a:r>
            <a:r>
              <a:rPr lang="cs-CZ" b="1" dirty="0">
                <a:solidFill>
                  <a:srgbClr val="000000"/>
                </a:solidFill>
                <a:latin typeface="Arial"/>
              </a:rPr>
              <a:t>přímotop</a:t>
            </a:r>
          </a:p>
        </p:txBody>
      </p:sp>
      <p:sp>
        <p:nvSpPr>
          <p:cNvPr id="10" name="Zaoblený obdélníkový popisek 9"/>
          <p:cNvSpPr/>
          <p:nvPr/>
        </p:nvSpPr>
        <p:spPr bwMode="auto">
          <a:xfrm>
            <a:off x="612558" y="6213512"/>
            <a:ext cx="3195961" cy="333346"/>
          </a:xfrm>
          <a:prstGeom prst="wedgeRoundRectCallout">
            <a:avLst>
              <a:gd name="adj1" fmla="val 0"/>
              <a:gd name="adj2" fmla="val -232171"/>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pPr>
            <a:r>
              <a:rPr lang="cs-CZ" b="1" dirty="0">
                <a:solidFill>
                  <a:srgbClr val="000000"/>
                </a:solidFill>
                <a:latin typeface="Arial"/>
              </a:rPr>
              <a:t>Dvouplotýnkový vařič </a:t>
            </a:r>
            <a:endParaRPr lang="cs-CZ" dirty="0">
              <a:latin typeface="Arial" pitchFamily="34" charset="0"/>
            </a:endParaRPr>
          </a:p>
        </p:txBody>
      </p:sp>
    </p:spTree>
    <p:extLst>
      <p:ext uri="{BB962C8B-B14F-4D97-AF65-F5344CB8AC3E}">
        <p14:creationId xmlns:p14="http://schemas.microsoft.com/office/powerpoint/2010/main" val="2683155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55839"/>
            <a:ext cx="6876000" cy="738664"/>
          </a:xfrm>
        </p:spPr>
        <p:txBody>
          <a:bodyPr/>
          <a:lstStyle/>
          <a:p>
            <a:pPr>
              <a:lnSpc>
                <a:spcPct val="100000"/>
              </a:lnSpc>
            </a:pPr>
            <a:r>
              <a:rPr lang="cs-CZ" dirty="0">
                <a:solidFill>
                  <a:schemeClr val="accent2"/>
                </a:solidFill>
                <a:cs typeface="Arial" pitchFamily="34" charset="0"/>
              </a:rPr>
              <a:t>POŽÁRNÍ NEBEZPEČÍ VZNIKAJÍCÍ PŘI ČINNOSTECH PROVOZOVANÝCH V MÍSTĚ VÝKONU PRÁCE</a:t>
            </a:r>
          </a:p>
        </p:txBody>
      </p:sp>
      <p:sp>
        <p:nvSpPr>
          <p:cNvPr id="3" name="Zástupný symbol pro obsah 2"/>
          <p:cNvSpPr>
            <a:spLocks noGrp="1"/>
          </p:cNvSpPr>
          <p:nvPr>
            <p:ph idx="1"/>
          </p:nvPr>
        </p:nvSpPr>
        <p:spPr>
          <a:xfrm>
            <a:off x="503999" y="1491343"/>
            <a:ext cx="6974485" cy="4880657"/>
          </a:xfrm>
        </p:spPr>
        <p:txBody>
          <a:bodyPr/>
          <a:lstStyle/>
          <a:p>
            <a:pPr marL="0" indent="0">
              <a:defRPr/>
            </a:pPr>
            <a:r>
              <a:rPr lang="cs-CZ" sz="1800" b="1" dirty="0">
                <a:solidFill>
                  <a:schemeClr val="accent2"/>
                </a:solidFill>
              </a:rPr>
              <a:t>ELEKTRICKÁ ZAŘÍZENÍ A SPOTŘEBIČE</a:t>
            </a:r>
          </a:p>
          <a:p>
            <a:pPr marL="0" indent="0">
              <a:defRPr/>
            </a:pPr>
            <a:endParaRPr lang="cs-CZ" dirty="0"/>
          </a:p>
          <a:p>
            <a:pPr marL="0" indent="0">
              <a:defRPr/>
            </a:pPr>
            <a:r>
              <a:rPr lang="cs-CZ" dirty="0"/>
              <a:t>Elektrická zařízení a spotřebiče lze provozovat pouze při dodržování bezpečnostních a požárních předpisů.</a:t>
            </a:r>
          </a:p>
          <a:p>
            <a:pPr marL="0" indent="0">
              <a:defRPr/>
            </a:pPr>
            <a:endParaRPr lang="cs-CZ" dirty="0"/>
          </a:p>
          <a:p>
            <a:pPr marL="0" indent="0">
              <a:defRPr/>
            </a:pPr>
            <a:r>
              <a:rPr lang="cs-CZ" b="1" dirty="0"/>
              <a:t>Základní možné příčiny požárů a výbuchů od elektrické energie jsou:</a:t>
            </a:r>
          </a:p>
          <a:p>
            <a:pPr>
              <a:lnSpc>
                <a:spcPct val="100000"/>
              </a:lnSpc>
              <a:buClr>
                <a:schemeClr val="accent2"/>
              </a:buClr>
              <a:buSzPct val="140000"/>
              <a:buFont typeface="Wingdings" pitchFamily="2" charset="2"/>
              <a:buChar char="§"/>
              <a:defRPr/>
            </a:pPr>
            <a:r>
              <a:rPr lang="cs-CZ" dirty="0">
                <a:latin typeface="Arial CE" charset="-18"/>
              </a:rPr>
              <a:t>Vznik elektrického zkratu                                                                                </a:t>
            </a:r>
            <a:endParaRPr lang="cs-CZ" b="1" i="1" dirty="0">
              <a:latin typeface="Arial CE" charset="-18"/>
            </a:endParaRPr>
          </a:p>
          <a:p>
            <a:pPr>
              <a:lnSpc>
                <a:spcPct val="100000"/>
              </a:lnSpc>
              <a:buClr>
                <a:schemeClr val="accent2"/>
              </a:buClr>
              <a:buSzPct val="140000"/>
              <a:buFont typeface="Wingdings" pitchFamily="2" charset="2"/>
              <a:buChar char="§"/>
              <a:defRPr/>
            </a:pPr>
            <a:r>
              <a:rPr lang="cs-CZ" dirty="0">
                <a:latin typeface="Arial CE" charset="-18"/>
              </a:rPr>
              <a:t>Vznik přechodového odporu                                                                             </a:t>
            </a:r>
            <a:endParaRPr lang="cs-CZ" b="1" i="1" dirty="0">
              <a:latin typeface="Arial CE" charset="-18"/>
            </a:endParaRPr>
          </a:p>
          <a:p>
            <a:pPr>
              <a:lnSpc>
                <a:spcPct val="100000"/>
              </a:lnSpc>
              <a:buClr>
                <a:schemeClr val="accent2"/>
              </a:buClr>
              <a:buSzPct val="140000"/>
              <a:buFont typeface="Wingdings" pitchFamily="2" charset="2"/>
              <a:buChar char="§"/>
              <a:defRPr/>
            </a:pPr>
            <a:r>
              <a:rPr lang="cs-CZ" dirty="0">
                <a:latin typeface="Arial CE" charset="-18"/>
              </a:rPr>
              <a:t>Působením svodových proudů v izolaci</a:t>
            </a:r>
          </a:p>
          <a:p>
            <a:pPr>
              <a:lnSpc>
                <a:spcPct val="100000"/>
              </a:lnSpc>
              <a:buClr>
                <a:schemeClr val="accent2"/>
              </a:buClr>
              <a:buSzPct val="140000"/>
              <a:buFont typeface="Wingdings" pitchFamily="2" charset="2"/>
              <a:buChar char="§"/>
              <a:defRPr/>
            </a:pPr>
            <a:r>
              <a:rPr lang="cs-CZ" dirty="0">
                <a:latin typeface="Arial CE" charset="-18"/>
              </a:rPr>
              <a:t>Přetížení elektrické sítě</a:t>
            </a:r>
          </a:p>
          <a:p>
            <a:pPr>
              <a:lnSpc>
                <a:spcPct val="100000"/>
              </a:lnSpc>
              <a:buClr>
                <a:schemeClr val="accent2"/>
              </a:buClr>
              <a:buSzPct val="140000"/>
              <a:buFont typeface="Wingdings" pitchFamily="2" charset="2"/>
              <a:buChar char="§"/>
              <a:defRPr/>
            </a:pPr>
            <a:r>
              <a:rPr lang="cs-CZ" dirty="0">
                <a:latin typeface="Arial CE" charset="-18"/>
              </a:rPr>
              <a:t>Technické závady elektrických spotřebičů</a:t>
            </a:r>
          </a:p>
          <a:p>
            <a:pPr>
              <a:lnSpc>
                <a:spcPct val="100000"/>
              </a:lnSpc>
              <a:buClr>
                <a:schemeClr val="accent2"/>
              </a:buClr>
              <a:buSzPct val="140000"/>
              <a:buFont typeface="Wingdings" pitchFamily="2" charset="2"/>
              <a:buChar char="§"/>
              <a:defRPr/>
            </a:pPr>
            <a:r>
              <a:rPr lang="cs-CZ" dirty="0">
                <a:latin typeface="Arial CE" charset="-18"/>
              </a:rPr>
              <a:t>Vznik jiskry nebo elektrického oblouku</a:t>
            </a:r>
          </a:p>
          <a:p>
            <a:pPr>
              <a:lnSpc>
                <a:spcPct val="100000"/>
              </a:lnSpc>
              <a:buClr>
                <a:schemeClr val="accent2"/>
              </a:buClr>
              <a:buSzPct val="140000"/>
              <a:buFont typeface="Wingdings" pitchFamily="2" charset="2"/>
              <a:buChar char="§"/>
              <a:defRPr/>
            </a:pPr>
            <a:r>
              <a:rPr lang="cs-CZ" dirty="0">
                <a:latin typeface="Arial CE" charset="-18"/>
              </a:rPr>
              <a:t>Neodborná instalace elektrického zařízení</a:t>
            </a:r>
          </a:p>
          <a:p>
            <a:pPr>
              <a:lnSpc>
                <a:spcPct val="100000"/>
              </a:lnSpc>
              <a:buClr>
                <a:schemeClr val="accent2"/>
              </a:buClr>
              <a:buSzPct val="140000"/>
              <a:buFont typeface="Wingdings" pitchFamily="2" charset="2"/>
              <a:buChar char="§"/>
              <a:defRPr/>
            </a:pPr>
            <a:r>
              <a:rPr lang="cs-CZ" dirty="0">
                <a:latin typeface="Arial CE" charset="-18"/>
              </a:rPr>
              <a:t>Usazení vrstvy hořlavého prachu na elektrickém zařízení</a:t>
            </a:r>
          </a:p>
          <a:p>
            <a:pPr>
              <a:lnSpc>
                <a:spcPct val="100000"/>
              </a:lnSpc>
              <a:buClr>
                <a:schemeClr val="accent2"/>
              </a:buClr>
              <a:buSzPct val="140000"/>
              <a:buFont typeface="Wingdings" pitchFamily="2" charset="2"/>
              <a:buChar char="§"/>
              <a:defRPr/>
            </a:pPr>
            <a:r>
              <a:rPr lang="cs-CZ" dirty="0">
                <a:latin typeface="Arial CE" charset="-18"/>
              </a:rPr>
              <a:t>Nedostatečná izolace a krytí ve vztahu k vlivům prostředí</a:t>
            </a:r>
          </a:p>
          <a:p>
            <a:pPr>
              <a:lnSpc>
                <a:spcPct val="100000"/>
              </a:lnSpc>
              <a:buClr>
                <a:schemeClr val="accent2"/>
              </a:buClr>
              <a:buSzPct val="140000"/>
              <a:buFont typeface="Wingdings" pitchFamily="2" charset="2"/>
              <a:buChar char="§"/>
              <a:defRPr/>
            </a:pPr>
            <a:r>
              <a:rPr lang="cs-CZ" dirty="0">
                <a:latin typeface="Arial CE" charset="-18"/>
              </a:rPr>
              <a:t>Závady způsobené poškozením nebo stárnutím</a:t>
            </a:r>
          </a:p>
          <a:p>
            <a:pPr>
              <a:lnSpc>
                <a:spcPct val="100000"/>
              </a:lnSpc>
              <a:buClr>
                <a:schemeClr val="accent2"/>
              </a:buClr>
              <a:buSzPct val="140000"/>
              <a:buFont typeface="Wingdings" pitchFamily="2" charset="2"/>
              <a:buChar char="§"/>
              <a:defRPr/>
            </a:pPr>
            <a:r>
              <a:rPr lang="cs-CZ" dirty="0">
                <a:latin typeface="Arial CE" charset="-18"/>
              </a:rPr>
              <a:t>Iniciace výbušné směsi elektrickým zařízením</a:t>
            </a:r>
            <a:endParaRPr lang="cs-CZ" b="1" i="1" dirty="0">
              <a:latin typeface="Arial CE" charset="-18"/>
            </a:endParaRPr>
          </a:p>
          <a:p>
            <a:pPr>
              <a:lnSpc>
                <a:spcPct val="100000"/>
              </a:lnSpc>
              <a:buClr>
                <a:schemeClr val="accent2"/>
              </a:buClr>
              <a:buSzPct val="140000"/>
              <a:buFont typeface="Wingdings" pitchFamily="2" charset="2"/>
              <a:buChar char="§"/>
              <a:defRPr/>
            </a:pPr>
            <a:r>
              <a:rPr lang="cs-CZ" dirty="0">
                <a:latin typeface="Arial CE" charset="-18"/>
              </a:rPr>
              <a:t>Iniciace od výbojů statické elektřiny                                                                  </a:t>
            </a:r>
            <a:endParaRPr lang="cs-CZ" b="1" i="1" dirty="0">
              <a:latin typeface="Arial CE" charset="-18"/>
            </a:endParaRPr>
          </a:p>
          <a:p>
            <a:pPr>
              <a:lnSpc>
                <a:spcPct val="100000"/>
              </a:lnSpc>
              <a:buClr>
                <a:schemeClr val="accent2"/>
              </a:buClr>
              <a:buSzPct val="140000"/>
              <a:buFont typeface="Wingdings" pitchFamily="2" charset="2"/>
              <a:buChar char="§"/>
              <a:defRPr/>
            </a:pPr>
            <a:r>
              <a:rPr lang="cs-CZ" dirty="0">
                <a:latin typeface="Arial CE" charset="-18"/>
              </a:rPr>
              <a:t>Iniciace od výbojů atmosférické </a:t>
            </a:r>
            <a:r>
              <a:rPr lang="cs-CZ" dirty="0" smtClean="0">
                <a:latin typeface="Arial CE" charset="-18"/>
              </a:rPr>
              <a:t>elektřiny</a:t>
            </a:r>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15</a:t>
            </a:fld>
            <a:endParaRPr lang="cs-CZ" dirty="0"/>
          </a:p>
        </p:txBody>
      </p:sp>
      <p:pic>
        <p:nvPicPr>
          <p:cNvPr id="6" name="Picture 5" descr="C:\Users\miskovskjit\Pictures\bruska.jpg"/>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6105857" y="3678939"/>
            <a:ext cx="1808057" cy="112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miskovskjit\Pictures\elektrické pi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0240" y="5002441"/>
            <a:ext cx="25304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C:\Users\miskovskjit\Pictures\BEZPEČNOSTNÍ TABULKY\elektrické zařízení.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009" y="1559874"/>
            <a:ext cx="1186543" cy="168543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ový popisek 3"/>
          <p:cNvSpPr/>
          <p:nvPr/>
        </p:nvSpPr>
        <p:spPr bwMode="auto">
          <a:xfrm>
            <a:off x="5116286" y="6271695"/>
            <a:ext cx="2797628" cy="306324"/>
          </a:xfrm>
          <a:prstGeom prst="wedgeRectCallout">
            <a:avLst>
              <a:gd name="adj1" fmla="val -1665"/>
              <a:gd name="adj2" fmla="val -30587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Elektrické nářadí</a:t>
            </a:r>
          </a:p>
        </p:txBody>
      </p:sp>
    </p:spTree>
    <p:extLst>
      <p:ext uri="{BB962C8B-B14F-4D97-AF65-F5344CB8AC3E}">
        <p14:creationId xmlns:p14="http://schemas.microsoft.com/office/powerpoint/2010/main" val="4125392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14582"/>
          </a:xfrm>
        </p:spPr>
        <p:txBody>
          <a:bodyPr/>
          <a:lstStyle/>
          <a:p>
            <a:r>
              <a:rPr lang="cs-CZ" dirty="0">
                <a:solidFill>
                  <a:schemeClr val="accent2"/>
                </a:solidFill>
                <a:cs typeface="Arial" pitchFamily="34" charset="0"/>
              </a:rPr>
              <a:t>POŽÁRNÍ NEBEZPEČÍ VZNIKAJÍCÍ PŘI ČINNOSTECH PROVOZOVANÝCH V MÍSTĚ VÝKONU PRÁCE</a:t>
            </a:r>
            <a:endParaRPr lang="cs-CZ" dirty="0">
              <a:solidFill>
                <a:schemeClr val="accent2"/>
              </a:solidFill>
            </a:endParaRPr>
          </a:p>
        </p:txBody>
      </p:sp>
      <p:sp>
        <p:nvSpPr>
          <p:cNvPr id="3" name="Zástupný symbol pro obsah 2"/>
          <p:cNvSpPr>
            <a:spLocks noGrp="1"/>
          </p:cNvSpPr>
          <p:nvPr>
            <p:ph idx="1"/>
          </p:nvPr>
        </p:nvSpPr>
        <p:spPr/>
        <p:txBody>
          <a:bodyPr/>
          <a:lstStyle/>
          <a:p>
            <a:pPr marL="0" indent="0">
              <a:defRPr/>
            </a:pPr>
            <a:r>
              <a:rPr lang="cs-CZ" sz="1800" b="1" cap="all" dirty="0">
                <a:solidFill>
                  <a:schemeClr val="accent2"/>
                </a:solidFill>
              </a:rPr>
              <a:t>Činnosti s nebezpečím vzniku požáru (výbuchu)</a:t>
            </a:r>
          </a:p>
          <a:p>
            <a:pPr marL="0" indent="0" algn="ctr">
              <a:defRPr/>
            </a:pPr>
            <a:endParaRPr lang="cs-CZ" b="1" cap="all" dirty="0"/>
          </a:p>
          <a:p>
            <a:pPr marL="0" indent="0">
              <a:defRPr/>
            </a:pPr>
            <a:r>
              <a:rPr lang="cs-CZ" dirty="0"/>
              <a:t>Problematiku řeší </a:t>
            </a:r>
            <a:r>
              <a:rPr lang="cs-CZ" b="1" cap="all" dirty="0">
                <a:solidFill>
                  <a:schemeClr val="accent2"/>
                </a:solidFill>
              </a:rPr>
              <a:t>M</a:t>
            </a:r>
            <a:r>
              <a:rPr lang="cs-CZ" b="1" dirty="0">
                <a:solidFill>
                  <a:schemeClr val="accent2"/>
                </a:solidFill>
              </a:rPr>
              <a:t>etodika ČEZ_ME_0714 </a:t>
            </a:r>
            <a:r>
              <a:rPr lang="cs-CZ" dirty="0"/>
              <a:t>– Bezpečnost při práci na elektrických a strojně technologických zařízeních a při provádění požárně nebezpečných činností</a:t>
            </a:r>
          </a:p>
          <a:p>
            <a:pPr marL="0" indent="0" algn="just">
              <a:defRPr/>
            </a:pPr>
            <a:endParaRPr lang="cs-CZ" b="1" dirty="0"/>
          </a:p>
          <a:p>
            <a:pPr marL="0" indent="0" algn="just">
              <a:defRPr/>
            </a:pPr>
            <a:r>
              <a:rPr lang="cs-CZ" b="1" dirty="0">
                <a:solidFill>
                  <a:schemeClr val="accent2"/>
                </a:solidFill>
              </a:rPr>
              <a:t>Seznam požárně nebezpečných činností:</a:t>
            </a:r>
          </a:p>
          <a:p>
            <a:pPr>
              <a:buClr>
                <a:schemeClr val="accent2"/>
              </a:buClr>
              <a:buFont typeface="Wingdings" pitchFamily="2" charset="2"/>
              <a:buChar char="§"/>
              <a:defRPr/>
            </a:pPr>
            <a:r>
              <a:rPr lang="cs-CZ" dirty="0"/>
              <a:t>Svařování (s využitím hořlavých plynů, elektrickým obloukem, apod.)</a:t>
            </a:r>
          </a:p>
          <a:p>
            <a:pPr>
              <a:buClr>
                <a:schemeClr val="accent2"/>
              </a:buClr>
              <a:buFont typeface="Wingdings" pitchFamily="2" charset="2"/>
              <a:buChar char="§"/>
              <a:defRPr/>
            </a:pPr>
            <a:r>
              <a:rPr lang="cs-CZ" dirty="0"/>
              <a:t>Používání plynových hořáků</a:t>
            </a:r>
          </a:p>
          <a:p>
            <a:pPr>
              <a:buClr>
                <a:schemeClr val="accent2"/>
              </a:buClr>
              <a:buFont typeface="Wingdings" pitchFamily="2" charset="2"/>
              <a:buChar char="§"/>
              <a:defRPr/>
            </a:pPr>
            <a:r>
              <a:rPr lang="cs-CZ" dirty="0"/>
              <a:t>Používání benzínových pájecích lamp</a:t>
            </a:r>
          </a:p>
          <a:p>
            <a:pPr>
              <a:buClr>
                <a:schemeClr val="accent2"/>
              </a:buClr>
              <a:buFont typeface="Wingdings" pitchFamily="2" charset="2"/>
              <a:buChar char="§"/>
              <a:defRPr/>
            </a:pPr>
            <a:r>
              <a:rPr lang="cs-CZ" dirty="0"/>
              <a:t>Používání elektrických pájedel</a:t>
            </a:r>
          </a:p>
          <a:p>
            <a:pPr>
              <a:buClr>
                <a:schemeClr val="accent2"/>
              </a:buClr>
              <a:buFont typeface="Wingdings" pitchFamily="2" charset="2"/>
              <a:buChar char="§"/>
              <a:defRPr/>
            </a:pPr>
            <a:r>
              <a:rPr lang="cs-CZ" dirty="0"/>
              <a:t>Používání ručních brusek</a:t>
            </a:r>
          </a:p>
          <a:p>
            <a:pPr>
              <a:buClr>
                <a:schemeClr val="accent2"/>
              </a:buClr>
              <a:buFont typeface="Wingdings" pitchFamily="2" charset="2"/>
              <a:buChar char="§"/>
              <a:defRPr/>
            </a:pPr>
            <a:r>
              <a:rPr lang="cs-CZ" dirty="0"/>
              <a:t>Používání, manipulace a skladování hořlavých a hoření</a:t>
            </a:r>
          </a:p>
          <a:p>
            <a:pPr marL="0" indent="0">
              <a:buClr>
                <a:schemeClr val="accent2"/>
              </a:buClr>
              <a:defRPr/>
            </a:pPr>
            <a:r>
              <a:rPr lang="cs-CZ" dirty="0"/>
              <a:t>      podporujících kapalin, plynů a pevných látek</a:t>
            </a:r>
          </a:p>
          <a:p>
            <a:endParaRPr lang="cs-CZ" dirty="0"/>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16</a:t>
            </a:fld>
            <a:endParaRPr lang="cs-CZ"/>
          </a:p>
        </p:txBody>
      </p:sp>
      <p:pic>
        <p:nvPicPr>
          <p:cNvPr id="47106" name="Picture 2" descr="C:\Users\miskovskjit\Pictures\POŽÁRY + NEHODY + evakuace + školení\svařování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209" y="4029075"/>
            <a:ext cx="3076459"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96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7492" y="459921"/>
            <a:ext cx="7500395" cy="738664"/>
          </a:xfrm>
        </p:spPr>
        <p:txBody>
          <a:bodyPr/>
          <a:lstStyle/>
          <a:p>
            <a:pPr>
              <a:lnSpc>
                <a:spcPct val="100000"/>
              </a:lnSpc>
            </a:pPr>
            <a:r>
              <a:rPr lang="cs-CZ" dirty="0">
                <a:solidFill>
                  <a:schemeClr val="accent2"/>
                </a:solidFill>
                <a:cs typeface="Arial" pitchFamily="34" charset="0"/>
              </a:rPr>
              <a:t>POŽÁRNÍ NEBEZPEČÍ VZNIKAJÍCÍ PŘI ČINNOSTECH PROVOZOVANÝCH V MÍSTĚ VÝKONU PRÁCE</a:t>
            </a:r>
            <a:endParaRPr lang="cs-CZ" dirty="0">
              <a:solidFill>
                <a:schemeClr val="accent2"/>
              </a:solidFill>
            </a:endParaRPr>
          </a:p>
        </p:txBody>
      </p:sp>
      <p:sp>
        <p:nvSpPr>
          <p:cNvPr id="3" name="Zástupný symbol pro obsah 2"/>
          <p:cNvSpPr>
            <a:spLocks noGrp="1"/>
          </p:cNvSpPr>
          <p:nvPr>
            <p:ph idx="1"/>
          </p:nvPr>
        </p:nvSpPr>
        <p:spPr>
          <a:xfrm>
            <a:off x="189139" y="1467935"/>
            <a:ext cx="8811985" cy="5228140"/>
          </a:xfrm>
        </p:spPr>
        <p:txBody>
          <a:bodyPr/>
          <a:lstStyle/>
          <a:p>
            <a:pPr>
              <a:spcAft>
                <a:spcPts val="600"/>
              </a:spcAft>
              <a:defRPr/>
            </a:pPr>
            <a:r>
              <a:rPr lang="cs-CZ" sz="1800" b="1" dirty="0">
                <a:solidFill>
                  <a:schemeClr val="accent2"/>
                </a:solidFill>
              </a:rPr>
              <a:t>POVINNOSTI </a:t>
            </a:r>
            <a:r>
              <a:rPr lang="cs-CZ" sz="1800" b="1" dirty="0" smtClean="0">
                <a:solidFill>
                  <a:schemeClr val="accent2"/>
                </a:solidFill>
              </a:rPr>
              <a:t>PRACOVNÍKŮ PŘI </a:t>
            </a:r>
            <a:r>
              <a:rPr lang="cs-CZ" sz="1800" b="1" dirty="0">
                <a:solidFill>
                  <a:schemeClr val="accent2"/>
                </a:solidFill>
              </a:rPr>
              <a:t>VÝKONU </a:t>
            </a:r>
            <a:r>
              <a:rPr lang="cs-CZ" sz="1800" b="1" dirty="0" smtClean="0">
                <a:solidFill>
                  <a:schemeClr val="accent2"/>
                </a:solidFill>
              </a:rPr>
              <a:t>POŽÁRNĚ NEBEZPEČNÝCH ČINNOSTÍ</a:t>
            </a:r>
            <a:endParaRPr lang="cs-CZ" sz="1800" dirty="0" smtClean="0">
              <a:solidFill>
                <a:schemeClr val="accent2"/>
              </a:solidFill>
            </a:endParaRPr>
          </a:p>
          <a:p>
            <a:pPr lvl="1" algn="just">
              <a:defRPr/>
            </a:pPr>
            <a:r>
              <a:rPr lang="cs-CZ" dirty="0"/>
              <a:t>Uložení materiálů a zařízení tak, aby byla zachována volná průchodnost únikových </a:t>
            </a:r>
            <a:r>
              <a:rPr lang="cs-CZ" dirty="0" smtClean="0"/>
              <a:t>cest</a:t>
            </a:r>
            <a:endParaRPr lang="cs-CZ" dirty="0"/>
          </a:p>
          <a:p>
            <a:pPr lvl="1" algn="just">
              <a:defRPr/>
            </a:pPr>
            <a:r>
              <a:rPr lang="cs-CZ" dirty="0"/>
              <a:t>Zabezpečení svařovacího zařízení proti </a:t>
            </a:r>
            <a:r>
              <a:rPr lang="cs-CZ" dirty="0" smtClean="0"/>
              <a:t>pohybu</a:t>
            </a:r>
            <a:endParaRPr lang="cs-CZ" dirty="0"/>
          </a:p>
          <a:p>
            <a:pPr lvl="1" algn="just">
              <a:defRPr/>
            </a:pPr>
            <a:r>
              <a:rPr lang="cs-CZ" dirty="0" smtClean="0"/>
              <a:t>Vybavení pracoviště hasebními prostředky dle zákona č.133/1985 Sb. </a:t>
            </a:r>
            <a:r>
              <a:rPr lang="cs-CZ" b="1" dirty="0" smtClean="0">
                <a:solidFill>
                  <a:schemeClr val="accent2"/>
                </a:solidFill>
              </a:rPr>
              <a:t>a mimo to ještě min. </a:t>
            </a:r>
          </a:p>
          <a:p>
            <a:pPr marL="1587" lvl="1" indent="0" algn="just">
              <a:buNone/>
              <a:defRPr/>
            </a:pPr>
            <a:r>
              <a:rPr lang="cs-CZ" b="1" dirty="0">
                <a:solidFill>
                  <a:schemeClr val="accent2"/>
                </a:solidFill>
              </a:rPr>
              <a:t> </a:t>
            </a:r>
            <a:r>
              <a:rPr lang="cs-CZ" b="1" dirty="0" smtClean="0">
                <a:solidFill>
                  <a:schemeClr val="accent2"/>
                </a:solidFill>
              </a:rPr>
              <a:t>   2 ks PHP a z toho min. jedním s práškovou náplní o hmotnosti min. 5 kg (dle vyhlášky </a:t>
            </a:r>
          </a:p>
          <a:p>
            <a:pPr marL="1587" lvl="1" indent="0" algn="just">
              <a:buNone/>
              <a:defRPr/>
            </a:pPr>
            <a:r>
              <a:rPr lang="cs-CZ" b="1" dirty="0">
                <a:solidFill>
                  <a:schemeClr val="accent2"/>
                </a:solidFill>
              </a:rPr>
              <a:t> </a:t>
            </a:r>
            <a:r>
              <a:rPr lang="cs-CZ" b="1" dirty="0" smtClean="0">
                <a:solidFill>
                  <a:schemeClr val="accent2"/>
                </a:solidFill>
              </a:rPr>
              <a:t>   č.  87/2000 Sb.) zajišťuje zhotovitel </a:t>
            </a:r>
          </a:p>
          <a:p>
            <a:pPr lvl="1" algn="just">
              <a:defRPr/>
            </a:pPr>
            <a:r>
              <a:rPr lang="cs-CZ" b="1" dirty="0" smtClean="0"/>
              <a:t>Požární </a:t>
            </a:r>
            <a:r>
              <a:rPr lang="cs-CZ" b="1" dirty="0"/>
              <a:t>dohled po skončení svařování vyžadující zvláštní požárně bezpečnostní opatření - ve stanovených intervalech po dobu </a:t>
            </a:r>
            <a:r>
              <a:rPr lang="cs-CZ" b="1" dirty="0">
                <a:solidFill>
                  <a:schemeClr val="accent2"/>
                </a:solidFill>
              </a:rPr>
              <a:t>nejméně 8 </a:t>
            </a:r>
            <a:r>
              <a:rPr lang="cs-CZ" b="1" dirty="0" smtClean="0">
                <a:solidFill>
                  <a:schemeClr val="accent2"/>
                </a:solidFill>
              </a:rPr>
              <a:t>hodin</a:t>
            </a:r>
          </a:p>
          <a:p>
            <a:pPr lvl="1" algn="just">
              <a:defRPr/>
            </a:pPr>
            <a:r>
              <a:rPr lang="cs-CZ" dirty="0"/>
              <a:t>Personální zajištění </a:t>
            </a:r>
            <a:r>
              <a:rPr lang="cs-CZ" dirty="0" smtClean="0"/>
              <a:t>činností </a:t>
            </a:r>
            <a:r>
              <a:rPr lang="cs-CZ" dirty="0"/>
              <a:t>dle </a:t>
            </a:r>
            <a:r>
              <a:rPr lang="cs-CZ" dirty="0" smtClean="0"/>
              <a:t>vyhlášky č. 87/2000 </a:t>
            </a:r>
            <a:r>
              <a:rPr lang="cs-CZ" dirty="0"/>
              <a:t>Sb</a:t>
            </a:r>
            <a:r>
              <a:rPr lang="cs-CZ" dirty="0" smtClean="0"/>
              <a:t>. včetně dohledu v průběhu práce i následného dohledu zajišťuje zhotovitel</a:t>
            </a:r>
            <a:endParaRPr lang="cs-CZ" b="1" u="sng" dirty="0">
              <a:solidFill>
                <a:srgbClr val="FF0000"/>
              </a:solidFill>
            </a:endParaRPr>
          </a:p>
          <a:p>
            <a:pPr lvl="1" algn="just">
              <a:defRPr/>
            </a:pPr>
            <a:r>
              <a:rPr lang="cs-CZ" dirty="0"/>
              <a:t>Vybavení (tlakoměry, hadice apod.) musí být funkční </a:t>
            </a:r>
            <a:r>
              <a:rPr lang="cs-CZ" dirty="0" smtClean="0"/>
              <a:t>a </a:t>
            </a:r>
            <a:r>
              <a:rPr lang="cs-CZ" dirty="0"/>
              <a:t>nesmí </a:t>
            </a:r>
            <a:r>
              <a:rPr lang="cs-CZ" dirty="0" smtClean="0"/>
              <a:t>být</a:t>
            </a:r>
          </a:p>
          <a:p>
            <a:pPr marL="1587" lvl="1" indent="0" algn="just">
              <a:buNone/>
              <a:defRPr/>
            </a:pPr>
            <a:r>
              <a:rPr lang="cs-CZ" dirty="0" smtClean="0"/>
              <a:t>   poškozeny</a:t>
            </a:r>
            <a:endParaRPr lang="cs-CZ" dirty="0"/>
          </a:p>
          <a:p>
            <a:pPr lvl="1" algn="just">
              <a:defRPr/>
            </a:pPr>
            <a:r>
              <a:rPr lang="cs-CZ" dirty="0"/>
              <a:t>Pracoviště musí být </a:t>
            </a:r>
            <a:r>
              <a:rPr lang="cs-CZ" dirty="0" smtClean="0"/>
              <a:t>uklizeno</a:t>
            </a:r>
            <a:endParaRPr lang="cs-CZ" dirty="0"/>
          </a:p>
          <a:p>
            <a:pPr lvl="1" algn="just">
              <a:defRPr/>
            </a:pPr>
            <a:r>
              <a:rPr lang="cs-CZ" dirty="0"/>
              <a:t>Hořlavé předměty musí být odstraněny nebo překryty nehořlavým </a:t>
            </a:r>
            <a:endParaRPr lang="cs-CZ" dirty="0" smtClean="0"/>
          </a:p>
          <a:p>
            <a:pPr marL="1587" lvl="1" indent="0" algn="just">
              <a:buNone/>
              <a:defRPr/>
            </a:pPr>
            <a:r>
              <a:rPr lang="cs-CZ" dirty="0"/>
              <a:t> </a:t>
            </a:r>
            <a:r>
              <a:rPr lang="cs-CZ" dirty="0" smtClean="0"/>
              <a:t>  materiálem </a:t>
            </a:r>
            <a:endParaRPr lang="cs-CZ" dirty="0"/>
          </a:p>
          <a:p>
            <a:pPr lvl="1" algn="just">
              <a:defRPr/>
            </a:pPr>
            <a:r>
              <a:rPr lang="cs-CZ" dirty="0"/>
              <a:t>JISKRY nesmí propadávat přes průchozí plošiny (roštové podlážky)</a:t>
            </a:r>
          </a:p>
          <a:p>
            <a:pPr lvl="1" algn="just">
              <a:defRPr/>
            </a:pPr>
            <a:r>
              <a:rPr lang="cs-CZ" dirty="0" smtClean="0"/>
              <a:t>Musí </a:t>
            </a:r>
            <a:r>
              <a:rPr lang="cs-CZ" dirty="0"/>
              <a:t>být splněny opatření stanovené v příkaze „S/V“   </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17</a:t>
            </a:fld>
            <a:endParaRPr lang="cs-CZ" dirty="0"/>
          </a:p>
        </p:txBody>
      </p:sp>
      <p:pic>
        <p:nvPicPr>
          <p:cNvPr id="6" name="Picture 4" descr="img-4459-091208550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6509657" y="4427730"/>
            <a:ext cx="2492829" cy="213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864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69332"/>
          </a:xfrm>
        </p:spPr>
        <p:txBody>
          <a:bodyPr/>
          <a:lstStyle/>
          <a:p>
            <a:pPr>
              <a:lnSpc>
                <a:spcPct val="100000"/>
              </a:lnSpc>
            </a:pPr>
            <a:r>
              <a:rPr lang="cs-CZ" dirty="0">
                <a:solidFill>
                  <a:schemeClr val="accent2"/>
                </a:solidFill>
              </a:rPr>
              <a:t>PROVÁDĚNÍ POŽÁRNĚ NEBEZPEČNÝCH PRACÍ</a:t>
            </a:r>
            <a:endParaRPr lang="cs-CZ" dirty="0">
              <a:solidFill>
                <a:schemeClr val="accent2"/>
              </a:solidFill>
              <a:latin typeface="Arial" pitchFamily="34" charset="0"/>
              <a:cs typeface="Arial" pitchFamily="34" charset="0"/>
            </a:endParaRPr>
          </a:p>
        </p:txBody>
      </p:sp>
      <p:pic>
        <p:nvPicPr>
          <p:cNvPr id="6" name="Picture 5" descr="DSC00520"/>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532"/>
          <a:stretch/>
        </p:blipFill>
        <p:spPr bwMode="auto">
          <a:xfrm>
            <a:off x="0" y="1901550"/>
            <a:ext cx="3544125"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18</a:t>
            </a:fld>
            <a:endParaRPr lang="cs-CZ" dirty="0"/>
          </a:p>
        </p:txBody>
      </p:sp>
      <p:sp>
        <p:nvSpPr>
          <p:cNvPr id="4" name="Zástupný symbol pro obsah 3"/>
          <p:cNvSpPr>
            <a:spLocks noGrp="1"/>
          </p:cNvSpPr>
          <p:nvPr>
            <p:ph idx="4294967295"/>
          </p:nvPr>
        </p:nvSpPr>
        <p:spPr>
          <a:xfrm>
            <a:off x="3886200" y="1366838"/>
            <a:ext cx="5257800" cy="5219700"/>
          </a:xfrm>
          <a:prstGeom prst="rect">
            <a:avLst/>
          </a:prstGeom>
        </p:spPr>
        <p:txBody>
          <a:bodyPr/>
          <a:lstStyle/>
          <a:p>
            <a:r>
              <a:rPr lang="cs-CZ" b="1" dirty="0" smtClean="0">
                <a:solidFill>
                  <a:schemeClr val="accent2"/>
                </a:solidFill>
              </a:rPr>
              <a:t>Před </a:t>
            </a:r>
            <a:r>
              <a:rPr lang="cs-CZ" b="1" dirty="0">
                <a:solidFill>
                  <a:schemeClr val="accent2"/>
                </a:solidFill>
              </a:rPr>
              <a:t>zahájením </a:t>
            </a:r>
            <a:r>
              <a:rPr lang="cs-CZ" b="1" dirty="0" smtClean="0">
                <a:solidFill>
                  <a:schemeClr val="accent2"/>
                </a:solidFill>
              </a:rPr>
              <a:t>požárně nebezpečných prací </a:t>
            </a:r>
          </a:p>
          <a:p>
            <a:pPr marL="1587" lvl="1" indent="0">
              <a:buNone/>
            </a:pPr>
            <a:r>
              <a:rPr lang="cs-CZ" dirty="0" smtClean="0"/>
              <a:t>se </a:t>
            </a:r>
            <a:r>
              <a:rPr lang="cs-CZ" dirty="0"/>
              <a:t>vyhodnotí </a:t>
            </a:r>
            <a:r>
              <a:rPr lang="cs-CZ" dirty="0" smtClean="0"/>
              <a:t>podmínky požární </a:t>
            </a:r>
            <a:r>
              <a:rPr lang="cs-CZ" dirty="0"/>
              <a:t>bezpečnosti </a:t>
            </a:r>
            <a:r>
              <a:rPr lang="cs-CZ" dirty="0" smtClean="0"/>
              <a:t>na místě</a:t>
            </a:r>
          </a:p>
          <a:p>
            <a:pPr marL="1587" lvl="1" indent="0">
              <a:buNone/>
            </a:pPr>
            <a:r>
              <a:rPr lang="cs-CZ" dirty="0" smtClean="0"/>
              <a:t>práce (</a:t>
            </a:r>
            <a:r>
              <a:rPr lang="cs-CZ" dirty="0"/>
              <a:t>i v přilehlých prostorách) </a:t>
            </a:r>
            <a:r>
              <a:rPr lang="cs-CZ" sz="2000" b="1" dirty="0" smtClean="0">
                <a:cs typeface="Arial" pitchFamily="34" charset="0"/>
                <a:sym typeface="Wingdings 3" pitchFamily="18" charset="2"/>
              </a:rPr>
              <a:t></a:t>
            </a:r>
            <a:r>
              <a:rPr lang="cs-CZ" dirty="0" smtClean="0"/>
              <a:t> </a:t>
            </a:r>
            <a:r>
              <a:rPr lang="cs-CZ" dirty="0"/>
              <a:t>zda se jedná o </a:t>
            </a:r>
            <a:endParaRPr lang="cs-CZ" dirty="0" smtClean="0"/>
          </a:p>
          <a:p>
            <a:pPr marL="1587" lvl="1" indent="0">
              <a:buNone/>
            </a:pPr>
            <a:r>
              <a:rPr lang="cs-CZ" dirty="0" smtClean="0"/>
              <a:t>práce  vyžadující zvláštní požárně bezpečnostní</a:t>
            </a:r>
          </a:p>
          <a:p>
            <a:pPr marL="1587" lvl="1" indent="0">
              <a:buNone/>
            </a:pPr>
            <a:r>
              <a:rPr lang="cs-CZ" dirty="0" smtClean="0"/>
              <a:t>opatření </a:t>
            </a:r>
            <a:r>
              <a:rPr lang="cs-CZ" b="1" dirty="0" smtClean="0">
                <a:solidFill>
                  <a:schemeClr val="accent2"/>
                </a:solidFill>
              </a:rPr>
              <a:t>(příkaz „S/V“).</a:t>
            </a:r>
            <a:endParaRPr lang="cs-CZ" b="1" dirty="0">
              <a:solidFill>
                <a:schemeClr val="accent2"/>
              </a:solidFill>
            </a:endParaRPr>
          </a:p>
          <a:p>
            <a:pPr>
              <a:spcBef>
                <a:spcPts val="1200"/>
              </a:spcBef>
            </a:pPr>
            <a:r>
              <a:rPr lang="cs-CZ" b="1" dirty="0" smtClean="0">
                <a:solidFill>
                  <a:schemeClr val="accent2"/>
                </a:solidFill>
              </a:rPr>
              <a:t>Oprávněná </a:t>
            </a:r>
            <a:r>
              <a:rPr lang="cs-CZ" b="1" dirty="0">
                <a:solidFill>
                  <a:schemeClr val="accent2"/>
                </a:solidFill>
              </a:rPr>
              <a:t>osoba </a:t>
            </a:r>
            <a:r>
              <a:rPr lang="cs-CZ" b="1" dirty="0" smtClean="0">
                <a:solidFill>
                  <a:schemeClr val="accent2"/>
                </a:solidFill>
              </a:rPr>
              <a:t>ČEZ přímo na místě, </a:t>
            </a:r>
            <a:r>
              <a:rPr lang="cs-CZ" dirty="0" smtClean="0"/>
              <a:t>v </a:t>
            </a:r>
            <a:r>
              <a:rPr lang="cs-CZ" dirty="0"/>
              <a:t>souladu s </a:t>
            </a:r>
          </a:p>
          <a:p>
            <a:r>
              <a:rPr lang="cs-CZ" dirty="0" smtClean="0"/>
              <a:t>vnitřní </a:t>
            </a:r>
            <a:r>
              <a:rPr lang="cs-CZ" dirty="0"/>
              <a:t>dokumentací </a:t>
            </a:r>
            <a:r>
              <a:rPr lang="cs-CZ" dirty="0" smtClean="0"/>
              <a:t>KE rozhodne, zda </a:t>
            </a:r>
            <a:r>
              <a:rPr lang="cs-CZ" dirty="0"/>
              <a:t>musí </a:t>
            </a:r>
            <a:r>
              <a:rPr lang="cs-CZ" dirty="0" smtClean="0"/>
              <a:t>být</a:t>
            </a:r>
          </a:p>
          <a:p>
            <a:r>
              <a:rPr lang="cs-CZ" dirty="0" smtClean="0"/>
              <a:t>vystaven příkaz „S/V</a:t>
            </a:r>
            <a:r>
              <a:rPr lang="cs-CZ" dirty="0"/>
              <a:t>“, a případně </a:t>
            </a:r>
            <a:r>
              <a:rPr lang="cs-CZ" dirty="0" smtClean="0"/>
              <a:t>ho vystaví </a:t>
            </a:r>
            <a:r>
              <a:rPr lang="cs-CZ" dirty="0"/>
              <a:t>a </a:t>
            </a:r>
            <a:r>
              <a:rPr lang="cs-CZ" dirty="0" smtClean="0"/>
              <a:t>stanoví</a:t>
            </a:r>
          </a:p>
          <a:p>
            <a:r>
              <a:rPr lang="cs-CZ" dirty="0" smtClean="0"/>
              <a:t>v něm požárně bezpečnostní opatření, za kterých se </a:t>
            </a:r>
          </a:p>
          <a:p>
            <a:r>
              <a:rPr lang="cs-CZ" dirty="0" smtClean="0"/>
              <a:t>mohou požárně nebezpečné práce provádět.</a:t>
            </a:r>
          </a:p>
          <a:p>
            <a:r>
              <a:rPr lang="cs-CZ" dirty="0" smtClean="0"/>
              <a:t>(Ve vnitřní dokumentaci KE je vydán seznam prostorů,</a:t>
            </a:r>
          </a:p>
          <a:p>
            <a:r>
              <a:rPr lang="cs-CZ" dirty="0" smtClean="0"/>
              <a:t>kde se „S/V“ příkaz vystavuje vždy).</a:t>
            </a:r>
          </a:p>
          <a:p>
            <a:pPr>
              <a:spcBef>
                <a:spcPts val="1200"/>
              </a:spcBef>
            </a:pPr>
            <a:r>
              <a:rPr lang="cs-CZ" dirty="0" smtClean="0">
                <a:latin typeface="Arial CE" charset="-18"/>
                <a:cs typeface="Arial CE" charset="-18"/>
              </a:rPr>
              <a:t>Pokud </a:t>
            </a:r>
            <a:r>
              <a:rPr lang="cs-CZ" dirty="0">
                <a:latin typeface="Arial CE" charset="-18"/>
                <a:cs typeface="Arial CE" charset="-18"/>
              </a:rPr>
              <a:t>je rozhodnuto oprávněnou osobou ČEZ, </a:t>
            </a:r>
            <a:endParaRPr lang="cs-CZ" dirty="0" smtClean="0">
              <a:latin typeface="Arial CE" charset="-18"/>
              <a:cs typeface="Arial CE" charset="-18"/>
            </a:endParaRPr>
          </a:p>
          <a:p>
            <a:r>
              <a:rPr lang="cs-CZ" dirty="0" smtClean="0">
                <a:latin typeface="Arial CE" charset="-18"/>
                <a:cs typeface="Arial CE" charset="-18"/>
              </a:rPr>
              <a:t>že </a:t>
            </a:r>
            <a:r>
              <a:rPr lang="cs-CZ" b="1" dirty="0">
                <a:solidFill>
                  <a:schemeClr val="accent2"/>
                </a:solidFill>
                <a:latin typeface="Arial CE" charset="-18"/>
                <a:cs typeface="Arial CE" charset="-18"/>
              </a:rPr>
              <a:t>příkaz S/V není třeba vystavovat, platí </a:t>
            </a:r>
            <a:r>
              <a:rPr lang="cs-CZ" dirty="0">
                <a:latin typeface="Arial CE" charset="-18"/>
                <a:cs typeface="Arial CE" charset="-18"/>
              </a:rPr>
              <a:t>pro </a:t>
            </a:r>
            <a:endParaRPr lang="cs-CZ" dirty="0" smtClean="0">
              <a:latin typeface="Arial CE" charset="-18"/>
              <a:cs typeface="Arial CE" charset="-18"/>
            </a:endParaRPr>
          </a:p>
          <a:p>
            <a:r>
              <a:rPr lang="cs-CZ" dirty="0" smtClean="0">
                <a:latin typeface="Arial CE" charset="-18"/>
                <a:cs typeface="Arial CE" charset="-18"/>
              </a:rPr>
              <a:t>provádění požárně nebezpečných prací </a:t>
            </a:r>
            <a:r>
              <a:rPr lang="cs-CZ" b="1" dirty="0">
                <a:solidFill>
                  <a:schemeClr val="accent2"/>
                </a:solidFill>
                <a:latin typeface="Arial CE" charset="-18"/>
                <a:cs typeface="Arial CE" charset="-18"/>
              </a:rPr>
              <a:t>základní </a:t>
            </a:r>
            <a:endParaRPr lang="cs-CZ" b="1" dirty="0" smtClean="0">
              <a:solidFill>
                <a:schemeClr val="accent2"/>
              </a:solidFill>
              <a:latin typeface="Arial CE" charset="-18"/>
              <a:cs typeface="Arial CE" charset="-18"/>
            </a:endParaRPr>
          </a:p>
          <a:p>
            <a:pPr marL="0" indent="0"/>
            <a:r>
              <a:rPr lang="cs-CZ" b="1" dirty="0" smtClean="0">
                <a:solidFill>
                  <a:schemeClr val="accent2"/>
                </a:solidFill>
                <a:latin typeface="Arial CE" charset="-18"/>
                <a:cs typeface="Arial CE" charset="-18"/>
              </a:rPr>
              <a:t>povinnosti </a:t>
            </a:r>
            <a:r>
              <a:rPr lang="cs-CZ" dirty="0">
                <a:latin typeface="Arial CE" charset="-18"/>
                <a:cs typeface="Arial CE" charset="-18"/>
              </a:rPr>
              <a:t>dané §</a:t>
            </a:r>
            <a:r>
              <a:rPr lang="cs-CZ" dirty="0" smtClean="0">
                <a:latin typeface="Arial CE" charset="-18"/>
                <a:cs typeface="Arial CE" charset="-18"/>
              </a:rPr>
              <a:t>3, odst. 4</a:t>
            </a:r>
            <a:r>
              <a:rPr lang="cs-CZ" dirty="0">
                <a:latin typeface="Arial CE" charset="-18"/>
                <a:cs typeface="Arial CE" charset="-18"/>
              </a:rPr>
              <a:t>, 5, 7, 8, 9, a §4 vyhlášky </a:t>
            </a:r>
            <a:r>
              <a:rPr lang="cs-CZ" dirty="0" smtClean="0">
                <a:latin typeface="Arial CE" charset="-18"/>
                <a:cs typeface="Arial CE" charset="-18"/>
              </a:rPr>
              <a:t>č. 87/2000 </a:t>
            </a:r>
            <a:r>
              <a:rPr lang="cs-CZ" dirty="0">
                <a:latin typeface="Arial CE" charset="-18"/>
                <a:cs typeface="Arial CE" charset="-18"/>
              </a:rPr>
              <a:t>Sb.</a:t>
            </a:r>
          </a:p>
          <a:p>
            <a:endParaRPr lang="cs-CZ" dirty="0"/>
          </a:p>
        </p:txBody>
      </p:sp>
    </p:spTree>
    <p:extLst>
      <p:ext uri="{BB962C8B-B14F-4D97-AF65-F5344CB8AC3E}">
        <p14:creationId xmlns:p14="http://schemas.microsoft.com/office/powerpoint/2010/main" val="2072153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ÚVOD DO ŠKOLENÍ PO A HP</a:t>
            </a:r>
            <a:endParaRPr lang="cs-CZ" dirty="0"/>
          </a:p>
        </p:txBody>
      </p:sp>
      <p:sp>
        <p:nvSpPr>
          <p:cNvPr id="3" name="Zástupný symbol pro obsah 2"/>
          <p:cNvSpPr>
            <a:spLocks noGrp="1"/>
          </p:cNvSpPr>
          <p:nvPr>
            <p:ph idx="1"/>
          </p:nvPr>
        </p:nvSpPr>
        <p:spPr>
          <a:xfrm>
            <a:off x="503999" y="1478161"/>
            <a:ext cx="8401875" cy="4893839"/>
          </a:xfrm>
        </p:spPr>
        <p:txBody>
          <a:bodyPr/>
          <a:lstStyle/>
          <a:p>
            <a:r>
              <a:rPr lang="cs-CZ" sz="1800" b="1" dirty="0" smtClean="0">
                <a:solidFill>
                  <a:schemeClr val="accent2"/>
                </a:solidFill>
              </a:rPr>
              <a:t>Proč jsem na školení PO a HP?</a:t>
            </a:r>
          </a:p>
          <a:p>
            <a:pPr marL="0" indent="0"/>
            <a:r>
              <a:rPr lang="cs-CZ" dirty="0" smtClean="0"/>
              <a:t>Pro zajištění požární bezpečnosti vás i vašich podřízených a všech ostatních pracovníků vyskytujících se v elektrárně.</a:t>
            </a:r>
          </a:p>
          <a:p>
            <a:pPr marL="0" indent="0"/>
            <a:endParaRPr lang="cs-CZ" dirty="0" smtClean="0"/>
          </a:p>
          <a:p>
            <a:pPr marL="0" indent="0">
              <a:spcAft>
                <a:spcPts val="600"/>
              </a:spcAft>
            </a:pPr>
            <a:r>
              <a:rPr lang="cs-CZ" sz="1800" b="1" dirty="0" smtClean="0">
                <a:solidFill>
                  <a:schemeClr val="accent2"/>
                </a:solidFill>
              </a:rPr>
              <a:t>Co </a:t>
            </a:r>
            <a:r>
              <a:rPr lang="cs-CZ" sz="1800" b="1" dirty="0">
                <a:solidFill>
                  <a:schemeClr val="accent2"/>
                </a:solidFill>
              </a:rPr>
              <a:t>bych po jeho absolvování měl(a) </a:t>
            </a:r>
            <a:r>
              <a:rPr lang="cs-CZ" sz="1800" b="1" dirty="0" smtClean="0">
                <a:solidFill>
                  <a:schemeClr val="accent2"/>
                </a:solidFill>
              </a:rPr>
              <a:t>znát?</a:t>
            </a:r>
            <a:endParaRPr lang="cs-CZ" sz="1800" b="1" dirty="0">
              <a:solidFill>
                <a:schemeClr val="accent2"/>
              </a:solidFill>
            </a:endParaRPr>
          </a:p>
          <a:p>
            <a:pPr>
              <a:buClr>
                <a:schemeClr val="accent2"/>
              </a:buClr>
              <a:buFont typeface="+mj-lt"/>
              <a:buAutoNum type="arabicPeriod"/>
            </a:pPr>
            <a:r>
              <a:rPr lang="cs-CZ" dirty="0" smtClean="0"/>
              <a:t>Obsah školení PO a HP pro školení svých podřízených</a:t>
            </a:r>
            <a:endParaRPr lang="cs-CZ" dirty="0"/>
          </a:p>
          <a:p>
            <a:pPr>
              <a:buClr>
                <a:schemeClr val="accent2"/>
              </a:buClr>
              <a:buFont typeface="+mj-lt"/>
              <a:buAutoNum type="arabicPeriod"/>
            </a:pPr>
            <a:r>
              <a:rPr lang="cs-CZ" dirty="0" smtClean="0"/>
              <a:t>Znalost </a:t>
            </a:r>
            <a:r>
              <a:rPr lang="cs-CZ" dirty="0"/>
              <a:t>použití Požární poplachové směrnice lokality při všech mimořádných událostech – požár, výbuch, úraz, ekologická havárie, aj.</a:t>
            </a:r>
          </a:p>
          <a:p>
            <a:pPr>
              <a:buClr>
                <a:schemeClr val="accent2"/>
              </a:buClr>
              <a:buFont typeface="+mj-lt"/>
              <a:buAutoNum type="arabicPeriod"/>
            </a:pPr>
            <a:r>
              <a:rPr lang="cs-CZ" dirty="0"/>
              <a:t>Místa a zásady správné a rychlé evakuace všech pracovníků z ohrožených míst</a:t>
            </a:r>
          </a:p>
          <a:p>
            <a:pPr>
              <a:buClr>
                <a:schemeClr val="accent2"/>
              </a:buClr>
              <a:buFont typeface="+mj-lt"/>
              <a:buAutoNum type="arabicPeriod"/>
            </a:pPr>
            <a:r>
              <a:rPr lang="cs-CZ" dirty="0"/>
              <a:t>Metody hašení a správné použití hasicích přístrojů</a:t>
            </a:r>
          </a:p>
          <a:p>
            <a:pPr marL="0" indent="0"/>
            <a:endParaRPr lang="cs-CZ" dirty="0"/>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1</a:t>
            </a:fld>
            <a:endParaRPr lang="cs-CZ"/>
          </a:p>
        </p:txBody>
      </p:sp>
      <p:pic>
        <p:nvPicPr>
          <p:cNvPr id="47106" name="Picture 2" descr="C:\Users\miskovskjit\Pictures\POŽÁRY + NEHODY + evakuace + školení\školení P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5" y="4553138"/>
            <a:ext cx="3581400" cy="194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47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7220774" cy="1107996"/>
          </a:xfrm>
        </p:spPr>
        <p:txBody>
          <a:bodyPr/>
          <a:lstStyle/>
          <a:p>
            <a:pPr>
              <a:lnSpc>
                <a:spcPct val="100000"/>
              </a:lnSpc>
            </a:pPr>
            <a:r>
              <a:rPr lang="cs-CZ" dirty="0">
                <a:solidFill>
                  <a:schemeClr val="accent2"/>
                </a:solidFill>
              </a:rPr>
              <a:t>PROVÁDĚNÍ POŽÁRNĚ NEBEZPEČNÝCH </a:t>
            </a:r>
            <a:r>
              <a:rPr lang="cs-CZ" dirty="0" smtClean="0">
                <a:solidFill>
                  <a:schemeClr val="accent2"/>
                </a:solidFill>
              </a:rPr>
              <a:t>PRACÍ</a:t>
            </a:r>
            <a:r>
              <a:rPr lang="cs-CZ" sz="1800" b="1" dirty="0" smtClean="0">
                <a:solidFill>
                  <a:srgbClr val="FF6600"/>
                </a:solidFill>
                <a:latin typeface="+mn-lt"/>
              </a:rPr>
              <a:t/>
            </a:r>
            <a:br>
              <a:rPr lang="cs-CZ" sz="1800" b="1" dirty="0" smtClean="0">
                <a:solidFill>
                  <a:srgbClr val="FF6600"/>
                </a:solidFill>
                <a:latin typeface="+mn-lt"/>
              </a:rPr>
            </a:br>
            <a:r>
              <a:rPr lang="cs-CZ" dirty="0" smtClean="0">
                <a:solidFill>
                  <a:schemeClr val="tx1"/>
                </a:solidFill>
              </a:rPr>
              <a:t>Náležitosti příkazu S/V – LZE VYSTAVIT NA MAX. 3 DNY</a:t>
            </a:r>
            <a:endParaRPr lang="cs-CZ" dirty="0">
              <a:solidFill>
                <a:schemeClr val="tx1"/>
              </a:solidFill>
              <a:cs typeface="Arial" pitchFamily="34" charset="0"/>
            </a:endParaRPr>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19</a:t>
            </a:fld>
            <a:endParaRPr lang="cs-CZ" dirty="0"/>
          </a:p>
        </p:txBody>
      </p:sp>
      <p:sp>
        <p:nvSpPr>
          <p:cNvPr id="7" name="Obdélník 6"/>
          <p:cNvSpPr/>
          <p:nvPr/>
        </p:nvSpPr>
        <p:spPr bwMode="auto">
          <a:xfrm>
            <a:off x="480060" y="1263286"/>
            <a:ext cx="359502" cy="152401"/>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6" name="Obdélník 15"/>
          <p:cNvSpPr/>
          <p:nvPr/>
        </p:nvSpPr>
        <p:spPr bwMode="auto">
          <a:xfrm rot="5400000">
            <a:off x="4516207" y="1301515"/>
            <a:ext cx="292428" cy="180843"/>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pic>
        <p:nvPicPr>
          <p:cNvPr id="471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986" y="1994418"/>
            <a:ext cx="5454052" cy="375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36521" y="2079609"/>
            <a:ext cx="5335638" cy="370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457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738664"/>
          </a:xfrm>
        </p:spPr>
        <p:txBody>
          <a:bodyPr/>
          <a:lstStyle/>
          <a:p>
            <a:pPr>
              <a:lnSpc>
                <a:spcPct val="100000"/>
              </a:lnSpc>
            </a:pPr>
            <a:r>
              <a:rPr lang="cs-CZ" dirty="0">
                <a:solidFill>
                  <a:schemeClr val="accent2"/>
                </a:solidFill>
                <a:cs typeface="Arial" pitchFamily="34" charset="0"/>
              </a:rPr>
              <a:t>POŽÁRNÍ NEBEZPEČÍ VZNIKAJÍCÍ PŘI ČINNOSTECH PROVOZOVANÝCH V MÍSTĚ VÝKONU PRÁCE</a:t>
            </a:r>
            <a:endParaRPr lang="cs-CZ" dirty="0">
              <a:solidFill>
                <a:schemeClr val="accent2"/>
              </a:solidFill>
            </a:endParaRPr>
          </a:p>
        </p:txBody>
      </p:sp>
      <p:sp>
        <p:nvSpPr>
          <p:cNvPr id="3" name="Zástupný symbol pro obsah 2"/>
          <p:cNvSpPr>
            <a:spLocks noGrp="1"/>
          </p:cNvSpPr>
          <p:nvPr>
            <p:ph idx="1"/>
          </p:nvPr>
        </p:nvSpPr>
        <p:spPr>
          <a:xfrm>
            <a:off x="545357" y="1587225"/>
            <a:ext cx="8136000" cy="4680000"/>
          </a:xfrm>
        </p:spPr>
        <p:txBody>
          <a:bodyPr/>
          <a:lstStyle/>
          <a:p>
            <a:pPr>
              <a:lnSpc>
                <a:spcPct val="100000"/>
              </a:lnSpc>
              <a:spcAft>
                <a:spcPts val="600"/>
              </a:spcAft>
              <a:defRPr/>
            </a:pPr>
            <a:r>
              <a:rPr lang="cs-CZ" sz="1800" b="1" dirty="0">
                <a:solidFill>
                  <a:schemeClr val="accent2"/>
                </a:solidFill>
              </a:rPr>
              <a:t>POŽÁRNĚ NEBEZPEČNÁ ČINNOST </a:t>
            </a:r>
          </a:p>
          <a:p>
            <a:pPr>
              <a:lnSpc>
                <a:spcPct val="100000"/>
              </a:lnSpc>
              <a:defRPr/>
            </a:pPr>
            <a:r>
              <a:rPr lang="cs-CZ" sz="1400" dirty="0"/>
              <a:t>(např. svařování, broušení, nahřívání, tavení apod.)</a:t>
            </a:r>
          </a:p>
          <a:p>
            <a:pPr>
              <a:lnSpc>
                <a:spcPct val="100000"/>
              </a:lnSpc>
              <a:defRPr/>
            </a:pPr>
            <a:endParaRPr lang="cs-CZ" sz="1400" dirty="0">
              <a:solidFill>
                <a:schemeClr val="accent2"/>
              </a:solidFill>
            </a:endParaRPr>
          </a:p>
          <a:p>
            <a:pPr>
              <a:lnSpc>
                <a:spcPct val="100000"/>
              </a:lnSpc>
              <a:spcAft>
                <a:spcPts val="600"/>
              </a:spcAft>
              <a:defRPr/>
            </a:pPr>
            <a:r>
              <a:rPr lang="cs-CZ" sz="1800" b="1" dirty="0">
                <a:solidFill>
                  <a:schemeClr val="accent2"/>
                </a:solidFill>
              </a:rPr>
              <a:t>SE NESMÍ ZAHÁJIT, JESTLIŽE:</a:t>
            </a:r>
          </a:p>
          <a:p>
            <a:pPr>
              <a:lnSpc>
                <a:spcPct val="100000"/>
              </a:lnSpc>
              <a:buClr>
                <a:schemeClr val="accent2"/>
              </a:buClr>
              <a:buFont typeface="+mj-lt"/>
              <a:buAutoNum type="alphaLcParenR"/>
              <a:defRPr/>
            </a:pPr>
            <a:r>
              <a:rPr lang="cs-CZ" b="1" dirty="0" smtClean="0">
                <a:solidFill>
                  <a:schemeClr val="accent2"/>
                </a:solidFill>
              </a:rPr>
              <a:t>nejsou </a:t>
            </a:r>
            <a:r>
              <a:rPr lang="cs-CZ" b="1" dirty="0">
                <a:solidFill>
                  <a:schemeClr val="accent2"/>
                </a:solidFill>
              </a:rPr>
              <a:t>stanovena požárně bezpečnostní opatření s ohledem na druh </a:t>
            </a:r>
            <a:r>
              <a:rPr lang="cs-CZ" b="1" dirty="0" smtClean="0">
                <a:solidFill>
                  <a:schemeClr val="accent2"/>
                </a:solidFill>
              </a:rPr>
              <a:t>a místo </a:t>
            </a:r>
            <a:r>
              <a:rPr lang="cs-CZ" b="1" dirty="0">
                <a:solidFill>
                  <a:schemeClr val="accent2"/>
                </a:solidFill>
              </a:rPr>
              <a:t>těchto </a:t>
            </a:r>
            <a:r>
              <a:rPr lang="cs-CZ" b="1" dirty="0" smtClean="0">
                <a:solidFill>
                  <a:schemeClr val="accent2"/>
                </a:solidFill>
              </a:rPr>
              <a:t>prací</a:t>
            </a:r>
          </a:p>
          <a:p>
            <a:pPr marL="0" indent="0" algn="just">
              <a:lnSpc>
                <a:spcPct val="100000"/>
              </a:lnSpc>
              <a:buClr>
                <a:schemeClr val="accent2"/>
              </a:buClr>
              <a:defRPr/>
            </a:pPr>
            <a:endParaRPr lang="cs-CZ" dirty="0" smtClean="0"/>
          </a:p>
          <a:p>
            <a:pPr>
              <a:lnSpc>
                <a:spcPct val="100000"/>
              </a:lnSpc>
              <a:buClr>
                <a:schemeClr val="accent2"/>
              </a:buClr>
              <a:buFont typeface="+mj-lt"/>
              <a:buAutoNum type="alphaLcParenR" startAt="2"/>
              <a:defRPr/>
            </a:pPr>
            <a:r>
              <a:rPr lang="cs-CZ" dirty="0" smtClean="0"/>
              <a:t>nejsou </a:t>
            </a:r>
            <a:r>
              <a:rPr lang="cs-CZ" dirty="0"/>
              <a:t>pracovníci provádějící tuto činnost prokazatelně seznámeni </a:t>
            </a:r>
            <a:r>
              <a:rPr lang="cs-CZ" dirty="0" smtClean="0"/>
              <a:t>s podmínkami požární bezpečnosti</a:t>
            </a:r>
            <a:endParaRPr lang="cs-CZ" dirty="0"/>
          </a:p>
          <a:p>
            <a:pPr marL="0" indent="0">
              <a:lnSpc>
                <a:spcPct val="100000"/>
              </a:lnSpc>
              <a:buClr>
                <a:schemeClr val="accent2"/>
              </a:buClr>
              <a:defRPr/>
            </a:pPr>
            <a:endParaRPr lang="cs-CZ" dirty="0"/>
          </a:p>
          <a:p>
            <a:pPr>
              <a:lnSpc>
                <a:spcPct val="100000"/>
              </a:lnSpc>
              <a:buClr>
                <a:schemeClr val="accent2"/>
              </a:buClr>
              <a:buFont typeface="+mj-lt"/>
              <a:buAutoNum type="alphaLcParenR" startAt="3"/>
              <a:defRPr/>
            </a:pPr>
            <a:r>
              <a:rPr lang="cs-CZ" dirty="0" smtClean="0"/>
              <a:t>nejsou </a:t>
            </a:r>
            <a:r>
              <a:rPr lang="cs-CZ" dirty="0"/>
              <a:t>splněny podmínky požární </a:t>
            </a:r>
            <a:r>
              <a:rPr lang="cs-CZ" dirty="0" smtClean="0"/>
              <a:t>bezpečnosti</a:t>
            </a:r>
            <a:endParaRPr lang="cs-CZ" dirty="0"/>
          </a:p>
          <a:p>
            <a:pPr marL="0" indent="0">
              <a:lnSpc>
                <a:spcPct val="100000"/>
              </a:lnSpc>
              <a:buClr>
                <a:schemeClr val="accent2"/>
              </a:buClr>
              <a:defRPr/>
            </a:pPr>
            <a:endParaRPr lang="cs-CZ" dirty="0"/>
          </a:p>
          <a:p>
            <a:pPr>
              <a:lnSpc>
                <a:spcPct val="100000"/>
              </a:lnSpc>
              <a:buClr>
                <a:schemeClr val="accent2"/>
              </a:buClr>
              <a:buFont typeface="+mj-lt"/>
              <a:buAutoNum type="alphaLcParenR" startAt="4"/>
              <a:defRPr/>
            </a:pPr>
            <a:r>
              <a:rPr lang="cs-CZ" b="1" dirty="0" smtClean="0"/>
              <a:t>svářeč</a:t>
            </a:r>
            <a:r>
              <a:rPr lang="cs-CZ" dirty="0" smtClean="0"/>
              <a:t> </a:t>
            </a:r>
            <a:r>
              <a:rPr lang="cs-CZ" dirty="0"/>
              <a:t>na svářečském pracovišti </a:t>
            </a:r>
            <a:r>
              <a:rPr lang="cs-CZ" b="1" dirty="0"/>
              <a:t>nemůže prokázat svou </a:t>
            </a:r>
            <a:r>
              <a:rPr lang="cs-CZ" b="1" dirty="0" smtClean="0"/>
              <a:t>odbornou způsobilost </a:t>
            </a:r>
            <a:r>
              <a:rPr lang="cs-CZ" dirty="0"/>
              <a:t>ke </a:t>
            </a:r>
            <a:r>
              <a:rPr lang="cs-CZ" dirty="0" smtClean="0"/>
              <a:t>svařování </a:t>
            </a:r>
            <a:r>
              <a:rPr lang="cs-CZ" dirty="0"/>
              <a:t>doklady odpovídajícími normovým </a:t>
            </a:r>
            <a:r>
              <a:rPr lang="cs-CZ" dirty="0" smtClean="0"/>
              <a:t>požadavkům nebo </a:t>
            </a:r>
            <a:r>
              <a:rPr lang="cs-CZ" dirty="0"/>
              <a:t>normativním </a:t>
            </a:r>
            <a:r>
              <a:rPr lang="cs-CZ" dirty="0" smtClean="0"/>
              <a:t>dokumentům </a:t>
            </a:r>
            <a:r>
              <a:rPr lang="cs-CZ" dirty="0"/>
              <a:t>dle ČSN EN 45020 nebo vydanými v </a:t>
            </a:r>
            <a:r>
              <a:rPr lang="cs-CZ" dirty="0" smtClean="0"/>
              <a:t>rámci oprávnění </a:t>
            </a:r>
            <a:r>
              <a:rPr lang="cs-CZ" dirty="0"/>
              <a:t>certifikačního orgánu akreditovaného v České </a:t>
            </a:r>
            <a:r>
              <a:rPr lang="cs-CZ" dirty="0" smtClean="0"/>
              <a:t>republice (předepsané doklady musí být kdykoliv k dispozici ke kontrole). V případě, že není </a:t>
            </a:r>
            <a:r>
              <a:rPr lang="cs-CZ" dirty="0"/>
              <a:t>pro určitý druh svařování těmito předpisy odborná způsobilost </a:t>
            </a:r>
            <a:r>
              <a:rPr lang="cs-CZ" dirty="0" smtClean="0"/>
              <a:t>stanovena</a:t>
            </a:r>
            <a:r>
              <a:rPr lang="cs-CZ" dirty="0"/>
              <a:t>, pak oprávněním odpovídajícím návodům výrobce nebo </a:t>
            </a:r>
            <a:r>
              <a:rPr lang="cs-CZ" dirty="0" smtClean="0"/>
              <a:t>dovozce zařízení</a:t>
            </a:r>
            <a:endParaRPr lang="cs-CZ" dirty="0"/>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20</a:t>
            </a:fld>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302" y="1596734"/>
            <a:ext cx="812579" cy="728759"/>
          </a:xfrm>
          <a:prstGeom prst="rect">
            <a:avLst/>
          </a:prstGeom>
        </p:spPr>
      </p:pic>
    </p:spTree>
    <p:extLst>
      <p:ext uri="{BB962C8B-B14F-4D97-AF65-F5344CB8AC3E}">
        <p14:creationId xmlns:p14="http://schemas.microsoft.com/office/powerpoint/2010/main" val="1254858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390620"/>
          </a:xfrm>
        </p:spPr>
        <p:txBody>
          <a:bodyPr/>
          <a:lstStyle/>
          <a:p>
            <a:r>
              <a:rPr lang="cs-CZ" dirty="0">
                <a:solidFill>
                  <a:schemeClr val="accent2"/>
                </a:solidFill>
                <a:cs typeface="Arial" pitchFamily="34" charset="0"/>
              </a:rPr>
              <a:t>POŽADAVKY NA DOKUMENTACI PO</a:t>
            </a:r>
            <a:endParaRPr lang="cs-CZ" dirty="0">
              <a:solidFill>
                <a:schemeClr val="accent2"/>
              </a:solidFill>
            </a:endParaRPr>
          </a:p>
        </p:txBody>
      </p:sp>
      <p:sp>
        <p:nvSpPr>
          <p:cNvPr id="4" name="Zástupný symbol pro obsah 3"/>
          <p:cNvSpPr>
            <a:spLocks noGrp="1"/>
          </p:cNvSpPr>
          <p:nvPr>
            <p:ph idx="11"/>
          </p:nvPr>
        </p:nvSpPr>
        <p:spPr>
          <a:xfrm>
            <a:off x="504825" y="1905000"/>
            <a:ext cx="8143875" cy="4467000"/>
          </a:xfrm>
        </p:spPr>
        <p:txBody>
          <a:bodyPr/>
          <a:lstStyle/>
          <a:p>
            <a:pPr marL="0" indent="0" defTabSz="1042988">
              <a:lnSpc>
                <a:spcPct val="150000"/>
              </a:lnSpc>
            </a:pPr>
            <a:r>
              <a:rPr lang="cs-CZ" sz="1800" dirty="0" smtClean="0">
                <a:solidFill>
                  <a:srgbClr val="000000"/>
                </a:solidFill>
                <a:cs typeface="Times New Roman" pitchFamily="18" charset="0"/>
              </a:rPr>
              <a:t>Dokumentací </a:t>
            </a:r>
            <a:r>
              <a:rPr lang="cs-CZ" sz="1800" dirty="0">
                <a:solidFill>
                  <a:srgbClr val="000000"/>
                </a:solidFill>
                <a:cs typeface="Times New Roman" pitchFamily="18" charset="0"/>
              </a:rPr>
              <a:t>požární ochrany se </a:t>
            </a:r>
            <a:r>
              <a:rPr lang="cs-CZ" sz="1800" dirty="0" smtClean="0">
                <a:solidFill>
                  <a:srgbClr val="000000"/>
                </a:solidFill>
                <a:cs typeface="Times New Roman" pitchFamily="18" charset="0"/>
              </a:rPr>
              <a:t>stanovují podmínky požární bezpečnosti </a:t>
            </a:r>
            <a:r>
              <a:rPr lang="cs-CZ" sz="1800" dirty="0">
                <a:solidFill>
                  <a:srgbClr val="000000"/>
                </a:solidFill>
                <a:cs typeface="Times New Roman" pitchFamily="18" charset="0"/>
              </a:rPr>
              <a:t>provozovaných činností a </a:t>
            </a:r>
            <a:r>
              <a:rPr lang="cs-CZ" sz="1800" dirty="0" smtClean="0">
                <a:solidFill>
                  <a:srgbClr val="000000"/>
                </a:solidFill>
                <a:cs typeface="Times New Roman" pitchFamily="18" charset="0"/>
              </a:rPr>
              <a:t>prokazuje se </a:t>
            </a:r>
            <a:r>
              <a:rPr lang="cs-CZ" sz="1800" dirty="0">
                <a:solidFill>
                  <a:srgbClr val="000000"/>
                </a:solidFill>
                <a:cs typeface="Times New Roman" pitchFamily="18" charset="0"/>
              </a:rPr>
              <a:t>plnění </a:t>
            </a:r>
            <a:r>
              <a:rPr lang="cs-CZ" sz="1800" dirty="0" smtClean="0">
                <a:solidFill>
                  <a:srgbClr val="000000"/>
                </a:solidFill>
                <a:cs typeface="Times New Roman" pitchFamily="18" charset="0"/>
              </a:rPr>
              <a:t>některých </a:t>
            </a:r>
            <a:r>
              <a:rPr lang="cs-CZ" sz="1800" dirty="0">
                <a:solidFill>
                  <a:srgbClr val="000000"/>
                </a:solidFill>
                <a:cs typeface="Times New Roman" pitchFamily="18" charset="0"/>
              </a:rPr>
              <a:t>povinností stanovených předpisy </a:t>
            </a:r>
            <a:r>
              <a:rPr lang="cs-CZ" sz="1800" dirty="0" smtClean="0">
                <a:solidFill>
                  <a:srgbClr val="000000"/>
                </a:solidFill>
                <a:cs typeface="Times New Roman" pitchFamily="18" charset="0"/>
              </a:rPr>
              <a:t>o </a:t>
            </a:r>
            <a:r>
              <a:rPr lang="cs-CZ" sz="1800" dirty="0">
                <a:solidFill>
                  <a:srgbClr val="000000"/>
                </a:solidFill>
                <a:cs typeface="Times New Roman" pitchFamily="18" charset="0"/>
              </a:rPr>
              <a:t>požární ochraně.</a:t>
            </a:r>
            <a:endParaRPr lang="cs-CZ" sz="1800" dirty="0"/>
          </a:p>
          <a:p>
            <a:pPr>
              <a:lnSpc>
                <a:spcPct val="150000"/>
              </a:lnSpc>
            </a:pPr>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21</a:t>
            </a:fld>
            <a:endParaRPr lang="cs-CZ" dirty="0"/>
          </a:p>
        </p:txBody>
      </p:sp>
      <p:pic>
        <p:nvPicPr>
          <p:cNvPr id="7" name="Picture 2" descr="C:\Users\miskovskjit\Pictures\Dokumentace-PO-1-291x3001.png"/>
          <p:cNvPicPr>
            <a:picLocks noGrp="1" noChangeAspect="1" noChangeArrowheads="1"/>
          </p:cNvPicPr>
          <p:nvPr>
            <p:ph idx="4294967295"/>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883" y="3624994"/>
            <a:ext cx="2259567" cy="224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5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dirty="0" smtClean="0">
                <a:solidFill>
                  <a:schemeClr val="accent2"/>
                </a:solidFill>
                <a:cs typeface="Arial" pitchFamily="34" charset="0"/>
              </a:rPr>
              <a:t>DOKUMENTACE PO NA PRACOVIŠTÍCH SE ZVÝŠENÝM POŽÁRNÍM NEBEZPEČÍM</a:t>
            </a:r>
            <a:endParaRPr lang="cs-CZ" dirty="0">
              <a:solidFill>
                <a:schemeClr val="accent2"/>
              </a:solidFill>
            </a:endParaRPr>
          </a:p>
        </p:txBody>
      </p:sp>
      <p:sp>
        <p:nvSpPr>
          <p:cNvPr id="4" name="Zástupný symbol pro obsah 3"/>
          <p:cNvSpPr>
            <a:spLocks noGrp="1"/>
          </p:cNvSpPr>
          <p:nvPr>
            <p:ph idx="1"/>
          </p:nvPr>
        </p:nvSpPr>
        <p:spPr/>
        <p:txBody>
          <a:bodyPr/>
          <a:lstStyle/>
          <a:p>
            <a:pPr algn="just">
              <a:lnSpc>
                <a:spcPct val="100000"/>
              </a:lnSpc>
              <a:spcAft>
                <a:spcPts val="300"/>
              </a:spcAft>
              <a:buClr>
                <a:schemeClr val="accent2"/>
              </a:buClr>
              <a:buSzPct val="140000"/>
              <a:buFont typeface="Wingdings" pitchFamily="2" charset="2"/>
              <a:buChar char="§"/>
              <a:defRPr/>
            </a:pPr>
            <a:r>
              <a:rPr lang="cs-CZ" dirty="0" smtClean="0">
                <a:latin typeface="Arial CE" charset="-18"/>
              </a:rPr>
              <a:t>Dokumentace </a:t>
            </a:r>
            <a:r>
              <a:rPr lang="cs-CZ" dirty="0">
                <a:latin typeface="Arial CE" charset="-18"/>
              </a:rPr>
              <a:t>o začlenění do kategorie činností dle požárního nebezpečí</a:t>
            </a:r>
          </a:p>
          <a:p>
            <a:pPr algn="just">
              <a:lnSpc>
                <a:spcPct val="100000"/>
              </a:lnSpc>
              <a:spcAft>
                <a:spcPts val="300"/>
              </a:spcAft>
              <a:buClr>
                <a:schemeClr val="accent2"/>
              </a:buClr>
              <a:buSzPct val="140000"/>
              <a:buFont typeface="Wingdings" pitchFamily="2" charset="2"/>
              <a:buChar char="§"/>
              <a:defRPr/>
            </a:pPr>
            <a:r>
              <a:rPr lang="cs-CZ" dirty="0">
                <a:latin typeface="Arial CE" charset="-18"/>
              </a:rPr>
              <a:t>Posouzení požárního </a:t>
            </a:r>
            <a:r>
              <a:rPr lang="cs-CZ" dirty="0" smtClean="0">
                <a:latin typeface="Arial CE" charset="-18"/>
              </a:rPr>
              <a:t>nebezpečí (pouze pro vysoké požární nebezpečí)</a:t>
            </a:r>
            <a:endParaRPr lang="cs-CZ" dirty="0">
              <a:latin typeface="Arial CE" charset="-18"/>
            </a:endParaRPr>
          </a:p>
          <a:p>
            <a:pPr algn="just">
              <a:lnSpc>
                <a:spcPct val="100000"/>
              </a:lnSpc>
              <a:spcAft>
                <a:spcPts val="300"/>
              </a:spcAft>
              <a:buClr>
                <a:schemeClr val="accent2"/>
              </a:buClr>
              <a:buSzPct val="140000"/>
              <a:buFont typeface="Wingdings" pitchFamily="2" charset="2"/>
              <a:buChar char="§"/>
              <a:defRPr/>
            </a:pPr>
            <a:r>
              <a:rPr lang="cs-CZ" dirty="0">
                <a:latin typeface="Arial CE" charset="-18"/>
              </a:rPr>
              <a:t>Stanovení organizace požární ochrany</a:t>
            </a:r>
          </a:p>
          <a:p>
            <a:pPr algn="just">
              <a:lnSpc>
                <a:spcPct val="100000"/>
              </a:lnSpc>
              <a:spcAft>
                <a:spcPts val="300"/>
              </a:spcAft>
              <a:buClr>
                <a:schemeClr val="accent2"/>
              </a:buClr>
              <a:buSzPct val="140000"/>
              <a:buFont typeface="Wingdings" pitchFamily="2" charset="2"/>
              <a:buChar char="§"/>
              <a:defRPr/>
            </a:pPr>
            <a:r>
              <a:rPr lang="cs-CZ" b="1" dirty="0">
                <a:solidFill>
                  <a:schemeClr val="accent2"/>
                </a:solidFill>
                <a:latin typeface="Arial CE" charset="-18"/>
              </a:rPr>
              <a:t>Požární řády</a:t>
            </a:r>
          </a:p>
          <a:p>
            <a:pPr algn="just">
              <a:lnSpc>
                <a:spcPct val="100000"/>
              </a:lnSpc>
              <a:spcAft>
                <a:spcPts val="300"/>
              </a:spcAft>
              <a:buClr>
                <a:schemeClr val="accent2"/>
              </a:buClr>
              <a:buSzPct val="140000"/>
              <a:buFont typeface="Wingdings" pitchFamily="2" charset="2"/>
              <a:buChar char="§"/>
              <a:defRPr/>
            </a:pPr>
            <a:r>
              <a:rPr lang="cs-CZ" b="1" dirty="0">
                <a:solidFill>
                  <a:schemeClr val="accent2"/>
                </a:solidFill>
                <a:latin typeface="Arial CE" charset="-18"/>
              </a:rPr>
              <a:t>Požární poplachová směrnice</a:t>
            </a:r>
          </a:p>
          <a:p>
            <a:pPr algn="just">
              <a:lnSpc>
                <a:spcPct val="100000"/>
              </a:lnSpc>
              <a:spcAft>
                <a:spcPts val="300"/>
              </a:spcAft>
              <a:buClr>
                <a:schemeClr val="accent2"/>
              </a:buClr>
              <a:buSzPct val="140000"/>
              <a:buFont typeface="Wingdings" pitchFamily="2" charset="2"/>
              <a:buChar char="§"/>
              <a:defRPr/>
            </a:pPr>
            <a:r>
              <a:rPr lang="cs-CZ" b="1" dirty="0">
                <a:solidFill>
                  <a:schemeClr val="accent2"/>
                </a:solidFill>
                <a:latin typeface="Arial CE" charset="-18"/>
              </a:rPr>
              <a:t>Požární evakuační plán</a:t>
            </a:r>
          </a:p>
          <a:p>
            <a:pPr algn="just">
              <a:lnSpc>
                <a:spcPct val="100000"/>
              </a:lnSpc>
              <a:spcAft>
                <a:spcPts val="300"/>
              </a:spcAft>
              <a:buClr>
                <a:schemeClr val="accent2"/>
              </a:buClr>
              <a:buSzPct val="140000"/>
              <a:buFont typeface="Wingdings" pitchFamily="2" charset="2"/>
              <a:buChar char="§"/>
              <a:defRPr/>
            </a:pPr>
            <a:r>
              <a:rPr lang="cs-CZ" dirty="0">
                <a:latin typeface="Arial CE" charset="-18"/>
              </a:rPr>
              <a:t>Dokumentace zdolávání </a:t>
            </a:r>
            <a:r>
              <a:rPr lang="cs-CZ" dirty="0" smtClean="0">
                <a:latin typeface="Arial CE" charset="-18"/>
              </a:rPr>
              <a:t>požáru</a:t>
            </a:r>
          </a:p>
          <a:p>
            <a:pPr algn="just">
              <a:lnSpc>
                <a:spcPct val="100000"/>
              </a:lnSpc>
              <a:spcAft>
                <a:spcPts val="300"/>
              </a:spcAft>
              <a:buClr>
                <a:schemeClr val="accent2"/>
              </a:buClr>
              <a:buSzPct val="140000"/>
              <a:buFont typeface="Wingdings" pitchFamily="2" charset="2"/>
              <a:buChar char="§"/>
              <a:defRPr/>
            </a:pPr>
            <a:r>
              <a:rPr lang="cs-CZ" dirty="0" smtClean="0">
                <a:latin typeface="Arial CE" charset="-18"/>
              </a:rPr>
              <a:t>Řád ohlašovny požáru</a:t>
            </a:r>
          </a:p>
          <a:p>
            <a:pPr algn="just">
              <a:lnSpc>
                <a:spcPct val="100000"/>
              </a:lnSpc>
              <a:spcAft>
                <a:spcPts val="300"/>
              </a:spcAft>
              <a:buClr>
                <a:schemeClr val="accent2"/>
              </a:buClr>
              <a:buSzPct val="140000"/>
              <a:buFont typeface="Wingdings" pitchFamily="2" charset="2"/>
              <a:buChar char="§"/>
              <a:defRPr/>
            </a:pPr>
            <a:r>
              <a:rPr lang="cs-CZ" dirty="0" smtClean="0">
                <a:latin typeface="Arial CE" charset="-18"/>
              </a:rPr>
              <a:t>Tematický </a:t>
            </a:r>
            <a:r>
              <a:rPr lang="cs-CZ" dirty="0">
                <a:latin typeface="Arial CE" charset="-18"/>
              </a:rPr>
              <a:t>plán a časový rozvrh školení zaměstnanců </a:t>
            </a:r>
            <a:endParaRPr lang="cs-CZ" dirty="0" smtClean="0">
              <a:latin typeface="Arial CE" charset="-18"/>
            </a:endParaRPr>
          </a:p>
          <a:p>
            <a:pPr marL="0" indent="0" algn="just">
              <a:lnSpc>
                <a:spcPct val="100000"/>
              </a:lnSpc>
              <a:spcAft>
                <a:spcPts val="300"/>
              </a:spcAft>
              <a:buClr>
                <a:schemeClr val="accent2"/>
              </a:buClr>
              <a:buSzPct val="140000"/>
              <a:defRPr/>
            </a:pPr>
            <a:r>
              <a:rPr lang="cs-CZ" dirty="0">
                <a:latin typeface="Arial CE" charset="-18"/>
              </a:rPr>
              <a:t> </a:t>
            </a:r>
            <a:r>
              <a:rPr lang="cs-CZ" dirty="0" smtClean="0">
                <a:latin typeface="Arial CE" charset="-18"/>
              </a:rPr>
              <a:t>     a </a:t>
            </a:r>
            <a:r>
              <a:rPr lang="cs-CZ" dirty="0">
                <a:latin typeface="Arial CE" charset="-18"/>
              </a:rPr>
              <a:t>odborné přípravy preventivních požárních hlídek a </a:t>
            </a:r>
            <a:endParaRPr lang="cs-CZ" dirty="0" smtClean="0">
              <a:latin typeface="Arial CE" charset="-18"/>
            </a:endParaRPr>
          </a:p>
          <a:p>
            <a:pPr marL="0" indent="0" algn="just">
              <a:lnSpc>
                <a:spcPct val="100000"/>
              </a:lnSpc>
              <a:spcAft>
                <a:spcPts val="300"/>
              </a:spcAft>
              <a:buClr>
                <a:schemeClr val="accent2"/>
              </a:buClr>
              <a:buSzPct val="140000"/>
              <a:defRPr/>
            </a:pPr>
            <a:r>
              <a:rPr lang="cs-CZ" dirty="0">
                <a:latin typeface="Arial CE" charset="-18"/>
              </a:rPr>
              <a:t> </a:t>
            </a:r>
            <a:r>
              <a:rPr lang="cs-CZ" dirty="0" smtClean="0">
                <a:latin typeface="Arial CE" charset="-18"/>
              </a:rPr>
              <a:t>     preventistů </a:t>
            </a:r>
            <a:r>
              <a:rPr lang="cs-CZ" dirty="0">
                <a:latin typeface="Arial CE" charset="-18"/>
              </a:rPr>
              <a:t>požární ochrany</a:t>
            </a:r>
          </a:p>
          <a:p>
            <a:pPr algn="just">
              <a:lnSpc>
                <a:spcPct val="100000"/>
              </a:lnSpc>
              <a:spcAft>
                <a:spcPts val="300"/>
              </a:spcAft>
              <a:buClr>
                <a:schemeClr val="accent2"/>
              </a:buClr>
              <a:buSzPct val="140000"/>
              <a:buFont typeface="Wingdings" pitchFamily="2" charset="2"/>
              <a:buChar char="§"/>
              <a:defRPr/>
            </a:pPr>
            <a:r>
              <a:rPr lang="cs-CZ" dirty="0" smtClean="0">
                <a:latin typeface="Arial CE" charset="-18"/>
              </a:rPr>
              <a:t>Dokumentace </a:t>
            </a:r>
            <a:r>
              <a:rPr lang="cs-CZ" dirty="0">
                <a:latin typeface="Arial CE" charset="-18"/>
              </a:rPr>
              <a:t>o provedeném školení zaměstnanců </a:t>
            </a:r>
            <a:endParaRPr lang="cs-CZ" dirty="0" smtClean="0">
              <a:latin typeface="Arial CE" charset="-18"/>
            </a:endParaRPr>
          </a:p>
          <a:p>
            <a:pPr marL="0" indent="0" algn="just">
              <a:lnSpc>
                <a:spcPct val="100000"/>
              </a:lnSpc>
              <a:spcAft>
                <a:spcPts val="300"/>
              </a:spcAft>
              <a:buClr>
                <a:schemeClr val="accent2"/>
              </a:buClr>
              <a:buSzPct val="140000"/>
              <a:defRPr/>
            </a:pPr>
            <a:r>
              <a:rPr lang="cs-CZ" dirty="0">
                <a:latin typeface="Arial CE" charset="-18"/>
              </a:rPr>
              <a:t> </a:t>
            </a:r>
            <a:r>
              <a:rPr lang="cs-CZ" dirty="0" smtClean="0">
                <a:latin typeface="Arial CE" charset="-18"/>
              </a:rPr>
              <a:t>     a </a:t>
            </a:r>
            <a:r>
              <a:rPr lang="cs-CZ" dirty="0">
                <a:latin typeface="Arial CE" charset="-18"/>
              </a:rPr>
              <a:t>odborné přípravě preventivních požárních hlídek a </a:t>
            </a:r>
            <a:endParaRPr lang="cs-CZ" dirty="0" smtClean="0">
              <a:latin typeface="Arial CE" charset="-18"/>
            </a:endParaRPr>
          </a:p>
          <a:p>
            <a:pPr marL="0" indent="0" algn="just">
              <a:lnSpc>
                <a:spcPct val="100000"/>
              </a:lnSpc>
              <a:spcAft>
                <a:spcPts val="300"/>
              </a:spcAft>
              <a:buClr>
                <a:schemeClr val="accent2"/>
              </a:buClr>
              <a:buSzPct val="140000"/>
              <a:defRPr/>
            </a:pPr>
            <a:r>
              <a:rPr lang="cs-CZ" dirty="0">
                <a:latin typeface="Arial CE" charset="-18"/>
              </a:rPr>
              <a:t> </a:t>
            </a:r>
            <a:r>
              <a:rPr lang="cs-CZ" dirty="0" smtClean="0">
                <a:latin typeface="Arial CE" charset="-18"/>
              </a:rPr>
              <a:t>     preventistů </a:t>
            </a:r>
            <a:r>
              <a:rPr lang="cs-CZ" dirty="0">
                <a:latin typeface="Arial CE" charset="-18"/>
              </a:rPr>
              <a:t>požární ochrany</a:t>
            </a:r>
          </a:p>
          <a:p>
            <a:pPr algn="just">
              <a:lnSpc>
                <a:spcPct val="100000"/>
              </a:lnSpc>
              <a:spcAft>
                <a:spcPts val="300"/>
              </a:spcAft>
              <a:buClr>
                <a:schemeClr val="accent2"/>
              </a:buClr>
              <a:buSzPct val="140000"/>
              <a:buFont typeface="Wingdings" pitchFamily="2" charset="2"/>
              <a:buChar char="§"/>
              <a:defRPr/>
            </a:pPr>
            <a:r>
              <a:rPr lang="cs-CZ" dirty="0" smtClean="0">
                <a:latin typeface="Arial CE" charset="-18"/>
              </a:rPr>
              <a:t>Požární </a:t>
            </a:r>
            <a:r>
              <a:rPr lang="cs-CZ" dirty="0">
                <a:latin typeface="Arial CE" charset="-18"/>
              </a:rPr>
              <a:t>kniha</a:t>
            </a:r>
          </a:p>
          <a:p>
            <a:endParaRPr lang="cs-CZ" dirty="0"/>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22</a:t>
            </a:fld>
            <a:endParaRPr lang="cs-CZ" dirty="0"/>
          </a:p>
        </p:txBody>
      </p:sp>
      <p:sp>
        <p:nvSpPr>
          <p:cNvPr id="7" name="Vývojový diagram: postup 6"/>
          <p:cNvSpPr/>
          <p:nvPr/>
        </p:nvSpPr>
        <p:spPr bwMode="auto">
          <a:xfrm>
            <a:off x="435429" y="3309257"/>
            <a:ext cx="3461657" cy="740229"/>
          </a:xfrm>
          <a:prstGeom prst="flowChartProcess">
            <a:avLst/>
          </a:prstGeom>
          <a:no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dirty="0" smtClean="0">
              <a:ln>
                <a:noFill/>
              </a:ln>
              <a:solidFill>
                <a:schemeClr val="tx1"/>
              </a:solidFill>
              <a:effectLst/>
              <a:latin typeface="Arial" pitchFamily="34" charset="0"/>
            </a:endParaRPr>
          </a:p>
        </p:txBody>
      </p:sp>
      <p:grpSp>
        <p:nvGrpSpPr>
          <p:cNvPr id="3" name="Skupina 2"/>
          <p:cNvGrpSpPr/>
          <p:nvPr/>
        </p:nvGrpSpPr>
        <p:grpSpPr>
          <a:xfrm>
            <a:off x="6019800" y="3661451"/>
            <a:ext cx="2684802" cy="2585365"/>
            <a:chOff x="6019800" y="3661451"/>
            <a:chExt cx="2684802" cy="2585365"/>
          </a:xfrm>
        </p:grpSpPr>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61451"/>
              <a:ext cx="2684802" cy="258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667" y="4138588"/>
              <a:ext cx="647657" cy="91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928" y="4138589"/>
              <a:ext cx="621881" cy="91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miskovskjit\Pictures\únikový plá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7083" y="5150692"/>
              <a:ext cx="990235" cy="603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6" name="Obdélník 5"/>
          <p:cNvSpPr/>
          <p:nvPr/>
        </p:nvSpPr>
        <p:spPr>
          <a:xfrm>
            <a:off x="4239758" y="2584514"/>
            <a:ext cx="4380367" cy="830997"/>
          </a:xfrm>
          <a:prstGeom prst="rect">
            <a:avLst/>
          </a:prstGeom>
          <a:ln w="19050">
            <a:solidFill>
              <a:schemeClr val="accent2"/>
            </a:solidFill>
            <a:prstDash val="dash"/>
          </a:ln>
        </p:spPr>
        <p:txBody>
          <a:bodyPr wrap="square">
            <a:spAutoFit/>
          </a:bodyPr>
          <a:lstStyle/>
          <a:p>
            <a:pPr marL="0" indent="0">
              <a:lnSpc>
                <a:spcPct val="100000"/>
              </a:lnSpc>
              <a:defRPr/>
            </a:pPr>
            <a:r>
              <a:rPr lang="cs-CZ" sz="1600" dirty="0" smtClean="0"/>
              <a:t>se </a:t>
            </a:r>
            <a:r>
              <a:rPr lang="cs-CZ" sz="1600" dirty="0"/>
              <a:t>zveřejňují na trvale přístupných a dobře viditelných místech pro všechny osoby v místě provozované činnosti.</a:t>
            </a:r>
          </a:p>
        </p:txBody>
      </p:sp>
      <p:sp>
        <p:nvSpPr>
          <p:cNvPr id="8" name="Rovnoramenný trojúhelník 7"/>
          <p:cNvSpPr/>
          <p:nvPr/>
        </p:nvSpPr>
        <p:spPr bwMode="auto">
          <a:xfrm rot="5400000">
            <a:off x="3649852" y="2815347"/>
            <a:ext cx="725334" cy="369332"/>
          </a:xfrm>
          <a:prstGeom prst="triangle">
            <a:avLst/>
          </a:prstGeom>
          <a:solidFill>
            <a:schemeClr val="bg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71860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solidFill>
                <a:cs typeface="Arial" pitchFamily="34" charset="0"/>
              </a:rPr>
              <a:t>ČLENĚNÍ PROVOZOVANÝCH ČINNOSTÍ PODLE POŽÁRNÍHO NEBEZPEČÍ</a:t>
            </a:r>
          </a:p>
        </p:txBody>
      </p:sp>
      <p:sp>
        <p:nvSpPr>
          <p:cNvPr id="3" name="Zástupný symbol pro obsah 2"/>
          <p:cNvSpPr>
            <a:spLocks noGrp="1"/>
          </p:cNvSpPr>
          <p:nvPr>
            <p:ph idx="1"/>
          </p:nvPr>
        </p:nvSpPr>
        <p:spPr>
          <a:xfrm>
            <a:off x="504000" y="1692000"/>
            <a:ext cx="8155368" cy="4680000"/>
          </a:xfrm>
        </p:spPr>
        <p:txBody>
          <a:bodyPr/>
          <a:lstStyle/>
          <a:p>
            <a:pPr marL="0" indent="0" algn="just"/>
            <a:r>
              <a:rPr lang="cs-CZ" b="1" dirty="0"/>
              <a:t>Podle  míry požárního  nebezpečí se všechny provozované činnosti</a:t>
            </a:r>
          </a:p>
          <a:p>
            <a:pPr marL="0" indent="0" algn="just"/>
            <a:r>
              <a:rPr lang="cs-CZ" b="1" dirty="0"/>
              <a:t>člení dle § 4, </a:t>
            </a:r>
            <a:r>
              <a:rPr lang="cs-CZ" b="1" dirty="0" smtClean="0"/>
              <a:t>zákona </a:t>
            </a:r>
            <a:r>
              <a:rPr lang="cs-CZ" b="1" dirty="0"/>
              <a:t>č. 133/1985 Sb., o PO do </a:t>
            </a:r>
            <a:r>
              <a:rPr lang="cs-CZ" b="1" dirty="0" smtClean="0"/>
              <a:t>kategorií:</a:t>
            </a:r>
            <a:endParaRPr lang="cs-CZ" b="1" dirty="0"/>
          </a:p>
          <a:p>
            <a:pPr marL="0" indent="0" algn="just"/>
            <a:endParaRPr lang="cs-CZ" b="1" dirty="0"/>
          </a:p>
          <a:p>
            <a:pPr marL="0" indent="0" algn="just"/>
            <a:r>
              <a:rPr lang="cs-CZ" b="1" dirty="0"/>
              <a:t>	</a:t>
            </a:r>
            <a:endParaRPr lang="cs-CZ" b="1" dirty="0" smtClean="0"/>
          </a:p>
          <a:p>
            <a:pPr marL="0" indent="0" algn="just"/>
            <a:endParaRPr lang="cs-CZ" b="1" dirty="0"/>
          </a:p>
          <a:p>
            <a:pPr marL="0" indent="0" algn="just"/>
            <a:endParaRPr lang="cs-CZ" b="1" dirty="0" smtClean="0"/>
          </a:p>
          <a:p>
            <a:pPr marL="0" indent="0" algn="just"/>
            <a:endParaRPr lang="cs-CZ" b="1" dirty="0"/>
          </a:p>
          <a:p>
            <a:pPr marL="0" indent="0" algn="just"/>
            <a:endParaRPr lang="cs-CZ" b="1" dirty="0" smtClean="0">
              <a:solidFill>
                <a:srgbClr val="FF6600"/>
              </a:solidFill>
            </a:endParaRPr>
          </a:p>
          <a:p>
            <a:pPr marL="0" indent="0" algn="just"/>
            <a:r>
              <a:rPr lang="cs-CZ" b="1" dirty="0" smtClean="0">
                <a:solidFill>
                  <a:schemeClr val="accent2"/>
                </a:solidFill>
              </a:rPr>
              <a:t>PŘÍKLADY RIZIKOVÝCH </a:t>
            </a:r>
            <a:r>
              <a:rPr lang="cs-CZ" b="1" dirty="0">
                <a:solidFill>
                  <a:schemeClr val="accent2"/>
                </a:solidFill>
              </a:rPr>
              <a:t>FAKTORŮ:</a:t>
            </a:r>
          </a:p>
          <a:p>
            <a:pPr marL="0" indent="0" algn="just"/>
            <a:endParaRPr lang="cs-CZ" b="1" dirty="0"/>
          </a:p>
          <a:p>
            <a:pPr lvl="1" algn="just"/>
            <a:r>
              <a:rPr lang="cs-CZ" dirty="0"/>
              <a:t>Výskyt hořlavých látek </a:t>
            </a:r>
            <a:r>
              <a:rPr lang="cs-CZ" dirty="0" smtClean="0"/>
              <a:t>(hořlavé plyny a hořlavé kapaliny</a:t>
            </a:r>
            <a:r>
              <a:rPr lang="cs-CZ" dirty="0"/>
              <a:t>, tuhé látky, prach apod.)</a:t>
            </a:r>
          </a:p>
          <a:p>
            <a:pPr lvl="1" algn="just"/>
            <a:r>
              <a:rPr lang="cs-CZ" dirty="0"/>
              <a:t>Charakteristiky objektů (</a:t>
            </a:r>
            <a:r>
              <a:rPr lang="cs-CZ" dirty="0" smtClean="0"/>
              <a:t>výška objektu, </a:t>
            </a:r>
            <a:r>
              <a:rPr lang="cs-CZ" dirty="0"/>
              <a:t>možnosti zásahu jednotek PO, předpokládaný pohyb osob se ztíženou pohybovostí apod.)</a:t>
            </a:r>
          </a:p>
          <a:p>
            <a:pPr lvl="1" algn="just"/>
            <a:r>
              <a:rPr lang="cs-CZ" dirty="0"/>
              <a:t>Přítomnost otevřeného ohně</a:t>
            </a:r>
          </a:p>
          <a:p>
            <a:pPr lvl="1" algn="just"/>
            <a:r>
              <a:rPr lang="cs-CZ" dirty="0"/>
              <a:t>Přítomnost nebezpečných látek </a:t>
            </a:r>
          </a:p>
          <a:p>
            <a:endParaRPr lang="cs-CZ" dirty="0"/>
          </a:p>
        </p:txBody>
      </p:sp>
      <p:sp>
        <p:nvSpPr>
          <p:cNvPr id="4" name="Zástupný symbol pro obsah 3"/>
          <p:cNvSpPr>
            <a:spLocks noGrp="1"/>
          </p:cNvSpPr>
          <p:nvPr>
            <p:ph idx="11"/>
          </p:nvPr>
        </p:nvSpPr>
        <p:spPr>
          <a:xfrm flipH="1">
            <a:off x="457200" y="2560320"/>
            <a:ext cx="8238744" cy="996696"/>
          </a:xfrm>
        </p:spPr>
        <p:txBody>
          <a:bodyPr/>
          <a:lstStyle/>
          <a:p>
            <a:pPr marL="809625" indent="0"/>
            <a:r>
              <a:rPr lang="cs-CZ" b="1" dirty="0" smtClean="0">
                <a:solidFill>
                  <a:schemeClr val="accent2"/>
                </a:solidFill>
              </a:rPr>
              <a:t>A</a:t>
            </a:r>
            <a:r>
              <a:rPr lang="cs-CZ" b="1" dirty="0">
                <a:solidFill>
                  <a:schemeClr val="accent2"/>
                </a:solidFill>
              </a:rPr>
              <a:t>) </a:t>
            </a:r>
            <a:r>
              <a:rPr lang="cs-CZ" sz="1800" b="1" dirty="0" smtClean="0">
                <a:solidFill>
                  <a:schemeClr val="accent2"/>
                </a:solidFill>
              </a:rPr>
              <a:t>BEZ </a:t>
            </a:r>
            <a:r>
              <a:rPr lang="cs-CZ" sz="1800" b="1" dirty="0">
                <a:solidFill>
                  <a:schemeClr val="accent2"/>
                </a:solidFill>
              </a:rPr>
              <a:t>ZVÝŠENÉHO </a:t>
            </a:r>
            <a:r>
              <a:rPr lang="cs-CZ" sz="1800" b="1" dirty="0"/>
              <a:t>POŽÁRNÍHO NEBEZPEČÍ</a:t>
            </a:r>
          </a:p>
          <a:p>
            <a:pPr marL="809625" indent="0"/>
            <a:r>
              <a:rPr lang="cs-CZ" sz="1800" b="1" dirty="0" smtClean="0">
                <a:solidFill>
                  <a:schemeClr val="accent2"/>
                </a:solidFill>
              </a:rPr>
              <a:t>B</a:t>
            </a:r>
            <a:r>
              <a:rPr lang="cs-CZ" sz="1800" b="1" dirty="0">
                <a:solidFill>
                  <a:schemeClr val="accent2"/>
                </a:solidFill>
              </a:rPr>
              <a:t>) SE ZVÝŠENÝM </a:t>
            </a:r>
            <a:r>
              <a:rPr lang="cs-CZ" sz="1800" b="1" dirty="0"/>
              <a:t>POŽÁRNÍM NEBEZPEČÍM</a:t>
            </a:r>
          </a:p>
          <a:p>
            <a:pPr marL="809625" indent="0"/>
            <a:r>
              <a:rPr lang="cs-CZ" sz="1800" b="1" dirty="0" smtClean="0">
                <a:solidFill>
                  <a:schemeClr val="accent2"/>
                </a:solidFill>
              </a:rPr>
              <a:t>C</a:t>
            </a:r>
            <a:r>
              <a:rPr lang="cs-CZ" sz="1800" b="1" dirty="0">
                <a:solidFill>
                  <a:schemeClr val="accent2"/>
                </a:solidFill>
              </a:rPr>
              <a:t>) S VYSOKÝM </a:t>
            </a:r>
            <a:r>
              <a:rPr lang="cs-CZ" sz="1800" b="1" dirty="0"/>
              <a:t>POŽÁRNÍM NEBEZPEČÍM</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23</a:t>
            </a:fld>
            <a:endParaRPr lang="cs-CZ" dirty="0"/>
          </a:p>
        </p:txBody>
      </p:sp>
    </p:spTree>
    <p:extLst>
      <p:ext uri="{BB962C8B-B14F-4D97-AF65-F5344CB8AC3E}">
        <p14:creationId xmlns:p14="http://schemas.microsoft.com/office/powerpoint/2010/main" val="2081915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0620"/>
          </a:xfrm>
        </p:spPr>
        <p:txBody>
          <a:bodyPr/>
          <a:lstStyle/>
          <a:p>
            <a:r>
              <a:rPr lang="cs-CZ" dirty="0">
                <a:solidFill>
                  <a:schemeClr val="accent2"/>
                </a:solidFill>
                <a:cs typeface="Arial" pitchFamily="34" charset="0"/>
              </a:rPr>
              <a:t>POŽADAVKY NA DOKUMENTACI PO</a:t>
            </a:r>
            <a:endParaRPr lang="cs-CZ" dirty="0">
              <a:solidFill>
                <a:schemeClr val="accent2"/>
              </a:solidFill>
            </a:endParaRPr>
          </a:p>
        </p:txBody>
      </p:sp>
      <p:sp>
        <p:nvSpPr>
          <p:cNvPr id="3" name="Zástupný symbol pro obsah 2"/>
          <p:cNvSpPr>
            <a:spLocks noGrp="1"/>
          </p:cNvSpPr>
          <p:nvPr>
            <p:ph idx="1"/>
          </p:nvPr>
        </p:nvSpPr>
        <p:spPr/>
        <p:txBody>
          <a:bodyPr/>
          <a:lstStyle/>
          <a:p>
            <a:pPr marL="0" indent="0">
              <a:buFontTx/>
              <a:buNone/>
              <a:defRPr/>
            </a:pPr>
            <a:r>
              <a:rPr lang="cs-CZ" sz="1800" b="1" dirty="0" smtClean="0">
                <a:solidFill>
                  <a:schemeClr val="accent2"/>
                </a:solidFill>
              </a:rPr>
              <a:t>POŽÁRNÍ </a:t>
            </a:r>
            <a:r>
              <a:rPr lang="cs-CZ" sz="1800" b="1" dirty="0">
                <a:solidFill>
                  <a:schemeClr val="accent2"/>
                </a:solidFill>
              </a:rPr>
              <a:t>ŘÁDY</a:t>
            </a:r>
          </a:p>
          <a:p>
            <a:pPr marL="0" indent="0">
              <a:buFontTx/>
              <a:buNone/>
              <a:defRPr/>
            </a:pPr>
            <a:endParaRPr lang="cs-CZ" b="1" dirty="0"/>
          </a:p>
          <a:p>
            <a:pPr marL="0" indent="0">
              <a:spcAft>
                <a:spcPts val="600"/>
              </a:spcAft>
              <a:buFontTx/>
              <a:buNone/>
              <a:defRPr/>
            </a:pPr>
            <a:r>
              <a:rPr lang="cs-CZ" b="1" dirty="0"/>
              <a:t>Požární řády upravují základní zásady zabezpečování PO na místech, kde se vykonávají činnosti se zvýšeným požárním nebezpečím a obsahují:</a:t>
            </a:r>
          </a:p>
          <a:p>
            <a:pPr>
              <a:lnSpc>
                <a:spcPct val="100000"/>
              </a:lnSpc>
              <a:buClr>
                <a:schemeClr val="accent2"/>
              </a:buClr>
              <a:buSzPct val="140000"/>
              <a:buFont typeface="Wingdings" pitchFamily="2" charset="2"/>
              <a:buChar char="§"/>
              <a:defRPr/>
            </a:pPr>
            <a:r>
              <a:rPr lang="cs-CZ" dirty="0">
                <a:latin typeface="Arial CE" charset="-18"/>
              </a:rPr>
              <a:t>Stručný popis vykonávané činnosti a charakteristiky požárního nebezpečí</a:t>
            </a:r>
          </a:p>
          <a:p>
            <a:pPr>
              <a:lnSpc>
                <a:spcPct val="100000"/>
              </a:lnSpc>
              <a:buClr>
                <a:schemeClr val="accent2"/>
              </a:buClr>
              <a:buSzPct val="140000"/>
              <a:buFont typeface="Wingdings" pitchFamily="2" charset="2"/>
              <a:buChar char="§"/>
              <a:defRPr/>
            </a:pPr>
            <a:r>
              <a:rPr lang="cs-CZ" dirty="0">
                <a:latin typeface="Arial CE" charset="-18"/>
              </a:rPr>
              <a:t>Požárně technické charakteristiky látek potřebné ke stanovení preventivních opatření</a:t>
            </a:r>
          </a:p>
          <a:p>
            <a:pPr>
              <a:lnSpc>
                <a:spcPct val="100000"/>
              </a:lnSpc>
              <a:buClr>
                <a:schemeClr val="accent2"/>
              </a:buClr>
              <a:buSzPct val="140000"/>
              <a:buFont typeface="Wingdings" pitchFamily="2" charset="2"/>
              <a:buChar char="§"/>
              <a:defRPr/>
            </a:pPr>
            <a:r>
              <a:rPr lang="cs-CZ" dirty="0">
                <a:latin typeface="Arial CE" charset="-18"/>
              </a:rPr>
              <a:t>Nejvýše přípustné množství látek uvedených v předchozím bodu, které se mohou vyskytovat v místě provozované činnosti</a:t>
            </a:r>
          </a:p>
          <a:p>
            <a:pPr>
              <a:lnSpc>
                <a:spcPct val="100000"/>
              </a:lnSpc>
              <a:buClr>
                <a:schemeClr val="accent2"/>
              </a:buClr>
              <a:buSzPct val="140000"/>
              <a:buFont typeface="Wingdings" pitchFamily="2" charset="2"/>
              <a:buChar char="§"/>
              <a:defRPr/>
            </a:pPr>
            <a:r>
              <a:rPr lang="cs-CZ" dirty="0">
                <a:latin typeface="Arial CE" charset="-18"/>
              </a:rPr>
              <a:t>Stanovení podmínek požární bezpečnosti k zamezení vzniku a šíření požáru nebo výbuchu s následným požárem</a:t>
            </a:r>
          </a:p>
          <a:p>
            <a:pPr>
              <a:lnSpc>
                <a:spcPct val="100000"/>
              </a:lnSpc>
              <a:buClr>
                <a:schemeClr val="accent2"/>
              </a:buClr>
              <a:buSzPct val="140000"/>
              <a:buFont typeface="Wingdings" pitchFamily="2" charset="2"/>
              <a:buChar char="§"/>
              <a:defRPr/>
            </a:pPr>
            <a:r>
              <a:rPr lang="cs-CZ" dirty="0">
                <a:latin typeface="Arial CE" charset="-18"/>
              </a:rPr>
              <a:t>Vymezení povinností a oprávnění osob při zajišťování stanovených podmínek požární bezpečnosti</a:t>
            </a:r>
          </a:p>
          <a:p>
            <a:pPr>
              <a:lnSpc>
                <a:spcPct val="100000"/>
              </a:lnSpc>
              <a:buClr>
                <a:schemeClr val="accent2"/>
              </a:buClr>
              <a:buSzPct val="140000"/>
              <a:buFont typeface="Wingdings" pitchFamily="2" charset="2"/>
              <a:buChar char="§"/>
              <a:defRPr/>
            </a:pPr>
            <a:r>
              <a:rPr lang="cs-CZ" dirty="0">
                <a:latin typeface="Arial CE" charset="-18"/>
              </a:rPr>
              <a:t>Stanovení podmínek pro bezpečný pobyt a pohyb osob a způsob zabezpečení volných únikových cest</a:t>
            </a:r>
          </a:p>
          <a:p>
            <a:pPr>
              <a:lnSpc>
                <a:spcPct val="100000"/>
              </a:lnSpc>
              <a:buClr>
                <a:schemeClr val="accent2"/>
              </a:buClr>
              <a:buSzPct val="140000"/>
              <a:buFont typeface="Wingdings" pitchFamily="2" charset="2"/>
              <a:buChar char="§"/>
              <a:defRPr/>
            </a:pPr>
            <a:r>
              <a:rPr lang="cs-CZ" dirty="0">
                <a:latin typeface="Arial CE" charset="-18"/>
              </a:rPr>
              <a:t>Jméno a příjmení odpovědného vedoucího </a:t>
            </a:r>
            <a:r>
              <a:rPr lang="cs-CZ" dirty="0" smtClean="0">
                <a:latin typeface="Arial CE" charset="-18"/>
              </a:rPr>
              <a:t>zaměstnance</a:t>
            </a:r>
          </a:p>
          <a:p>
            <a:pPr>
              <a:lnSpc>
                <a:spcPct val="100000"/>
              </a:lnSpc>
              <a:buClr>
                <a:schemeClr val="accent2"/>
              </a:buClr>
              <a:buSzPct val="140000"/>
              <a:buFont typeface="Wingdings" pitchFamily="2" charset="2"/>
              <a:buChar char="§"/>
              <a:defRPr/>
            </a:pPr>
            <a:r>
              <a:rPr lang="cs-CZ" b="1" dirty="0">
                <a:solidFill>
                  <a:schemeClr val="accent2"/>
                </a:solidFill>
                <a:latin typeface="Arial CE" charset="-18"/>
                <a:cs typeface="Arial CE" charset="-18"/>
              </a:rPr>
              <a:t>Zveřejněn na všech pracovištích se zvýšeným požárním nebezpečím  !!!!</a:t>
            </a:r>
          </a:p>
          <a:p>
            <a:pPr marL="0" indent="0">
              <a:lnSpc>
                <a:spcPct val="100000"/>
              </a:lnSpc>
              <a:buClr>
                <a:schemeClr val="accent2"/>
              </a:buClr>
              <a:buSzPct val="140000"/>
              <a:defRPr/>
            </a:pPr>
            <a:endParaRPr lang="cs-CZ" dirty="0">
              <a:latin typeface="Arial CE" charset="-18"/>
            </a:endParaRPr>
          </a:p>
          <a:p>
            <a:endParaRPr lang="cs-CZ" dirty="0"/>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24</a:t>
            </a:fld>
            <a:endParaRPr lang="cs-CZ" dirty="0"/>
          </a:p>
        </p:txBody>
      </p:sp>
      <p:pic>
        <p:nvPicPr>
          <p:cNvPr id="50178" name="Picture 2" descr="C:\Users\miskovskjit\Pictures\plam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361" y="1481349"/>
            <a:ext cx="919490" cy="82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43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4542683" cy="846386"/>
          </a:xfrm>
        </p:spPr>
        <p:txBody>
          <a:bodyPr/>
          <a:lstStyle/>
          <a:p>
            <a:r>
              <a:rPr lang="cs-CZ" dirty="0">
                <a:solidFill>
                  <a:schemeClr val="accent2"/>
                </a:solidFill>
                <a:cs typeface="Arial" pitchFamily="34" charset="0"/>
              </a:rPr>
              <a:t>POŽADAVKY </a:t>
            </a:r>
            <a:r>
              <a:rPr lang="cs-CZ" dirty="0" smtClean="0">
                <a:solidFill>
                  <a:schemeClr val="accent2"/>
                </a:solidFill>
                <a:cs typeface="Arial" pitchFamily="34" charset="0"/>
              </a:rPr>
              <a:t>NA DOKUMENTACI  </a:t>
            </a:r>
            <a:r>
              <a:rPr lang="cs-CZ" dirty="0">
                <a:solidFill>
                  <a:schemeClr val="accent2"/>
                </a:solidFill>
                <a:cs typeface="Arial" pitchFamily="34" charset="0"/>
              </a:rPr>
              <a:t>PO</a:t>
            </a:r>
            <a:endParaRPr lang="cs-CZ" dirty="0">
              <a:solidFill>
                <a:schemeClr val="accent2"/>
              </a:solidFill>
            </a:endParaRPr>
          </a:p>
        </p:txBody>
      </p:sp>
      <p:sp>
        <p:nvSpPr>
          <p:cNvPr id="3" name="Zástupný symbol pro obsah 2"/>
          <p:cNvSpPr>
            <a:spLocks noGrp="1"/>
          </p:cNvSpPr>
          <p:nvPr>
            <p:ph idx="1"/>
          </p:nvPr>
        </p:nvSpPr>
        <p:spPr>
          <a:xfrm>
            <a:off x="495301" y="1597978"/>
            <a:ext cx="8477250" cy="5007007"/>
          </a:xfrm>
        </p:spPr>
        <p:txBody>
          <a:bodyPr/>
          <a:lstStyle/>
          <a:p>
            <a:pPr marL="0" indent="0">
              <a:defRPr/>
            </a:pPr>
            <a:r>
              <a:rPr lang="cs-CZ" sz="1800" b="1" dirty="0" smtClean="0">
                <a:solidFill>
                  <a:schemeClr val="accent2"/>
                </a:solidFill>
              </a:rPr>
              <a:t>POŽÁRNÍ </a:t>
            </a:r>
            <a:r>
              <a:rPr lang="cs-CZ" sz="1800" b="1" dirty="0">
                <a:solidFill>
                  <a:schemeClr val="accent2"/>
                </a:solidFill>
              </a:rPr>
              <a:t>POPLACHOVÁ SMĚRNICE </a:t>
            </a:r>
            <a:endParaRPr lang="cs-CZ" sz="1800" b="1" dirty="0" smtClean="0">
              <a:solidFill>
                <a:schemeClr val="accent2"/>
              </a:solidFill>
            </a:endParaRPr>
          </a:p>
          <a:p>
            <a:pPr marL="0" indent="0" algn="ctr">
              <a:defRPr/>
            </a:pPr>
            <a:endParaRPr lang="cs-CZ" b="1" u="sng" dirty="0" smtClean="0">
              <a:solidFill>
                <a:srgbClr val="FF6600"/>
              </a:solidFill>
            </a:endParaRPr>
          </a:p>
          <a:p>
            <a:pPr marL="0" indent="0">
              <a:defRPr/>
            </a:pPr>
            <a:r>
              <a:rPr lang="cs-CZ" b="1" dirty="0" smtClean="0"/>
              <a:t>Vymezuje </a:t>
            </a:r>
            <a:r>
              <a:rPr lang="cs-CZ" b="1" dirty="0"/>
              <a:t>činnosti zaměstnanců, </a:t>
            </a:r>
            <a:r>
              <a:rPr lang="cs-CZ" b="1" dirty="0" smtClean="0"/>
              <a:t>popřípadě </a:t>
            </a:r>
          </a:p>
          <a:p>
            <a:pPr marL="0" indent="0">
              <a:defRPr/>
            </a:pPr>
            <a:r>
              <a:rPr lang="cs-CZ" b="1" dirty="0"/>
              <a:t>d</a:t>
            </a:r>
            <a:r>
              <a:rPr lang="cs-CZ" b="1" dirty="0" smtClean="0"/>
              <a:t>alších osob</a:t>
            </a:r>
            <a:r>
              <a:rPr lang="cs-CZ" b="1" dirty="0"/>
              <a:t>, při </a:t>
            </a:r>
            <a:r>
              <a:rPr lang="cs-CZ" b="1" dirty="0" smtClean="0"/>
              <a:t>vzniku požáru </a:t>
            </a:r>
            <a:r>
              <a:rPr lang="cs-CZ" b="1" dirty="0"/>
              <a:t>nebo jiné </a:t>
            </a:r>
            <a:endParaRPr lang="cs-CZ" b="1" dirty="0" smtClean="0"/>
          </a:p>
          <a:p>
            <a:pPr marL="0" indent="0">
              <a:defRPr/>
            </a:pPr>
            <a:r>
              <a:rPr lang="cs-CZ" b="1" dirty="0" smtClean="0"/>
              <a:t>mimořádné </a:t>
            </a:r>
            <a:r>
              <a:rPr lang="cs-CZ" b="1" dirty="0"/>
              <a:t>události.</a:t>
            </a:r>
          </a:p>
          <a:p>
            <a:pPr marL="0" indent="0">
              <a:defRPr/>
            </a:pPr>
            <a:endParaRPr lang="cs-CZ" dirty="0"/>
          </a:p>
          <a:p>
            <a:pPr marL="0" indent="0">
              <a:defRPr/>
            </a:pPr>
            <a:endParaRPr lang="cs-CZ" b="1" dirty="0" smtClean="0">
              <a:solidFill>
                <a:srgbClr val="FF6600"/>
              </a:solidFill>
            </a:endParaRPr>
          </a:p>
          <a:p>
            <a:pPr marL="0" indent="0">
              <a:defRPr/>
            </a:pPr>
            <a:r>
              <a:rPr lang="cs-CZ" b="1" dirty="0" smtClean="0">
                <a:solidFill>
                  <a:schemeClr val="accent2"/>
                </a:solidFill>
              </a:rPr>
              <a:t>OBSAH </a:t>
            </a:r>
            <a:r>
              <a:rPr lang="cs-CZ" b="1" dirty="0">
                <a:solidFill>
                  <a:schemeClr val="accent2"/>
                </a:solidFill>
              </a:rPr>
              <a:t>PPS</a:t>
            </a:r>
            <a:r>
              <a:rPr lang="cs-CZ" b="1" dirty="0" smtClean="0">
                <a:solidFill>
                  <a:schemeClr val="accent2"/>
                </a:solidFill>
              </a:rPr>
              <a:t>:</a:t>
            </a:r>
            <a:endParaRPr lang="cs-CZ" b="1" dirty="0">
              <a:solidFill>
                <a:schemeClr val="accent2"/>
              </a:solidFill>
            </a:endParaRPr>
          </a:p>
          <a:p>
            <a:pPr marL="344487" lvl="1" indent="-342900">
              <a:lnSpc>
                <a:spcPct val="100000"/>
              </a:lnSpc>
              <a:buClr>
                <a:srgbClr val="FF0000"/>
              </a:buClr>
              <a:buSzPct val="100000"/>
              <a:buFont typeface="+mj-lt"/>
              <a:buAutoNum type="arabicPeriod"/>
              <a:defRPr/>
            </a:pPr>
            <a:r>
              <a:rPr lang="cs-CZ" dirty="0" smtClean="0"/>
              <a:t>Postup </a:t>
            </a:r>
            <a:r>
              <a:rPr lang="cs-CZ" dirty="0"/>
              <a:t>osoby, která zpozoruje požár, způsob a místo </a:t>
            </a:r>
            <a:r>
              <a:rPr lang="cs-CZ" dirty="0" smtClean="0"/>
              <a:t>ohlášení požáru</a:t>
            </a:r>
            <a:endParaRPr lang="cs-CZ" dirty="0"/>
          </a:p>
          <a:p>
            <a:pPr marL="344487" lvl="1" indent="-342900">
              <a:lnSpc>
                <a:spcPct val="100000"/>
              </a:lnSpc>
              <a:buClr>
                <a:schemeClr val="accent2"/>
              </a:buClr>
              <a:buSzPct val="100000"/>
              <a:buFont typeface="+mj-lt"/>
              <a:buAutoNum type="arabicPeriod"/>
              <a:defRPr/>
            </a:pPr>
            <a:r>
              <a:rPr lang="cs-CZ" dirty="0" smtClean="0"/>
              <a:t>Způsob </a:t>
            </a:r>
            <a:r>
              <a:rPr lang="cs-CZ" dirty="0"/>
              <a:t>vyhlášení požárního poplachu pro zaměstnance </a:t>
            </a:r>
            <a:r>
              <a:rPr lang="cs-CZ" dirty="0" smtClean="0"/>
              <a:t>popřípadě jednotek </a:t>
            </a:r>
            <a:r>
              <a:rPr lang="cs-CZ" dirty="0"/>
              <a:t>HZS </a:t>
            </a:r>
            <a:r>
              <a:rPr lang="cs-CZ" dirty="0" smtClean="0"/>
              <a:t>podniku</a:t>
            </a:r>
            <a:endParaRPr lang="cs-CZ" dirty="0"/>
          </a:p>
          <a:p>
            <a:pPr marL="344487" lvl="1" indent="-342900">
              <a:lnSpc>
                <a:spcPct val="100000"/>
              </a:lnSpc>
              <a:buClr>
                <a:schemeClr val="accent2"/>
              </a:buClr>
              <a:buSzPct val="100000"/>
              <a:buFont typeface="+mj-lt"/>
              <a:buAutoNum type="arabicPeriod"/>
              <a:defRPr/>
            </a:pPr>
            <a:r>
              <a:rPr lang="cs-CZ" dirty="0" smtClean="0"/>
              <a:t>Postup </a:t>
            </a:r>
            <a:r>
              <a:rPr lang="cs-CZ" dirty="0"/>
              <a:t>osob při vyhlášení požárního poplachu - evakuace, pomoc </a:t>
            </a:r>
            <a:r>
              <a:rPr lang="cs-CZ" dirty="0" smtClean="0"/>
              <a:t>při </a:t>
            </a:r>
            <a:r>
              <a:rPr lang="cs-CZ" dirty="0"/>
              <a:t>zdolávání </a:t>
            </a:r>
            <a:r>
              <a:rPr lang="cs-CZ" dirty="0" smtClean="0"/>
              <a:t>požáru</a:t>
            </a:r>
            <a:endParaRPr lang="cs-CZ" dirty="0"/>
          </a:p>
          <a:p>
            <a:pPr marL="344487" lvl="1" indent="-342900">
              <a:lnSpc>
                <a:spcPct val="100000"/>
              </a:lnSpc>
              <a:buClr>
                <a:schemeClr val="accent2"/>
              </a:buClr>
              <a:buSzPct val="100000"/>
              <a:buFont typeface="+mj-lt"/>
              <a:buAutoNum type="arabicPeriod"/>
              <a:defRPr/>
            </a:pPr>
            <a:r>
              <a:rPr lang="cs-CZ" dirty="0" smtClean="0"/>
              <a:t>Telefonní </a:t>
            </a:r>
            <a:r>
              <a:rPr lang="cs-CZ" dirty="0"/>
              <a:t>čísla ohlašovny </a:t>
            </a:r>
            <a:r>
              <a:rPr lang="cs-CZ" dirty="0" smtClean="0"/>
              <a:t>požárů</a:t>
            </a:r>
            <a:endParaRPr lang="cs-CZ" dirty="0"/>
          </a:p>
          <a:p>
            <a:pPr marL="344487" lvl="1" indent="-342900">
              <a:lnSpc>
                <a:spcPct val="100000"/>
              </a:lnSpc>
              <a:buClr>
                <a:schemeClr val="accent2"/>
              </a:buClr>
              <a:buSzPct val="100000"/>
              <a:buFont typeface="+mj-lt"/>
              <a:buAutoNum type="arabicPeriod"/>
              <a:defRPr/>
            </a:pPr>
            <a:r>
              <a:rPr lang="cs-CZ" dirty="0" smtClean="0"/>
              <a:t>Telefonní </a:t>
            </a:r>
            <a:r>
              <a:rPr lang="cs-CZ" dirty="0"/>
              <a:t>čísla tísňového </a:t>
            </a:r>
            <a:r>
              <a:rPr lang="cs-CZ" dirty="0" smtClean="0"/>
              <a:t>volání</a:t>
            </a:r>
          </a:p>
          <a:p>
            <a:pPr marL="344487" lvl="1" indent="-342900">
              <a:lnSpc>
                <a:spcPct val="100000"/>
              </a:lnSpc>
              <a:buClr>
                <a:schemeClr val="accent2"/>
              </a:buClr>
              <a:buSzPct val="100000"/>
              <a:buFont typeface="+mj-lt"/>
              <a:buAutoNum type="arabicPeriod"/>
              <a:defRPr/>
            </a:pPr>
            <a:r>
              <a:rPr lang="cs-CZ" dirty="0" smtClean="0"/>
              <a:t>Další důležitá telefonní čísla </a:t>
            </a:r>
            <a:endParaRPr lang="cs-CZ" dirty="0"/>
          </a:p>
          <a:p>
            <a:pPr marL="344487" lvl="1" indent="-342900">
              <a:lnSpc>
                <a:spcPct val="100000"/>
              </a:lnSpc>
              <a:buClr>
                <a:schemeClr val="accent2"/>
              </a:buClr>
              <a:buSzPct val="100000"/>
              <a:buFont typeface="+mj-lt"/>
              <a:buAutoNum type="arabicPeriod"/>
              <a:defRPr/>
            </a:pPr>
            <a:r>
              <a:rPr lang="cs-CZ" dirty="0" smtClean="0"/>
              <a:t>Telefonní </a:t>
            </a:r>
            <a:r>
              <a:rPr lang="cs-CZ" dirty="0"/>
              <a:t>čísla pohotovostních a  havarijních služeb dodavatelů </a:t>
            </a:r>
            <a:r>
              <a:rPr lang="cs-CZ" dirty="0" smtClean="0"/>
              <a:t>elektrické </a:t>
            </a:r>
            <a:r>
              <a:rPr lang="cs-CZ" dirty="0"/>
              <a:t>energie, plynu </a:t>
            </a:r>
            <a:r>
              <a:rPr lang="cs-CZ" dirty="0" smtClean="0"/>
              <a:t>a    vody.</a:t>
            </a:r>
            <a:endParaRPr lang="cs-CZ" dirty="0"/>
          </a:p>
          <a:p>
            <a:pPr marL="0" indent="0">
              <a:lnSpc>
                <a:spcPct val="100000"/>
              </a:lnSpc>
              <a:spcBef>
                <a:spcPts val="600"/>
              </a:spcBef>
              <a:defRPr/>
            </a:pPr>
            <a:r>
              <a:rPr lang="cs-CZ" dirty="0" smtClean="0"/>
              <a:t>Požární </a:t>
            </a:r>
            <a:r>
              <a:rPr lang="cs-CZ" dirty="0"/>
              <a:t>poplachové směrnice se zveřejňují na trvale přístupných a dobře viditelných místech pro všechny osoby v místě provozované činnosti.</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25</a:t>
            </a:fld>
            <a:endParaRPr lang="cs-CZ" dirty="0"/>
          </a:p>
        </p:txBody>
      </p:sp>
      <p:pic>
        <p:nvPicPr>
          <p:cNvPr id="48130" name="Picture 2" descr="C:\Users\beranmil\Documents\Dokumentace PO\Poplachové směrnice\PPS_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6038" y="221896"/>
            <a:ext cx="2668009" cy="3739005"/>
          </a:xfrm>
          <a:prstGeom prst="rect">
            <a:avLst/>
          </a:prstGeom>
          <a:noFill/>
          <a:extLst>
            <a:ext uri="{909E8E84-426E-40DD-AFC4-6F175D3DCCD1}">
              <a14:hiddenFill xmlns:a14="http://schemas.microsoft.com/office/drawing/2010/main">
                <a:solidFill>
                  <a:srgbClr val="FFFFFF"/>
                </a:solidFill>
              </a14:hiddenFill>
            </a:ext>
          </a:extLst>
        </p:spPr>
      </p:pic>
      <p:sp>
        <p:nvSpPr>
          <p:cNvPr id="6" name="Ovál 5"/>
          <p:cNvSpPr/>
          <p:nvPr/>
        </p:nvSpPr>
        <p:spPr bwMode="auto">
          <a:xfrm>
            <a:off x="5046686" y="577049"/>
            <a:ext cx="301841" cy="284086"/>
          </a:xfrm>
          <a:prstGeom prst="ellipse">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9" name="Ovál 8"/>
          <p:cNvSpPr/>
          <p:nvPr/>
        </p:nvSpPr>
        <p:spPr bwMode="auto">
          <a:xfrm>
            <a:off x="5046685" y="1324253"/>
            <a:ext cx="301841" cy="284086"/>
          </a:xfrm>
          <a:prstGeom prst="ellipse">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0" name="Ovál 9"/>
          <p:cNvSpPr/>
          <p:nvPr/>
        </p:nvSpPr>
        <p:spPr bwMode="auto">
          <a:xfrm>
            <a:off x="5046684" y="1732626"/>
            <a:ext cx="301841" cy="284086"/>
          </a:xfrm>
          <a:prstGeom prst="ellipse">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1" name="Ovál 10"/>
          <p:cNvSpPr/>
          <p:nvPr/>
        </p:nvSpPr>
        <p:spPr bwMode="auto">
          <a:xfrm>
            <a:off x="5048165" y="2115844"/>
            <a:ext cx="301841" cy="284086"/>
          </a:xfrm>
          <a:prstGeom prst="ellipse">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2" name="Ovál 11"/>
          <p:cNvSpPr/>
          <p:nvPr/>
        </p:nvSpPr>
        <p:spPr bwMode="auto">
          <a:xfrm>
            <a:off x="5052332" y="2806824"/>
            <a:ext cx="301841" cy="284086"/>
          </a:xfrm>
          <a:prstGeom prst="ellipse">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7" name="TextovéPole 6"/>
          <p:cNvSpPr txBox="1"/>
          <p:nvPr/>
        </p:nvSpPr>
        <p:spPr>
          <a:xfrm>
            <a:off x="5048165" y="553358"/>
            <a:ext cx="328474" cy="307777"/>
          </a:xfrm>
          <a:prstGeom prst="rect">
            <a:avLst/>
          </a:prstGeom>
          <a:noFill/>
        </p:spPr>
        <p:txBody>
          <a:bodyPr wrap="square" rtlCol="0">
            <a:spAutoFit/>
          </a:bodyPr>
          <a:lstStyle/>
          <a:p>
            <a:r>
              <a:rPr lang="cs-CZ" b="1" i="0" dirty="0" smtClean="0"/>
              <a:t>1</a:t>
            </a:r>
            <a:endParaRPr lang="cs-CZ" b="1" i="0" dirty="0"/>
          </a:p>
        </p:txBody>
      </p:sp>
      <p:sp>
        <p:nvSpPr>
          <p:cNvPr id="14" name="TextovéPole 13"/>
          <p:cNvSpPr txBox="1"/>
          <p:nvPr/>
        </p:nvSpPr>
        <p:spPr>
          <a:xfrm>
            <a:off x="5048165" y="1313862"/>
            <a:ext cx="328474" cy="307777"/>
          </a:xfrm>
          <a:prstGeom prst="rect">
            <a:avLst/>
          </a:prstGeom>
          <a:noFill/>
        </p:spPr>
        <p:txBody>
          <a:bodyPr wrap="square" rtlCol="0">
            <a:spAutoFit/>
          </a:bodyPr>
          <a:lstStyle/>
          <a:p>
            <a:r>
              <a:rPr lang="cs-CZ" b="1" i="0" dirty="0" smtClean="0"/>
              <a:t>2</a:t>
            </a:r>
            <a:endParaRPr lang="cs-CZ" b="1" i="0" dirty="0"/>
          </a:p>
        </p:txBody>
      </p:sp>
      <p:sp>
        <p:nvSpPr>
          <p:cNvPr id="15" name="TextovéPole 14"/>
          <p:cNvSpPr txBox="1"/>
          <p:nvPr/>
        </p:nvSpPr>
        <p:spPr>
          <a:xfrm>
            <a:off x="5048165" y="1708934"/>
            <a:ext cx="328474" cy="307777"/>
          </a:xfrm>
          <a:prstGeom prst="rect">
            <a:avLst/>
          </a:prstGeom>
          <a:noFill/>
        </p:spPr>
        <p:txBody>
          <a:bodyPr wrap="square" rtlCol="0">
            <a:spAutoFit/>
          </a:bodyPr>
          <a:lstStyle/>
          <a:p>
            <a:r>
              <a:rPr lang="cs-CZ" b="1" i="0" dirty="0" smtClean="0"/>
              <a:t>3</a:t>
            </a:r>
            <a:endParaRPr lang="cs-CZ" b="1" i="0" dirty="0"/>
          </a:p>
        </p:txBody>
      </p:sp>
      <p:sp>
        <p:nvSpPr>
          <p:cNvPr id="16" name="TextovéPole 15"/>
          <p:cNvSpPr txBox="1"/>
          <p:nvPr/>
        </p:nvSpPr>
        <p:spPr>
          <a:xfrm>
            <a:off x="5061481" y="2091399"/>
            <a:ext cx="328474" cy="307777"/>
          </a:xfrm>
          <a:prstGeom prst="rect">
            <a:avLst/>
          </a:prstGeom>
          <a:noFill/>
        </p:spPr>
        <p:txBody>
          <a:bodyPr wrap="square" rtlCol="0">
            <a:spAutoFit/>
          </a:bodyPr>
          <a:lstStyle/>
          <a:p>
            <a:r>
              <a:rPr lang="cs-CZ" b="1" i="0" dirty="0" smtClean="0"/>
              <a:t>4</a:t>
            </a:r>
            <a:endParaRPr lang="cs-CZ" b="1" i="0" dirty="0"/>
          </a:p>
        </p:txBody>
      </p:sp>
      <p:sp>
        <p:nvSpPr>
          <p:cNvPr id="19" name="Ovál 18"/>
          <p:cNvSpPr/>
          <p:nvPr/>
        </p:nvSpPr>
        <p:spPr bwMode="auto">
          <a:xfrm>
            <a:off x="5061481" y="2389573"/>
            <a:ext cx="301841" cy="284086"/>
          </a:xfrm>
          <a:prstGeom prst="ellipse">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7" name="TextovéPole 16"/>
          <p:cNvSpPr txBox="1"/>
          <p:nvPr/>
        </p:nvSpPr>
        <p:spPr>
          <a:xfrm>
            <a:off x="5061481" y="2377727"/>
            <a:ext cx="328474" cy="307777"/>
          </a:xfrm>
          <a:prstGeom prst="rect">
            <a:avLst/>
          </a:prstGeom>
          <a:noFill/>
        </p:spPr>
        <p:txBody>
          <a:bodyPr wrap="square" rtlCol="0">
            <a:spAutoFit/>
          </a:bodyPr>
          <a:lstStyle/>
          <a:p>
            <a:r>
              <a:rPr lang="cs-CZ" b="1" i="0" dirty="0" smtClean="0"/>
              <a:t>5</a:t>
            </a:r>
            <a:endParaRPr lang="cs-CZ" b="1" i="0" dirty="0"/>
          </a:p>
        </p:txBody>
      </p:sp>
      <p:sp>
        <p:nvSpPr>
          <p:cNvPr id="18" name="TextovéPole 17"/>
          <p:cNvSpPr txBox="1"/>
          <p:nvPr/>
        </p:nvSpPr>
        <p:spPr>
          <a:xfrm>
            <a:off x="5061481" y="2794978"/>
            <a:ext cx="328474" cy="307777"/>
          </a:xfrm>
          <a:prstGeom prst="rect">
            <a:avLst/>
          </a:prstGeom>
          <a:noFill/>
        </p:spPr>
        <p:txBody>
          <a:bodyPr wrap="square" rtlCol="0">
            <a:spAutoFit/>
          </a:bodyPr>
          <a:lstStyle/>
          <a:p>
            <a:r>
              <a:rPr lang="cs-CZ" b="1" i="0" dirty="0" smtClean="0"/>
              <a:t>6</a:t>
            </a:r>
            <a:endParaRPr lang="cs-CZ" b="1" i="0" dirty="0"/>
          </a:p>
        </p:txBody>
      </p:sp>
      <p:sp>
        <p:nvSpPr>
          <p:cNvPr id="20" name="Ovál 19"/>
          <p:cNvSpPr/>
          <p:nvPr/>
        </p:nvSpPr>
        <p:spPr bwMode="auto">
          <a:xfrm>
            <a:off x="5046683" y="3250707"/>
            <a:ext cx="301841" cy="284086"/>
          </a:xfrm>
          <a:prstGeom prst="ellipse">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1" name="TextovéPole 20"/>
          <p:cNvSpPr txBox="1"/>
          <p:nvPr/>
        </p:nvSpPr>
        <p:spPr>
          <a:xfrm>
            <a:off x="5046683" y="3227016"/>
            <a:ext cx="328474" cy="307777"/>
          </a:xfrm>
          <a:prstGeom prst="rect">
            <a:avLst/>
          </a:prstGeom>
          <a:noFill/>
        </p:spPr>
        <p:txBody>
          <a:bodyPr wrap="square" rtlCol="0">
            <a:spAutoFit/>
          </a:bodyPr>
          <a:lstStyle/>
          <a:p>
            <a:r>
              <a:rPr lang="cs-CZ" b="1" i="0" dirty="0" smtClean="0"/>
              <a:t>7</a:t>
            </a:r>
            <a:endParaRPr lang="cs-CZ" b="1" i="0" dirty="0"/>
          </a:p>
        </p:txBody>
      </p:sp>
      <p:pic>
        <p:nvPicPr>
          <p:cNvPr id="22" name="Picture 2" descr="C:\Users\miskovskjit\Pictures\pla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361" y="1481349"/>
            <a:ext cx="919490" cy="82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12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0620"/>
          </a:xfrm>
        </p:spPr>
        <p:txBody>
          <a:bodyPr/>
          <a:lstStyle/>
          <a:p>
            <a:r>
              <a:rPr lang="cs-CZ" dirty="0">
                <a:solidFill>
                  <a:schemeClr val="accent2"/>
                </a:solidFill>
                <a:cs typeface="Arial" pitchFamily="34" charset="0"/>
              </a:rPr>
              <a:t>POŽADAVKY NA DOKUMENTACI PO</a:t>
            </a:r>
            <a:endParaRPr lang="cs-CZ" dirty="0">
              <a:solidFill>
                <a:schemeClr val="accent2"/>
              </a:solidFill>
            </a:endParaRPr>
          </a:p>
        </p:txBody>
      </p:sp>
      <p:sp>
        <p:nvSpPr>
          <p:cNvPr id="3" name="Zástupný symbol pro obsah 2"/>
          <p:cNvSpPr>
            <a:spLocks noGrp="1"/>
          </p:cNvSpPr>
          <p:nvPr>
            <p:ph idx="1"/>
          </p:nvPr>
        </p:nvSpPr>
        <p:spPr>
          <a:xfrm>
            <a:off x="491303" y="1568175"/>
            <a:ext cx="4452171" cy="4680000"/>
          </a:xfrm>
        </p:spPr>
        <p:txBody>
          <a:bodyPr/>
          <a:lstStyle/>
          <a:p>
            <a:r>
              <a:rPr lang="cs-CZ" sz="1800" b="1" dirty="0">
                <a:solidFill>
                  <a:schemeClr val="accent2"/>
                </a:solidFill>
              </a:rPr>
              <a:t>POŽÁRNÍ EVAKUAČNÍ PLÁN </a:t>
            </a:r>
            <a:endParaRPr lang="cs-CZ" sz="1800" b="1" dirty="0" smtClean="0">
              <a:solidFill>
                <a:schemeClr val="accent2"/>
              </a:solidFill>
            </a:endParaRPr>
          </a:p>
          <a:p>
            <a:pPr marL="0" indent="0"/>
            <a:r>
              <a:rPr lang="cs-CZ" sz="1400" b="1" dirty="0" smtClean="0"/>
              <a:t>Upravuje </a:t>
            </a:r>
            <a:r>
              <a:rPr lang="cs-CZ" sz="1400" b="1" dirty="0"/>
              <a:t>postup při evakuaci osob, zvířat a materiálu </a:t>
            </a:r>
            <a:r>
              <a:rPr lang="cs-CZ" sz="1400" b="1" dirty="0" smtClean="0"/>
              <a:t>z </a:t>
            </a:r>
            <a:r>
              <a:rPr lang="cs-CZ" sz="1400" b="1" dirty="0"/>
              <a:t>objektů zasažených </a:t>
            </a:r>
            <a:r>
              <a:rPr lang="cs-CZ" sz="1400" b="1" dirty="0" smtClean="0"/>
              <a:t>nebo ohrožených požárem</a:t>
            </a:r>
            <a:endParaRPr lang="cs-CZ" sz="1400" b="1" dirty="0">
              <a:solidFill>
                <a:srgbClr val="FF6600"/>
              </a:solidFill>
            </a:endParaRPr>
          </a:p>
          <a:p>
            <a:pPr>
              <a:buClr>
                <a:schemeClr val="accent2"/>
              </a:buClr>
              <a:buFont typeface="Wingdings" pitchFamily="2" charset="2"/>
              <a:buChar char="§"/>
            </a:pPr>
            <a:r>
              <a:rPr lang="cs-CZ" sz="1400" dirty="0" smtClean="0"/>
              <a:t>Určení </a:t>
            </a:r>
            <a:r>
              <a:rPr lang="cs-CZ" sz="1400" dirty="0"/>
              <a:t>osoby, která bude evakuaci </a:t>
            </a:r>
            <a:r>
              <a:rPr lang="cs-CZ" sz="1400" dirty="0" smtClean="0"/>
              <a:t>organizovat a </a:t>
            </a:r>
            <a:r>
              <a:rPr lang="cs-CZ" sz="1400" dirty="0"/>
              <a:t>místo, ze kterého bude evakuaci </a:t>
            </a:r>
            <a:r>
              <a:rPr lang="cs-CZ" sz="1400" dirty="0" smtClean="0"/>
              <a:t>řídit</a:t>
            </a:r>
            <a:endParaRPr lang="cs-CZ" sz="1400" dirty="0"/>
          </a:p>
          <a:p>
            <a:pPr>
              <a:buClr>
                <a:schemeClr val="accent2"/>
              </a:buClr>
              <a:buFont typeface="Wingdings" pitchFamily="2" charset="2"/>
              <a:buChar char="§"/>
            </a:pPr>
            <a:r>
              <a:rPr lang="cs-CZ" sz="1400" dirty="0" smtClean="0"/>
              <a:t>Určení </a:t>
            </a:r>
            <a:r>
              <a:rPr lang="cs-CZ" sz="1400" dirty="0"/>
              <a:t>osob a prostředků, s jejichž pomocí </a:t>
            </a:r>
            <a:r>
              <a:rPr lang="cs-CZ" sz="1400" dirty="0" smtClean="0"/>
              <a:t>bude </a:t>
            </a:r>
            <a:r>
              <a:rPr lang="cs-CZ" sz="1400" dirty="0"/>
              <a:t>evakuace </a:t>
            </a:r>
            <a:r>
              <a:rPr lang="cs-CZ" sz="1400" dirty="0" smtClean="0"/>
              <a:t>prováděna </a:t>
            </a:r>
            <a:endParaRPr lang="cs-CZ" sz="1400" dirty="0"/>
          </a:p>
          <a:p>
            <a:pPr>
              <a:buClr>
                <a:schemeClr val="accent2"/>
              </a:buClr>
              <a:buFont typeface="Wingdings" pitchFamily="2" charset="2"/>
              <a:buChar char="§"/>
            </a:pPr>
            <a:r>
              <a:rPr lang="cs-CZ" sz="1400" dirty="0" smtClean="0"/>
              <a:t>Určení </a:t>
            </a:r>
            <a:r>
              <a:rPr lang="cs-CZ" sz="1400" dirty="0"/>
              <a:t>cest a způsobu evakuace (schodiště </a:t>
            </a:r>
            <a:r>
              <a:rPr lang="cs-CZ" sz="1400" dirty="0" smtClean="0"/>
              <a:t>budovy</a:t>
            </a:r>
            <a:r>
              <a:rPr lang="cs-CZ" sz="1400" dirty="0"/>
              <a:t>, zákaz použití výtahů), místa, kde se </a:t>
            </a:r>
            <a:r>
              <a:rPr lang="cs-CZ" sz="1400" dirty="0" smtClean="0"/>
              <a:t>evakuované osoby shromáždí a určení zaměstnance, který provede kontrolu počtu evakuovaných osob</a:t>
            </a:r>
          </a:p>
          <a:p>
            <a:pPr>
              <a:buClr>
                <a:schemeClr val="accent2"/>
              </a:buClr>
              <a:buFont typeface="Wingdings" pitchFamily="2" charset="2"/>
              <a:buChar char="§"/>
            </a:pPr>
            <a:r>
              <a:rPr lang="cs-CZ" sz="1400" dirty="0" smtClean="0"/>
              <a:t>Způsob zajištění první pomoci</a:t>
            </a:r>
          </a:p>
          <a:p>
            <a:pPr>
              <a:buClr>
                <a:schemeClr val="accent2"/>
              </a:buClr>
              <a:buFont typeface="Wingdings" pitchFamily="2" charset="2"/>
              <a:buChar char="§"/>
            </a:pPr>
            <a:r>
              <a:rPr lang="cs-CZ" sz="1400" dirty="0" smtClean="0"/>
              <a:t>Grafické </a:t>
            </a:r>
            <a:r>
              <a:rPr lang="cs-CZ" sz="1400" dirty="0"/>
              <a:t>znázornění směru únikových </a:t>
            </a:r>
            <a:r>
              <a:rPr lang="cs-CZ" sz="1400" dirty="0" smtClean="0"/>
              <a:t>cest</a:t>
            </a:r>
            <a:endParaRPr lang="cs-CZ" sz="1400" dirty="0"/>
          </a:p>
          <a:p>
            <a:pPr marL="0" indent="0"/>
            <a:r>
              <a:rPr lang="cs-CZ" sz="1400" b="1" dirty="0" smtClean="0"/>
              <a:t>Účinnost </a:t>
            </a:r>
            <a:r>
              <a:rPr lang="cs-CZ" sz="1400" b="1" dirty="0"/>
              <a:t>požárního evakuačního plánu se </a:t>
            </a:r>
            <a:r>
              <a:rPr lang="cs-CZ" sz="1400" b="1" dirty="0" smtClean="0"/>
              <a:t>ověřuje cvičným požárním </a:t>
            </a:r>
            <a:r>
              <a:rPr lang="cs-CZ" sz="1400" b="1" dirty="0"/>
              <a:t>poplachem </a:t>
            </a:r>
            <a:r>
              <a:rPr lang="cs-CZ" sz="1400" b="1" dirty="0" smtClean="0"/>
              <a:t>nejméně jednou za rok.</a:t>
            </a:r>
          </a:p>
          <a:p>
            <a:endParaRPr lang="cs-CZ" dirty="0"/>
          </a:p>
          <a:p>
            <a:endParaRPr lang="cs-CZ" dirty="0"/>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26</a:t>
            </a:fld>
            <a:endParaRPr lang="cs-CZ" dirty="0"/>
          </a:p>
        </p:txBody>
      </p:sp>
      <p:pic>
        <p:nvPicPr>
          <p:cNvPr id="6" name="Picture 6" descr="C:\Users\miskovskjit\Pictures\evakuac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681" y="4078451"/>
            <a:ext cx="3968319" cy="249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C:\Users\miskovskjit\Pictures\únikový plán.png"/>
          <p:cNvPicPr>
            <a:picLocks noChangeAspect="1" noChangeArrowheads="1"/>
          </p:cNvPicPr>
          <p:nvPr/>
        </p:nvPicPr>
        <p:blipFill rotWithShape="1">
          <a:blip r:embed="rId3">
            <a:extLst>
              <a:ext uri="{28A0092B-C50C-407E-A947-70E740481C1C}">
                <a14:useLocalDpi xmlns:a14="http://schemas.microsoft.com/office/drawing/2010/main" val="0"/>
              </a:ext>
            </a:extLst>
          </a:blip>
          <a:srcRect l="1830" r="1920"/>
          <a:stretch/>
        </p:blipFill>
        <p:spPr bwMode="auto">
          <a:xfrm>
            <a:off x="5175681" y="1487751"/>
            <a:ext cx="3968319" cy="2514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C:\Users\miskovskjit\Pictures\plam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211" y="462174"/>
            <a:ext cx="919490" cy="82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90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br>
              <a:rPr lang="cs-CZ" dirty="0" smtClean="0">
                <a:solidFill>
                  <a:schemeClr val="accent2"/>
                </a:solidFill>
                <a:cs typeface="Arial" pitchFamily="34" charset="0"/>
              </a:rPr>
            </a:br>
            <a:r>
              <a:rPr lang="cs-CZ" dirty="0" smtClean="0">
                <a:solidFill>
                  <a:schemeClr val="tx1"/>
                </a:solidFill>
                <a:cs typeface="Arial" pitchFamily="34" charset="0"/>
              </a:rPr>
              <a:t>DRUHY</a:t>
            </a:r>
            <a:endParaRPr lang="cs-CZ" dirty="0">
              <a:solidFill>
                <a:schemeClr val="tx1"/>
              </a:solidFill>
            </a:endParaRPr>
          </a:p>
        </p:txBody>
      </p:sp>
      <p:sp>
        <p:nvSpPr>
          <p:cNvPr id="3" name="Zástupný symbol pro obsah 2"/>
          <p:cNvSpPr>
            <a:spLocks noGrp="1"/>
          </p:cNvSpPr>
          <p:nvPr>
            <p:ph idx="1"/>
          </p:nvPr>
        </p:nvSpPr>
        <p:spPr>
          <a:xfrm>
            <a:off x="486269" y="1558018"/>
            <a:ext cx="8041286" cy="3755571"/>
          </a:xfrm>
        </p:spPr>
        <p:txBody>
          <a:bodyPr/>
          <a:lstStyle/>
          <a:p>
            <a:pPr lvl="1">
              <a:lnSpc>
                <a:spcPct val="100000"/>
              </a:lnSpc>
              <a:spcAft>
                <a:spcPts val="300"/>
              </a:spcAft>
              <a:buClr>
                <a:schemeClr val="accent2"/>
              </a:buClr>
              <a:defRPr/>
            </a:pPr>
            <a:r>
              <a:rPr lang="cs-CZ" b="1" dirty="0" smtClean="0">
                <a:latin typeface="Arial" pitchFamily="34" charset="0"/>
                <a:cs typeface="Arial" pitchFamily="34" charset="0"/>
              </a:rPr>
              <a:t>Zařízení </a:t>
            </a:r>
            <a:r>
              <a:rPr lang="cs-CZ" b="1" dirty="0">
                <a:latin typeface="Arial" pitchFamily="34" charset="0"/>
                <a:cs typeface="Arial" pitchFamily="34" charset="0"/>
              </a:rPr>
              <a:t>pro požární signalizaci </a:t>
            </a:r>
            <a:r>
              <a:rPr lang="cs-CZ" dirty="0">
                <a:latin typeface="Arial" pitchFamily="34" charset="0"/>
                <a:cs typeface="Arial" pitchFamily="34" charset="0"/>
              </a:rPr>
              <a:t>(např. EPS, detekce plynů a par)</a:t>
            </a:r>
          </a:p>
          <a:p>
            <a:pPr lvl="1">
              <a:lnSpc>
                <a:spcPct val="100000"/>
              </a:lnSpc>
              <a:spcAft>
                <a:spcPts val="300"/>
              </a:spcAft>
              <a:buClr>
                <a:schemeClr val="accent2"/>
              </a:buClr>
              <a:defRPr/>
            </a:pPr>
            <a:r>
              <a:rPr lang="cs-CZ" b="1" dirty="0">
                <a:latin typeface="Arial" pitchFamily="34" charset="0"/>
                <a:cs typeface="Arial" pitchFamily="34" charset="0"/>
              </a:rPr>
              <a:t>Zařízení pro potlačení požáru nebo výbuchu </a:t>
            </a:r>
            <a:r>
              <a:rPr lang="cs-CZ" dirty="0">
                <a:latin typeface="Arial" pitchFamily="34" charset="0"/>
                <a:cs typeface="Arial" pitchFamily="34" charset="0"/>
              </a:rPr>
              <a:t>(např. stabilní hasicí zařízení)</a:t>
            </a:r>
          </a:p>
          <a:p>
            <a:pPr lvl="1">
              <a:lnSpc>
                <a:spcPct val="100000"/>
              </a:lnSpc>
              <a:spcAft>
                <a:spcPts val="300"/>
              </a:spcAft>
              <a:buClr>
                <a:schemeClr val="accent2"/>
              </a:buClr>
              <a:defRPr/>
            </a:pPr>
            <a:r>
              <a:rPr lang="cs-CZ" b="1" dirty="0">
                <a:latin typeface="Arial" pitchFamily="34" charset="0"/>
                <a:cs typeface="Arial" pitchFamily="34" charset="0"/>
              </a:rPr>
              <a:t>Zařízení pro usměrnění pohybu kouře při požáru </a:t>
            </a:r>
            <a:r>
              <a:rPr lang="cs-CZ" dirty="0">
                <a:latin typeface="Arial" pitchFamily="34" charset="0"/>
                <a:cs typeface="Arial" pitchFamily="34" charset="0"/>
              </a:rPr>
              <a:t>(např. zařízení pro odvod kouře a tepla, požární klapky) </a:t>
            </a:r>
          </a:p>
          <a:p>
            <a:pPr lvl="1">
              <a:lnSpc>
                <a:spcPct val="100000"/>
              </a:lnSpc>
              <a:spcAft>
                <a:spcPts val="300"/>
              </a:spcAft>
              <a:buClr>
                <a:schemeClr val="accent2"/>
              </a:buClr>
              <a:defRPr/>
            </a:pPr>
            <a:r>
              <a:rPr lang="cs-CZ" b="1" dirty="0">
                <a:latin typeface="Arial" pitchFamily="34" charset="0"/>
                <a:cs typeface="Arial" pitchFamily="34" charset="0"/>
              </a:rPr>
              <a:t>Zařízení pro únik osob při požáru </a:t>
            </a:r>
            <a:r>
              <a:rPr lang="cs-CZ" dirty="0">
                <a:latin typeface="Arial" pitchFamily="34" charset="0"/>
                <a:cs typeface="Arial" pitchFamily="34" charset="0"/>
              </a:rPr>
              <a:t>(např. požární nebo evakuační výtah, nouzové osvětlení, výstražné zařízení, funkční vybavení dveří)</a:t>
            </a:r>
          </a:p>
          <a:p>
            <a:pPr lvl="1">
              <a:lnSpc>
                <a:spcPct val="100000"/>
              </a:lnSpc>
              <a:spcAft>
                <a:spcPts val="300"/>
              </a:spcAft>
              <a:buClr>
                <a:schemeClr val="accent2"/>
              </a:buClr>
              <a:defRPr/>
            </a:pPr>
            <a:r>
              <a:rPr lang="cs-CZ" b="1" dirty="0">
                <a:latin typeface="Arial" pitchFamily="34" charset="0"/>
                <a:cs typeface="Arial" pitchFamily="34" charset="0"/>
              </a:rPr>
              <a:t>Zařízení pro zásobování požární vodou </a:t>
            </a:r>
            <a:r>
              <a:rPr lang="cs-CZ" dirty="0">
                <a:latin typeface="Arial" pitchFamily="34" charset="0"/>
                <a:cs typeface="Arial" pitchFamily="34" charset="0"/>
              </a:rPr>
              <a:t>(např. vnější požární vodovod, nadzemní a podzemní hydranty apod.)</a:t>
            </a:r>
          </a:p>
          <a:p>
            <a:pPr marL="1588" lvl="1" indent="0" algn="ctr">
              <a:lnSpc>
                <a:spcPct val="100000"/>
              </a:lnSpc>
              <a:spcAft>
                <a:spcPts val="300"/>
              </a:spcAft>
              <a:buClr>
                <a:schemeClr val="accent2"/>
              </a:buClr>
              <a:buNone/>
              <a:defRPr/>
            </a:pPr>
            <a:r>
              <a:rPr lang="cs-CZ" b="1" dirty="0">
                <a:solidFill>
                  <a:schemeClr val="accent2"/>
                </a:solidFill>
                <a:latin typeface="Arial" pitchFamily="34" charset="0"/>
                <a:cs typeface="Arial" pitchFamily="34" charset="0"/>
              </a:rPr>
              <a:t>Používání hydrantů a vybavení hydrantových skříní jen v případě POŽÁRU </a:t>
            </a:r>
            <a:r>
              <a:rPr lang="cs-CZ" b="1" dirty="0" smtClean="0">
                <a:solidFill>
                  <a:schemeClr val="accent2"/>
                </a:solidFill>
                <a:latin typeface="Arial" pitchFamily="34" charset="0"/>
                <a:cs typeface="Arial" pitchFamily="34" charset="0"/>
              </a:rPr>
              <a:t>! Nerozplombovávat </a:t>
            </a:r>
            <a:r>
              <a:rPr lang="cs-CZ" b="1" dirty="0">
                <a:solidFill>
                  <a:schemeClr val="accent2"/>
                </a:solidFill>
                <a:latin typeface="Arial" pitchFamily="34" charset="0"/>
                <a:cs typeface="Arial" pitchFamily="34" charset="0"/>
              </a:rPr>
              <a:t>a nepoužívat k mytí </a:t>
            </a:r>
            <a:r>
              <a:rPr lang="cs-CZ" b="1" dirty="0" smtClean="0">
                <a:solidFill>
                  <a:schemeClr val="accent2"/>
                </a:solidFill>
                <a:latin typeface="Arial" pitchFamily="34" charset="0"/>
                <a:cs typeface="Arial" pitchFamily="34" charset="0"/>
              </a:rPr>
              <a:t>a úklidu provozů </a:t>
            </a:r>
            <a:r>
              <a:rPr lang="cs-CZ" b="1" dirty="0">
                <a:solidFill>
                  <a:schemeClr val="accent2"/>
                </a:solidFill>
                <a:latin typeface="Arial" pitchFamily="34" charset="0"/>
                <a:cs typeface="Arial" pitchFamily="34" charset="0"/>
              </a:rPr>
              <a:t>!</a:t>
            </a:r>
          </a:p>
          <a:p>
            <a:pPr lvl="1">
              <a:lnSpc>
                <a:spcPct val="100000"/>
              </a:lnSpc>
              <a:spcAft>
                <a:spcPts val="300"/>
              </a:spcAft>
              <a:buClr>
                <a:schemeClr val="accent2"/>
              </a:buClr>
              <a:defRPr/>
            </a:pPr>
            <a:r>
              <a:rPr lang="cs-CZ" b="1" dirty="0">
                <a:latin typeface="Arial" pitchFamily="34" charset="0"/>
                <a:cs typeface="Arial" pitchFamily="34" charset="0"/>
              </a:rPr>
              <a:t>Zařízení pro omezení šíření požáru </a:t>
            </a:r>
            <a:r>
              <a:rPr lang="cs-CZ" dirty="0">
                <a:latin typeface="Arial" pitchFamily="34" charset="0"/>
                <a:cs typeface="Arial" pitchFamily="34" charset="0"/>
              </a:rPr>
              <a:t>(např. požární klapka, požární dveře, požární uzávěry otvorů, požární přepážky a ucpávky)</a:t>
            </a:r>
          </a:p>
          <a:p>
            <a:pPr lvl="1">
              <a:lnSpc>
                <a:spcPct val="100000"/>
              </a:lnSpc>
              <a:spcAft>
                <a:spcPts val="300"/>
              </a:spcAft>
              <a:buClr>
                <a:schemeClr val="accent2"/>
              </a:buClr>
              <a:defRPr/>
            </a:pPr>
            <a:r>
              <a:rPr lang="cs-CZ" b="1" dirty="0">
                <a:latin typeface="Arial" pitchFamily="34" charset="0"/>
                <a:cs typeface="Arial" pitchFamily="34" charset="0"/>
              </a:rPr>
              <a:t>Náhradní zdroje a prostředky určené k zajištění provozuschopnosti požárně bezpečnostních zařízení</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27</a:t>
            </a:fld>
            <a:endParaRPr lang="cs-CZ"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12" y="5030788"/>
            <a:ext cx="4086225"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061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1"/>
          <p:cNvSpPr>
            <a:spLocks noGrp="1"/>
          </p:cNvSpPr>
          <p:nvPr>
            <p:ph type="title"/>
          </p:nvPr>
        </p:nvSpPr>
        <p:spPr>
          <a:xfrm>
            <a:off x="504001" y="437652"/>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br>
              <a:rPr lang="cs-CZ" dirty="0" smtClean="0">
                <a:solidFill>
                  <a:schemeClr val="accent2"/>
                </a:solidFill>
                <a:cs typeface="Arial" pitchFamily="34" charset="0"/>
              </a:rPr>
            </a:br>
            <a:r>
              <a:rPr lang="cs-CZ" dirty="0" err="1" smtClean="0">
                <a:solidFill>
                  <a:schemeClr val="tx1"/>
                </a:solidFill>
                <a:cs typeface="Arial" pitchFamily="34" charset="0"/>
              </a:rPr>
              <a:t>ZAŘÍZENÍ</a:t>
            </a:r>
            <a:r>
              <a:rPr lang="cs-CZ" dirty="0" smtClean="0">
                <a:solidFill>
                  <a:schemeClr val="tx1"/>
                </a:solidFill>
                <a:cs typeface="Arial" pitchFamily="34" charset="0"/>
              </a:rPr>
              <a:t> PRO POŽÁRNÍ SIGNALIZACI</a:t>
            </a:r>
            <a:endParaRPr lang="cs-CZ" dirty="0">
              <a:solidFill>
                <a:schemeClr val="tx1"/>
              </a:solidFill>
            </a:endParaRPr>
          </a:p>
        </p:txBody>
      </p:sp>
      <p:sp>
        <p:nvSpPr>
          <p:cNvPr id="50180" name="Rectangle 3"/>
          <p:cNvSpPr>
            <a:spLocks noGrp="1" noChangeArrowheads="1"/>
          </p:cNvSpPr>
          <p:nvPr>
            <p:ph idx="1"/>
          </p:nvPr>
        </p:nvSpPr>
        <p:spPr/>
        <p:txBody>
          <a:bodyPr/>
          <a:lstStyle/>
          <a:p>
            <a:pPr marL="0" indent="0">
              <a:tabLst>
                <a:tab pos="0" algn="l"/>
              </a:tabLst>
            </a:pPr>
            <a:r>
              <a:rPr lang="cs-CZ" sz="1800" b="1" dirty="0" smtClean="0">
                <a:solidFill>
                  <a:schemeClr val="accent2"/>
                </a:solidFill>
              </a:rPr>
              <a:t>ELEKTRONICKÁ </a:t>
            </a:r>
            <a:r>
              <a:rPr lang="cs-CZ" sz="1800" b="1" dirty="0">
                <a:solidFill>
                  <a:schemeClr val="accent2"/>
                </a:solidFill>
              </a:rPr>
              <a:t>POŽÁRNÍ SIGNALIZACE - EPS</a:t>
            </a:r>
          </a:p>
          <a:p>
            <a:pPr lvl="1" eaLnBrk="1" hangingPunct="1">
              <a:buClr>
                <a:schemeClr val="accent2"/>
              </a:buClr>
            </a:pPr>
            <a:endParaRPr lang="cs-CZ" sz="1400" dirty="0" smtClean="0">
              <a:latin typeface="Arial CE" charset="-18"/>
              <a:cs typeface="Arial CE" charset="-18"/>
            </a:endParaRPr>
          </a:p>
          <a:p>
            <a:pPr marL="0" indent="0" eaLnBrk="1" hangingPunct="1"/>
            <a:endParaRPr lang="cs-CZ" sz="1400" dirty="0" smtClean="0">
              <a:latin typeface="Arial CE" charset="-18"/>
              <a:cs typeface="Arial CE" charset="-18"/>
            </a:endParaRPr>
          </a:p>
        </p:txBody>
      </p:sp>
      <p:sp>
        <p:nvSpPr>
          <p:cNvPr id="50181"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9pPr>
          </a:lstStyle>
          <a:p>
            <a:pPr eaLnBrk="1" hangingPunct="1"/>
            <a:fld id="{23053CA9-2792-4BBB-B77F-8DB7669C10A1}" type="slidenum">
              <a:rPr lang="en-US" sz="1000" smtClean="0">
                <a:solidFill>
                  <a:schemeClr val="bg1"/>
                </a:solidFill>
                <a:latin typeface="Futura CEZ OT Demi" pitchFamily="50" charset="0"/>
                <a:ea typeface="Arial CE" charset="-18"/>
                <a:cs typeface="Arial CE" charset="-18"/>
              </a:rPr>
              <a:pPr eaLnBrk="1" hangingPunct="1"/>
              <a:t>28</a:t>
            </a:fld>
            <a:endParaRPr lang="en-US" sz="1000" smtClean="0">
              <a:solidFill>
                <a:schemeClr val="bg1"/>
              </a:solidFill>
              <a:latin typeface="Futura CEZ OT Demi" pitchFamily="50" charset="0"/>
              <a:ea typeface="Arial CE" charset="-18"/>
              <a:cs typeface="Arial CE" charset="-18"/>
            </a:endParaRPr>
          </a:p>
        </p:txBody>
      </p:sp>
      <p:pic>
        <p:nvPicPr>
          <p:cNvPr id="5019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06" y="2962277"/>
            <a:ext cx="1982330" cy="22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descr="C:\Users\miskovskjit\Pictures\kam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9" y="2962277"/>
            <a:ext cx="1857375" cy="22040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86" name="Picture 2" descr="http://www.rm-kom.cz/pictures/zabezpecovaci-technika/big/346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4" y="2962277"/>
            <a:ext cx="2066925" cy="2204056"/>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C:\Users\miskovskjit\Pictures\Věcné prostředky požární ochrany + dokumentace\hlásič E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2962277"/>
            <a:ext cx="2314575" cy="2204056"/>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ový popisek 1"/>
          <p:cNvSpPr/>
          <p:nvPr/>
        </p:nvSpPr>
        <p:spPr bwMode="auto">
          <a:xfrm>
            <a:off x="237906" y="5726049"/>
            <a:ext cx="1982330" cy="612648"/>
          </a:xfrm>
          <a:prstGeom prst="wedgeRectCallout">
            <a:avLst>
              <a:gd name="adj1" fmla="val -378"/>
              <a:gd name="adj2" fmla="val -155162"/>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Automatický hlásič – </a:t>
            </a:r>
          </a:p>
          <a:p>
            <a:pPr algn="ctr" defTabSz="652463" eaLnBrk="0" hangingPunct="0">
              <a:spcBef>
                <a:spcPct val="50000"/>
              </a:spcBef>
              <a:buClr>
                <a:schemeClr val="accent2"/>
              </a:buClr>
              <a:buFont typeface="Wingdings" pitchFamily="2" charset="2"/>
              <a:buNone/>
            </a:pPr>
            <a:r>
              <a:rPr lang="cs-CZ" b="1" dirty="0">
                <a:latin typeface="Arial" pitchFamily="34" charset="0"/>
              </a:rPr>
              <a:t>starší typ</a:t>
            </a:r>
          </a:p>
        </p:txBody>
      </p:sp>
      <p:sp>
        <p:nvSpPr>
          <p:cNvPr id="3" name="Obdélníkový popisek 2"/>
          <p:cNvSpPr/>
          <p:nvPr/>
        </p:nvSpPr>
        <p:spPr bwMode="auto">
          <a:xfrm>
            <a:off x="2466974" y="5737098"/>
            <a:ext cx="2181225" cy="612648"/>
          </a:xfrm>
          <a:prstGeom prst="wedgeRectCallout">
            <a:avLst>
              <a:gd name="adj1" fmla="val -4239"/>
              <a:gd name="adj2" fmla="val -158271"/>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Automatický hlásič</a:t>
            </a:r>
          </a:p>
        </p:txBody>
      </p:sp>
      <p:sp>
        <p:nvSpPr>
          <p:cNvPr id="4" name="Obdélníkový popisek 3"/>
          <p:cNvSpPr/>
          <p:nvPr/>
        </p:nvSpPr>
        <p:spPr bwMode="auto">
          <a:xfrm>
            <a:off x="4824411" y="5726049"/>
            <a:ext cx="1995488" cy="612648"/>
          </a:xfrm>
          <a:prstGeom prst="wedgeRectCallout">
            <a:avLst>
              <a:gd name="adj1" fmla="val 647"/>
              <a:gd name="adj2" fmla="val -158270"/>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Tlačítkový hlásič</a:t>
            </a:r>
          </a:p>
        </p:txBody>
      </p:sp>
      <p:sp>
        <p:nvSpPr>
          <p:cNvPr id="5" name="Obdélníkový popisek 4"/>
          <p:cNvSpPr/>
          <p:nvPr/>
        </p:nvSpPr>
        <p:spPr bwMode="auto">
          <a:xfrm>
            <a:off x="6953249" y="5737098"/>
            <a:ext cx="1857374" cy="601599"/>
          </a:xfrm>
          <a:prstGeom prst="wedgeRectCallout">
            <a:avLst>
              <a:gd name="adj1" fmla="val 2244"/>
              <a:gd name="adj2" fmla="val -166530"/>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Kamerový systém</a:t>
            </a:r>
          </a:p>
        </p:txBody>
      </p:sp>
    </p:spTree>
    <p:extLst>
      <p:ext uri="{BB962C8B-B14F-4D97-AF65-F5344CB8AC3E}">
        <p14:creationId xmlns:p14="http://schemas.microsoft.com/office/powerpoint/2010/main" val="24754464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fld id="{BFDE0263-0B27-4487-9132-FBA52BD22A75}" type="slidenum">
              <a:rPr lang="cs-CZ" sz="1000" i="0" smtClean="0">
                <a:solidFill>
                  <a:schemeClr val="bg1"/>
                </a:solidFill>
                <a:latin typeface="Arial CE" pitchFamily="34" charset="0"/>
              </a:rPr>
              <a:pPr algn="l" eaLnBrk="1" hangingPunct="1">
                <a:spcBef>
                  <a:spcPct val="0"/>
                </a:spcBef>
                <a:buClrTx/>
                <a:buFontTx/>
                <a:buNone/>
              </a:pPr>
              <a:t>2</a:t>
            </a:fld>
            <a:endParaRPr lang="cs-CZ" sz="1000" i="0" dirty="0" smtClean="0">
              <a:solidFill>
                <a:schemeClr val="bg1"/>
              </a:solidFill>
              <a:latin typeface="Arial CE" pitchFamily="34" charset="0"/>
            </a:endParaRPr>
          </a:p>
        </p:txBody>
      </p:sp>
      <p:sp>
        <p:nvSpPr>
          <p:cNvPr id="3" name="Title 2"/>
          <p:cNvSpPr>
            <a:spLocks noGrp="1"/>
          </p:cNvSpPr>
          <p:nvPr>
            <p:ph type="title"/>
          </p:nvPr>
        </p:nvSpPr>
        <p:spPr>
          <a:xfrm>
            <a:off x="514351" y="436563"/>
            <a:ext cx="7191374" cy="379015"/>
          </a:xfrm>
        </p:spPr>
        <p:txBody>
          <a:bodyPr/>
          <a:lstStyle/>
          <a:p>
            <a:pPr>
              <a:defRPr/>
            </a:pPr>
            <a:r>
              <a:rPr lang="cs-CZ" sz="2000" dirty="0">
                <a:solidFill>
                  <a:schemeClr val="accent2"/>
                </a:solidFill>
                <a:cs typeface="Arial" pitchFamily="34" charset="0"/>
              </a:rPr>
              <a:t>PRÁVNÍ PŘEDPISY A SOUVISEJÍCÍ ŘÍDÍCÍ DOKUMENTACE</a:t>
            </a:r>
          </a:p>
        </p:txBody>
      </p:sp>
      <p:sp>
        <p:nvSpPr>
          <p:cNvPr id="24580" name="Content Placeholder 3"/>
          <p:cNvSpPr>
            <a:spLocks noGrp="1"/>
          </p:cNvSpPr>
          <p:nvPr>
            <p:ph idx="1"/>
          </p:nvPr>
        </p:nvSpPr>
        <p:spPr>
          <a:xfrm>
            <a:off x="512763" y="1722801"/>
            <a:ext cx="7863522" cy="4677999"/>
          </a:xfrm>
        </p:spPr>
        <p:txBody>
          <a:bodyPr/>
          <a:lstStyle/>
          <a:p>
            <a:pPr marL="0" indent="0">
              <a:defRPr/>
            </a:pPr>
            <a:r>
              <a:rPr lang="cs-CZ" b="1" dirty="0" smtClean="0">
                <a:solidFill>
                  <a:schemeClr val="accent2"/>
                </a:solidFill>
                <a:latin typeface="Arial" pitchFamily="34" charset="0"/>
                <a:cs typeface="Arial" pitchFamily="34" charset="0"/>
              </a:rPr>
              <a:t>ZÁKLADNÍ PRÁVNÍ PŘEDPISY PRO OBLAST PO</a:t>
            </a:r>
          </a:p>
          <a:p>
            <a:pPr lvl="1" algn="just">
              <a:lnSpc>
                <a:spcPct val="100000"/>
              </a:lnSpc>
              <a:spcBef>
                <a:spcPts val="1200"/>
              </a:spcBef>
              <a:buClr>
                <a:schemeClr val="accent2"/>
              </a:buClr>
              <a:defRPr/>
            </a:pPr>
            <a:r>
              <a:rPr lang="cs-CZ" b="1" dirty="0" smtClean="0">
                <a:latin typeface="Arial" pitchFamily="34" charset="0"/>
                <a:cs typeface="Arial" pitchFamily="34" charset="0"/>
              </a:rPr>
              <a:t>Zákon </a:t>
            </a:r>
            <a:r>
              <a:rPr lang="cs-CZ" b="1" dirty="0">
                <a:latin typeface="Arial" pitchFamily="34" charset="0"/>
                <a:cs typeface="Arial" pitchFamily="34" charset="0"/>
              </a:rPr>
              <a:t>ČNR č. 133/1985 Sb., </a:t>
            </a:r>
            <a:r>
              <a:rPr lang="cs-CZ" sz="1400" dirty="0">
                <a:latin typeface="Arial" pitchFamily="34" charset="0"/>
                <a:cs typeface="Arial" pitchFamily="34" charset="0"/>
              </a:rPr>
              <a:t>o požární ochraně, ve znění pozdějších předpisů</a:t>
            </a:r>
          </a:p>
          <a:p>
            <a:pPr lvl="1" algn="just">
              <a:lnSpc>
                <a:spcPct val="100000"/>
              </a:lnSpc>
              <a:spcBef>
                <a:spcPts val="1200"/>
              </a:spcBef>
              <a:buClr>
                <a:schemeClr val="accent2"/>
              </a:buClr>
              <a:defRPr/>
            </a:pPr>
            <a:r>
              <a:rPr lang="cs-CZ" b="1" dirty="0">
                <a:latin typeface="Arial" pitchFamily="34" charset="0"/>
                <a:cs typeface="Arial" pitchFamily="34" charset="0"/>
              </a:rPr>
              <a:t>Vyhláška MV ČR č. 246/2001 Sb., </a:t>
            </a:r>
            <a:r>
              <a:rPr lang="cs-CZ" sz="1400" dirty="0">
                <a:latin typeface="Arial" pitchFamily="34" charset="0"/>
                <a:cs typeface="Arial" pitchFamily="34" charset="0"/>
              </a:rPr>
              <a:t>o stanovení podmínek požární bezpečnosti a výkonu státního požárního dozoru (vyhláška o požární prevenci)</a:t>
            </a:r>
          </a:p>
          <a:p>
            <a:pPr lvl="1" algn="just">
              <a:lnSpc>
                <a:spcPct val="100000"/>
              </a:lnSpc>
              <a:spcBef>
                <a:spcPts val="1200"/>
              </a:spcBef>
              <a:buClr>
                <a:schemeClr val="accent2"/>
              </a:buClr>
              <a:defRPr/>
            </a:pPr>
            <a:r>
              <a:rPr lang="cs-CZ" b="1" dirty="0">
                <a:latin typeface="Arial" pitchFamily="34" charset="0"/>
                <a:cs typeface="Arial" pitchFamily="34" charset="0"/>
              </a:rPr>
              <a:t>Vyhláška MV ČR č. 247/2001 Sb., </a:t>
            </a:r>
            <a:r>
              <a:rPr lang="cs-CZ" sz="1400" dirty="0">
                <a:latin typeface="Arial" pitchFamily="34" charset="0"/>
                <a:cs typeface="Arial" pitchFamily="34" charset="0"/>
              </a:rPr>
              <a:t>o organizaci a činnosti jednotek PO, ve znění vyhlášky č. 226/2005 Sb.</a:t>
            </a:r>
          </a:p>
          <a:p>
            <a:pPr lvl="1" algn="just">
              <a:lnSpc>
                <a:spcPct val="100000"/>
              </a:lnSpc>
              <a:spcBef>
                <a:spcPts val="1200"/>
              </a:spcBef>
              <a:buClr>
                <a:schemeClr val="accent2"/>
              </a:buClr>
              <a:defRPr/>
            </a:pPr>
            <a:r>
              <a:rPr lang="cs-CZ" b="1" dirty="0">
                <a:latin typeface="Arial" pitchFamily="34" charset="0"/>
                <a:cs typeface="Arial" pitchFamily="34" charset="0"/>
              </a:rPr>
              <a:t>Vyhláška MV č. 87/2000 Sb., </a:t>
            </a:r>
            <a:r>
              <a:rPr lang="cs-CZ" sz="1400" dirty="0">
                <a:latin typeface="Arial" pitchFamily="34" charset="0"/>
                <a:cs typeface="Arial" pitchFamily="34" charset="0"/>
              </a:rPr>
              <a:t>kterou se stanoví podmínky požární bezpečnosti při svařování a nahřívaní živic v tavných nádobách</a:t>
            </a:r>
          </a:p>
          <a:p>
            <a:pPr lvl="1" algn="just">
              <a:lnSpc>
                <a:spcPct val="100000"/>
              </a:lnSpc>
              <a:spcBef>
                <a:spcPts val="1200"/>
              </a:spcBef>
              <a:buClr>
                <a:schemeClr val="accent2"/>
              </a:buClr>
              <a:defRPr/>
            </a:pPr>
            <a:r>
              <a:rPr lang="cs-CZ" b="1" dirty="0">
                <a:latin typeface="Arial" pitchFamily="34" charset="0"/>
                <a:cs typeface="Arial" pitchFamily="34" charset="0"/>
              </a:rPr>
              <a:t>Vyhláška č. 23/2008 Sb., </a:t>
            </a:r>
            <a:r>
              <a:rPr lang="cs-CZ" sz="1400" dirty="0">
                <a:latin typeface="Arial" pitchFamily="34" charset="0"/>
                <a:cs typeface="Arial" pitchFamily="34" charset="0"/>
              </a:rPr>
              <a:t>o technických podmínkách požární techniky</a:t>
            </a:r>
          </a:p>
          <a:p>
            <a:pPr lvl="1" algn="just">
              <a:lnSpc>
                <a:spcPct val="100000"/>
              </a:lnSpc>
              <a:spcBef>
                <a:spcPts val="1200"/>
              </a:spcBef>
              <a:buClr>
                <a:schemeClr val="accent2"/>
              </a:buClr>
              <a:defRPr/>
            </a:pPr>
            <a:r>
              <a:rPr lang="cs-CZ" b="1" kern="1200" dirty="0">
                <a:latin typeface="Arial" pitchFamily="34" charset="0"/>
                <a:cs typeface="Arial" pitchFamily="34" charset="0"/>
              </a:rPr>
              <a:t>Nařízení vlády č. 406/2004 Sb., </a:t>
            </a:r>
            <a:r>
              <a:rPr lang="cs-CZ" sz="1400" kern="1200" dirty="0">
                <a:latin typeface="Arial" pitchFamily="34" charset="0"/>
                <a:cs typeface="Arial" pitchFamily="34" charset="0"/>
              </a:rPr>
              <a:t>o bližších požadavcích na zajištění bezpečnosti a ochrany zdraví při práci v prostředí s nebezpečím výbuchu</a:t>
            </a:r>
            <a:endParaRPr lang="cs-CZ" sz="1400" dirty="0">
              <a:latin typeface="Arial" pitchFamily="34" charset="0"/>
              <a:cs typeface="Arial" pitchFamily="34" charset="0"/>
            </a:endParaRPr>
          </a:p>
          <a:p>
            <a:pPr marL="0" indent="0" algn="just">
              <a:lnSpc>
                <a:spcPct val="100000"/>
              </a:lnSpc>
              <a:defRPr/>
            </a:pPr>
            <a:endParaRPr lang="cs-CZ" b="1" dirty="0">
              <a:latin typeface="Arial" pitchFamily="34" charset="0"/>
              <a:cs typeface="Arial" pitchFamily="34" charset="0"/>
            </a:endParaRPr>
          </a:p>
          <a:p>
            <a:pPr marL="0" indent="0" algn="just">
              <a:defRPr/>
            </a:pPr>
            <a:r>
              <a:rPr lang="cs-CZ" b="1" dirty="0" smtClean="0">
                <a:solidFill>
                  <a:schemeClr val="accent2"/>
                </a:solidFill>
                <a:latin typeface="Arial" pitchFamily="34" charset="0"/>
                <a:cs typeface="Arial" pitchFamily="34" charset="0"/>
              </a:rPr>
              <a:t>Sdílená dokumentace:</a:t>
            </a:r>
            <a:endParaRPr lang="cs-CZ" sz="1400" b="1" dirty="0">
              <a:solidFill>
                <a:schemeClr val="accent2"/>
              </a:solidFill>
              <a:latin typeface="Arial" pitchFamily="34" charset="0"/>
              <a:cs typeface="Arial" pitchFamily="34" charset="0"/>
            </a:endParaRPr>
          </a:p>
          <a:p>
            <a:pPr lvl="1" algn="just">
              <a:lnSpc>
                <a:spcPct val="100000"/>
              </a:lnSpc>
              <a:spcBef>
                <a:spcPts val="1200"/>
              </a:spcBef>
              <a:buClr>
                <a:schemeClr val="accent2"/>
              </a:buClr>
              <a:defRPr/>
            </a:pPr>
            <a:r>
              <a:rPr lang="cs-CZ" b="1" dirty="0" smtClean="0">
                <a:latin typeface="Arial" pitchFamily="34" charset="0"/>
                <a:cs typeface="Arial" pitchFamily="34" charset="0"/>
              </a:rPr>
              <a:t>ČEZ_SD_0039</a:t>
            </a:r>
            <a:r>
              <a:rPr lang="cs-CZ" dirty="0" smtClean="0">
                <a:latin typeface="Arial" pitchFamily="34" charset="0"/>
                <a:cs typeface="Arial" pitchFamily="34" charset="0"/>
              </a:rPr>
              <a:t>  </a:t>
            </a:r>
            <a:r>
              <a:rPr lang="cs-CZ" sz="1400" dirty="0" smtClean="0">
                <a:latin typeface="Arial" pitchFamily="34" charset="0"/>
                <a:cs typeface="Arial" pitchFamily="34" charset="0"/>
              </a:rPr>
              <a:t>Pravidla </a:t>
            </a:r>
            <a:r>
              <a:rPr lang="cs-CZ" sz="1400" dirty="0">
                <a:latin typeface="Arial" pitchFamily="34" charset="0"/>
                <a:cs typeface="Arial" pitchFamily="34" charset="0"/>
              </a:rPr>
              <a:t>chování v ČEZ, a. s., KE</a:t>
            </a:r>
          </a:p>
          <a:p>
            <a:pPr marL="0" indent="0"/>
            <a:endParaRPr lang="cs-CZ" dirty="0" smtClean="0"/>
          </a:p>
        </p:txBody>
      </p:sp>
      <p:sp>
        <p:nvSpPr>
          <p:cNvPr id="5" name="Content Placeholder 4"/>
          <p:cNvSpPr>
            <a:spLocks noGrp="1"/>
          </p:cNvSpPr>
          <p:nvPr>
            <p:ph idx="11"/>
          </p:nvPr>
        </p:nvSpPr>
        <p:spPr>
          <a:xfrm flipV="1">
            <a:off x="4751388" y="6372224"/>
            <a:ext cx="3889375" cy="46863"/>
          </a:xfrm>
        </p:spPr>
        <p:txBody>
          <a:bodyPr/>
          <a:lstStyle/>
          <a:p>
            <a:pPr marL="0" indent="0">
              <a:defRPr/>
            </a:pPr>
            <a:endParaRPr lang="cs-CZ" dirty="0" smtClean="0"/>
          </a:p>
          <a:p>
            <a:pPr marL="0" indent="0">
              <a:defRPr/>
            </a:pPr>
            <a:endParaRPr lang="cs-CZ" dirty="0"/>
          </a:p>
        </p:txBody>
      </p:sp>
    </p:spTree>
    <p:extLst>
      <p:ext uri="{BB962C8B-B14F-4D97-AF65-F5344CB8AC3E}">
        <p14:creationId xmlns:p14="http://schemas.microsoft.com/office/powerpoint/2010/main" val="605815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br>
              <a:rPr lang="cs-CZ" dirty="0" smtClean="0">
                <a:solidFill>
                  <a:schemeClr val="accent2"/>
                </a:solidFill>
                <a:cs typeface="Arial" pitchFamily="34" charset="0"/>
              </a:rPr>
            </a:br>
            <a:r>
              <a:rPr lang="cs-CZ" dirty="0" err="1">
                <a:solidFill>
                  <a:schemeClr val="tx1"/>
                </a:solidFill>
                <a:cs typeface="Arial" pitchFamily="34" charset="0"/>
              </a:rPr>
              <a:t>ZAŘÍZENÍ</a:t>
            </a:r>
            <a:r>
              <a:rPr lang="cs-CZ" dirty="0">
                <a:solidFill>
                  <a:schemeClr val="tx1"/>
                </a:solidFill>
                <a:cs typeface="Arial" pitchFamily="34" charset="0"/>
              </a:rPr>
              <a:t> PRO POŽÁRNÍ SIGNALIZACI</a:t>
            </a:r>
            <a:endParaRPr lang="cs-CZ" dirty="0">
              <a:solidFill>
                <a:schemeClr val="accent2"/>
              </a:solidFill>
            </a:endParaRPr>
          </a:p>
        </p:txBody>
      </p:sp>
      <p:sp>
        <p:nvSpPr>
          <p:cNvPr id="3" name="Zástupný symbol pro obsah 2"/>
          <p:cNvSpPr>
            <a:spLocks noGrp="1"/>
          </p:cNvSpPr>
          <p:nvPr>
            <p:ph idx="1"/>
          </p:nvPr>
        </p:nvSpPr>
        <p:spPr/>
        <p:txBody>
          <a:bodyPr/>
          <a:lstStyle/>
          <a:p>
            <a:r>
              <a:rPr lang="cs-CZ" sz="1800" b="1" dirty="0" smtClean="0">
                <a:solidFill>
                  <a:schemeClr val="accent2"/>
                </a:solidFill>
              </a:rPr>
              <a:t>DETEKCE </a:t>
            </a:r>
            <a:r>
              <a:rPr lang="cs-CZ" sz="1800" b="1" dirty="0">
                <a:solidFill>
                  <a:schemeClr val="accent2"/>
                </a:solidFill>
              </a:rPr>
              <a:t>PLYNŮ A PAR – DETEKCE CO</a:t>
            </a:r>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29</a:t>
            </a:fld>
            <a:endParaRPr lang="cs-CZ" dirty="0"/>
          </a:p>
        </p:txBody>
      </p:sp>
      <p:pic>
        <p:nvPicPr>
          <p:cNvPr id="6" name="Picture 4" descr="C:\Users\miskovskjit\Desktop\Foto\foto pro školení\P1093409.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0975" y="3529012"/>
            <a:ext cx="338296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miskovskjit\Desktop\Foto\foto pro školení\P10934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44" y="2952749"/>
            <a:ext cx="246448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iskovskjit\Desktop\Foto\foto pro školení\P10934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610" y="2952749"/>
            <a:ext cx="24660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aoblený obdélníkový popisek 8"/>
          <p:cNvSpPr/>
          <p:nvPr/>
        </p:nvSpPr>
        <p:spPr bwMode="auto">
          <a:xfrm>
            <a:off x="2122714" y="2828928"/>
            <a:ext cx="1230086" cy="552448"/>
          </a:xfrm>
          <a:prstGeom prst="wedgeRoundRectCallout">
            <a:avLst>
              <a:gd name="adj1" fmla="val 173696"/>
              <a:gd name="adj2" fmla="val 102148"/>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Světelná </a:t>
            </a:r>
          </a:p>
          <a:p>
            <a:pPr algn="ctr" defTabSz="652463" eaLnBrk="0" hangingPunct="0">
              <a:spcBef>
                <a:spcPct val="50000"/>
              </a:spcBef>
              <a:buClr>
                <a:schemeClr val="accent2"/>
              </a:buClr>
              <a:buFont typeface="Wingdings" pitchFamily="2" charset="2"/>
              <a:buNone/>
            </a:pPr>
            <a:r>
              <a:rPr lang="cs-CZ" b="1" dirty="0">
                <a:latin typeface="Arial" pitchFamily="34" charset="0"/>
              </a:rPr>
              <a:t>signalizace</a:t>
            </a:r>
          </a:p>
        </p:txBody>
      </p:sp>
      <p:sp>
        <p:nvSpPr>
          <p:cNvPr id="10" name="Zaoblený obdélníkový popisek 9"/>
          <p:cNvSpPr/>
          <p:nvPr/>
        </p:nvSpPr>
        <p:spPr bwMode="auto">
          <a:xfrm>
            <a:off x="4430485" y="2228853"/>
            <a:ext cx="1983921" cy="600074"/>
          </a:xfrm>
          <a:prstGeom prst="wedgeRoundRectCallout">
            <a:avLst>
              <a:gd name="adj1" fmla="val 103720"/>
              <a:gd name="adj2" fmla="val 207627"/>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Odsávací</a:t>
            </a:r>
          </a:p>
          <a:p>
            <a:pPr algn="ctr" defTabSz="652463" eaLnBrk="0" hangingPunct="0">
              <a:spcBef>
                <a:spcPct val="50000"/>
              </a:spcBef>
              <a:buClr>
                <a:schemeClr val="accent2"/>
              </a:buClr>
              <a:buFont typeface="Wingdings" pitchFamily="2" charset="2"/>
              <a:buNone/>
            </a:pPr>
            <a:r>
              <a:rPr lang="cs-CZ" b="1" dirty="0">
                <a:latin typeface="Arial" pitchFamily="34" charset="0"/>
              </a:rPr>
              <a:t>zařízení</a:t>
            </a:r>
          </a:p>
        </p:txBody>
      </p:sp>
      <p:sp>
        <p:nvSpPr>
          <p:cNvPr id="11" name="Zaoblený obdélníkový popisek 10"/>
          <p:cNvSpPr/>
          <p:nvPr/>
        </p:nvSpPr>
        <p:spPr bwMode="auto">
          <a:xfrm>
            <a:off x="315684" y="2828927"/>
            <a:ext cx="1198789" cy="552449"/>
          </a:xfrm>
          <a:prstGeom prst="wedgeRoundRectCallout">
            <a:avLst>
              <a:gd name="adj1" fmla="val 70973"/>
              <a:gd name="adj2" fmla="val 216118"/>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Čidlo</a:t>
            </a:r>
          </a:p>
          <a:p>
            <a:pPr algn="ctr" defTabSz="652463" eaLnBrk="0" hangingPunct="0">
              <a:spcBef>
                <a:spcPct val="50000"/>
              </a:spcBef>
              <a:buClr>
                <a:schemeClr val="accent2"/>
              </a:buClr>
              <a:buFont typeface="Wingdings" pitchFamily="2" charset="2"/>
              <a:buNone/>
            </a:pPr>
            <a:r>
              <a:rPr lang="cs-CZ" b="1" dirty="0">
                <a:latin typeface="Arial" pitchFamily="34" charset="0"/>
              </a:rPr>
              <a:t>detektoru</a:t>
            </a:r>
          </a:p>
        </p:txBody>
      </p:sp>
      <p:pic>
        <p:nvPicPr>
          <p:cNvPr id="47106" name="Picture 2" descr="C:\Users\miskovskjit\Pictures\BEZPEČNOSTNÍ TABULKY\zvlášt nebezpečné jed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359" y="1460839"/>
            <a:ext cx="929251" cy="1318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7107" name="Picture 3" descr="C:\Users\miskovskjit\Pictures\BEZPEČNOSTNÍ TABULKY\Nebezpečí výbuchu plyn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760" y="1460840"/>
            <a:ext cx="901315" cy="1318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70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br>
              <a:rPr lang="cs-CZ" dirty="0" smtClean="0">
                <a:solidFill>
                  <a:schemeClr val="accent2"/>
                </a:solidFill>
                <a:cs typeface="Arial" pitchFamily="34" charset="0"/>
              </a:rPr>
            </a:br>
            <a:r>
              <a:rPr lang="cs-CZ" dirty="0" err="1" smtClean="0">
                <a:solidFill>
                  <a:schemeClr val="tx1"/>
                </a:solidFill>
                <a:cs typeface="Arial" pitchFamily="34" charset="0"/>
              </a:rPr>
              <a:t>ZAŘÍZENÍ</a:t>
            </a:r>
            <a:r>
              <a:rPr lang="cs-CZ" dirty="0" smtClean="0">
                <a:solidFill>
                  <a:schemeClr val="tx1"/>
                </a:solidFill>
                <a:cs typeface="Arial" pitchFamily="34" charset="0"/>
              </a:rPr>
              <a:t> PRO POTLAČENÍ POŽÁRU NEBO VÝBUCHU</a:t>
            </a:r>
            <a:endParaRPr lang="cs-CZ" dirty="0">
              <a:solidFill>
                <a:schemeClr val="tx1"/>
              </a:solidFill>
            </a:endParaRPr>
          </a:p>
        </p:txBody>
      </p:sp>
      <p:sp>
        <p:nvSpPr>
          <p:cNvPr id="3" name="Zástupný symbol pro obsah 2"/>
          <p:cNvSpPr>
            <a:spLocks noGrp="1"/>
          </p:cNvSpPr>
          <p:nvPr>
            <p:ph idx="1"/>
          </p:nvPr>
        </p:nvSpPr>
        <p:spPr>
          <a:xfrm>
            <a:off x="503999" y="1600200"/>
            <a:ext cx="8150143" cy="1088571"/>
          </a:xfrm>
        </p:spPr>
        <p:txBody>
          <a:bodyPr/>
          <a:lstStyle/>
          <a:p>
            <a:r>
              <a:rPr lang="cs-CZ" sz="1800" b="1" dirty="0" smtClean="0">
                <a:solidFill>
                  <a:schemeClr val="accent2"/>
                </a:solidFill>
              </a:rPr>
              <a:t>STABILNÍ </a:t>
            </a:r>
            <a:r>
              <a:rPr lang="cs-CZ" sz="1800" b="1" dirty="0">
                <a:solidFill>
                  <a:schemeClr val="accent2"/>
                </a:solidFill>
              </a:rPr>
              <a:t>HASICÍ ZAŘÍZENÍ - SHZ</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30</a:t>
            </a:fld>
            <a:endParaRPr lang="cs-CZ" dirty="0"/>
          </a:p>
        </p:txBody>
      </p:sp>
      <p:pic>
        <p:nvPicPr>
          <p:cNvPr id="12" name="Picture 6" descr="Roční zkouška_07_2011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533" y="2819400"/>
            <a:ext cx="4284662" cy="356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aoblený obdélníkový popisek 8"/>
          <p:cNvSpPr/>
          <p:nvPr/>
        </p:nvSpPr>
        <p:spPr bwMode="auto">
          <a:xfrm>
            <a:off x="7064828" y="1926772"/>
            <a:ext cx="1480457" cy="612648"/>
          </a:xfrm>
          <a:prstGeom prst="wedgeRoundRectCallout">
            <a:avLst>
              <a:gd name="adj1" fmla="val -47077"/>
              <a:gd name="adj2" fmla="val 299651"/>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Drenčrovy </a:t>
            </a:r>
          </a:p>
          <a:p>
            <a:pPr algn="ctr" defTabSz="652463" eaLnBrk="0" hangingPunct="0">
              <a:spcBef>
                <a:spcPct val="50000"/>
              </a:spcBef>
              <a:buClr>
                <a:schemeClr val="accent2"/>
              </a:buClr>
              <a:buFont typeface="Wingdings" pitchFamily="2" charset="2"/>
              <a:buNone/>
            </a:pPr>
            <a:r>
              <a:rPr lang="cs-CZ" b="1" dirty="0">
                <a:latin typeface="Arial" pitchFamily="34" charset="0"/>
              </a:rPr>
              <a:t>trysky</a:t>
            </a:r>
          </a:p>
        </p:txBody>
      </p:sp>
      <p:pic>
        <p:nvPicPr>
          <p:cNvPr id="11" name="Picture 3" descr="C:\Users\Milan\Documents\Mapa\Drenc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873" y="5193664"/>
            <a:ext cx="928322" cy="1184027"/>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9" y="2799590"/>
            <a:ext cx="4279899" cy="357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sigmet.cz/temp/paragraph_right_zoom_1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55590" y="5201352"/>
            <a:ext cx="1176338" cy="1176339"/>
          </a:xfrm>
          <a:prstGeom prst="rect">
            <a:avLst/>
          </a:prstGeom>
          <a:noFill/>
          <a:extLst>
            <a:ext uri="{909E8E84-426E-40DD-AFC4-6F175D3DCCD1}">
              <a14:hiddenFill xmlns:a14="http://schemas.microsoft.com/office/drawing/2010/main">
                <a:solidFill>
                  <a:srgbClr val="FFFFFF"/>
                </a:solidFill>
              </a14:hiddenFill>
            </a:ext>
          </a:extLst>
        </p:spPr>
      </p:pic>
      <p:sp>
        <p:nvSpPr>
          <p:cNvPr id="8" name="Zaoblený obdélníkový popisek 7"/>
          <p:cNvSpPr/>
          <p:nvPr/>
        </p:nvSpPr>
        <p:spPr bwMode="auto">
          <a:xfrm>
            <a:off x="380999" y="1926771"/>
            <a:ext cx="1404257" cy="612649"/>
          </a:xfrm>
          <a:prstGeom prst="wedgeRoundRectCallout">
            <a:avLst>
              <a:gd name="adj1" fmla="val 62304"/>
              <a:gd name="adj2" fmla="val 318051"/>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Sprinklerovy</a:t>
            </a:r>
          </a:p>
          <a:p>
            <a:pPr algn="ctr" defTabSz="652463" eaLnBrk="0" hangingPunct="0">
              <a:spcBef>
                <a:spcPct val="50000"/>
              </a:spcBef>
              <a:buClr>
                <a:schemeClr val="accent2"/>
              </a:buClr>
              <a:buFont typeface="Wingdings" pitchFamily="2" charset="2"/>
              <a:buNone/>
            </a:pPr>
            <a:r>
              <a:rPr lang="cs-CZ" b="1" dirty="0">
                <a:latin typeface="Arial" pitchFamily="34" charset="0"/>
              </a:rPr>
              <a:t>trysky</a:t>
            </a:r>
          </a:p>
        </p:txBody>
      </p:sp>
    </p:spTree>
    <p:extLst>
      <p:ext uri="{BB962C8B-B14F-4D97-AF65-F5344CB8AC3E}">
        <p14:creationId xmlns:p14="http://schemas.microsoft.com/office/powerpoint/2010/main" val="885855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r>
              <a:rPr lang="cs-CZ" dirty="0" smtClean="0">
                <a:solidFill>
                  <a:srgbClr val="FF6600"/>
                </a:solidFill>
                <a:cs typeface="Arial" pitchFamily="34" charset="0"/>
              </a:rPr>
              <a:t/>
            </a:r>
            <a:br>
              <a:rPr lang="cs-CZ" dirty="0" smtClean="0">
                <a:solidFill>
                  <a:srgbClr val="FF6600"/>
                </a:solidFill>
                <a:cs typeface="Arial" pitchFamily="34" charset="0"/>
              </a:rPr>
            </a:br>
            <a:r>
              <a:rPr lang="cs-CZ" dirty="0" err="1">
                <a:solidFill>
                  <a:schemeClr val="tx1"/>
                </a:solidFill>
                <a:cs typeface="Arial" pitchFamily="34" charset="0"/>
              </a:rPr>
              <a:t>ZAŘÍZENÍ</a:t>
            </a:r>
            <a:r>
              <a:rPr lang="cs-CZ" dirty="0">
                <a:solidFill>
                  <a:schemeClr val="tx1"/>
                </a:solidFill>
                <a:cs typeface="Arial" pitchFamily="34" charset="0"/>
              </a:rPr>
              <a:t> PRO POTLAČENÍ </a:t>
            </a:r>
            <a:r>
              <a:rPr lang="cs-CZ" dirty="0" smtClean="0">
                <a:solidFill>
                  <a:schemeClr val="tx1"/>
                </a:solidFill>
                <a:cs typeface="Arial" pitchFamily="34" charset="0"/>
              </a:rPr>
              <a:t>VÝBUCHU</a:t>
            </a:r>
            <a:endParaRPr lang="cs-CZ" dirty="0"/>
          </a:p>
        </p:txBody>
      </p:sp>
      <p:sp>
        <p:nvSpPr>
          <p:cNvPr id="3" name="Zástupný symbol pro obsah 2"/>
          <p:cNvSpPr>
            <a:spLocks noGrp="1"/>
          </p:cNvSpPr>
          <p:nvPr>
            <p:ph idx="1"/>
          </p:nvPr>
        </p:nvSpPr>
        <p:spPr>
          <a:xfrm>
            <a:off x="504000" y="1600200"/>
            <a:ext cx="8136000" cy="1190625"/>
          </a:xfrm>
        </p:spPr>
        <p:txBody>
          <a:bodyPr/>
          <a:lstStyle/>
          <a:p>
            <a:r>
              <a:rPr lang="cs-CZ" sz="1800" b="1" dirty="0" smtClean="0">
                <a:solidFill>
                  <a:schemeClr val="accent2"/>
                </a:solidFill>
              </a:rPr>
              <a:t>SYSTÉM PRO ZABRÁNĚNÍ PŘENOSU VÝBUCHU – HRD BARIÉRA</a:t>
            </a:r>
            <a:endParaRPr lang="cs-CZ" sz="1800" b="1" dirty="0">
              <a:solidFill>
                <a:schemeClr val="accent2"/>
              </a:solidFill>
            </a:endParaRPr>
          </a:p>
          <a:p>
            <a:endParaRPr lang="cs-CZ" dirty="0"/>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31</a:t>
            </a:fld>
            <a:endParaRPr lang="cs-CZ"/>
          </a:p>
        </p:txBody>
      </p:sp>
      <p:pic>
        <p:nvPicPr>
          <p:cNvPr id="47106" name="obrázek 5" descr="P1240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27169"/>
            <a:ext cx="4400550" cy="31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233613"/>
            <a:ext cx="4400550" cy="3186113"/>
          </a:xfrm>
          <a:prstGeom prst="rect">
            <a:avLst/>
          </a:prstGeom>
        </p:spPr>
      </p:pic>
      <p:sp>
        <p:nvSpPr>
          <p:cNvPr id="5" name="Obdélníkový popisek 4"/>
          <p:cNvSpPr/>
          <p:nvPr/>
        </p:nvSpPr>
        <p:spPr bwMode="auto">
          <a:xfrm>
            <a:off x="4667250" y="2317624"/>
            <a:ext cx="1962150" cy="612648"/>
          </a:xfrm>
          <a:prstGeom prst="wedgeRectCallout">
            <a:avLst>
              <a:gd name="adj1" fmla="val 69640"/>
              <a:gd name="adj2" fmla="val 84266"/>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Spirálový podavač </a:t>
            </a:r>
          </a:p>
          <a:p>
            <a:pPr algn="ctr" defTabSz="652463" eaLnBrk="0" hangingPunct="0">
              <a:spcBef>
                <a:spcPct val="50000"/>
              </a:spcBef>
              <a:buClr>
                <a:schemeClr val="accent2"/>
              </a:buClr>
              <a:buFont typeface="Wingdings" pitchFamily="2" charset="2"/>
              <a:buNone/>
            </a:pPr>
            <a:r>
              <a:rPr lang="cs-CZ" b="1" dirty="0">
                <a:latin typeface="Arial" pitchFamily="34" charset="0"/>
              </a:rPr>
              <a:t>paliva</a:t>
            </a:r>
          </a:p>
        </p:txBody>
      </p:sp>
      <p:sp>
        <p:nvSpPr>
          <p:cNvPr id="8" name="Obdélníkový popisek 7"/>
          <p:cNvSpPr/>
          <p:nvPr/>
        </p:nvSpPr>
        <p:spPr bwMode="auto">
          <a:xfrm>
            <a:off x="171450" y="4717924"/>
            <a:ext cx="1962150" cy="612648"/>
          </a:xfrm>
          <a:prstGeom prst="wedgeRectCallout">
            <a:avLst>
              <a:gd name="adj1" fmla="val 39057"/>
              <a:gd name="adj2" fmla="val -111629"/>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Drtič uhlí</a:t>
            </a:r>
          </a:p>
        </p:txBody>
      </p:sp>
      <p:sp>
        <p:nvSpPr>
          <p:cNvPr id="9" name="Obdélníkový popisek 8"/>
          <p:cNvSpPr/>
          <p:nvPr/>
        </p:nvSpPr>
        <p:spPr bwMode="auto">
          <a:xfrm>
            <a:off x="3352800" y="5660899"/>
            <a:ext cx="1962150" cy="612648"/>
          </a:xfrm>
          <a:prstGeom prst="wedgeRectCallout">
            <a:avLst>
              <a:gd name="adj1" fmla="val -117253"/>
              <a:gd name="adj2" fmla="val -498756"/>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Drtič uhlí</a:t>
            </a:r>
          </a:p>
        </p:txBody>
      </p:sp>
      <p:sp>
        <p:nvSpPr>
          <p:cNvPr id="10" name="Obdélníkový popisek 9"/>
          <p:cNvSpPr/>
          <p:nvPr/>
        </p:nvSpPr>
        <p:spPr bwMode="auto">
          <a:xfrm>
            <a:off x="3352800" y="5654423"/>
            <a:ext cx="1962150" cy="612648"/>
          </a:xfrm>
          <a:prstGeom prst="wedgeRectCallout">
            <a:avLst>
              <a:gd name="adj1" fmla="val 147796"/>
              <a:gd name="adj2" fmla="val -360385"/>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HRD systém</a:t>
            </a:r>
          </a:p>
        </p:txBody>
      </p:sp>
    </p:spTree>
    <p:extLst>
      <p:ext uri="{BB962C8B-B14F-4D97-AF65-F5344CB8AC3E}">
        <p14:creationId xmlns:p14="http://schemas.microsoft.com/office/powerpoint/2010/main" val="1500620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iskovskjit\Desktop\Foto\foto pro školení\P1133469.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05" r="-20"/>
          <a:stretch/>
        </p:blipFill>
        <p:spPr bwMode="auto">
          <a:xfrm>
            <a:off x="512249" y="3679372"/>
            <a:ext cx="2700000" cy="273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04000" y="436770"/>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br>
              <a:rPr lang="cs-CZ" dirty="0" smtClean="0">
                <a:solidFill>
                  <a:schemeClr val="accent2"/>
                </a:solidFill>
                <a:cs typeface="Arial" pitchFamily="34" charset="0"/>
              </a:rPr>
            </a:br>
            <a:r>
              <a:rPr lang="cs-CZ" dirty="0" err="1" smtClean="0">
                <a:solidFill>
                  <a:schemeClr val="tx1"/>
                </a:solidFill>
                <a:cs typeface="Arial" pitchFamily="34" charset="0"/>
              </a:rPr>
              <a:t>ZAŘÍZENÍ</a:t>
            </a:r>
            <a:r>
              <a:rPr lang="cs-CZ" dirty="0" smtClean="0">
                <a:solidFill>
                  <a:schemeClr val="tx1"/>
                </a:solidFill>
                <a:cs typeface="Arial" pitchFamily="34" charset="0"/>
              </a:rPr>
              <a:t> PRO ZÁSOBOVÁNÍ POŽÁRNÍ VODOU</a:t>
            </a:r>
            <a:endParaRPr lang="cs-CZ" dirty="0">
              <a:solidFill>
                <a:schemeClr val="tx1"/>
              </a:solidFill>
            </a:endParaRPr>
          </a:p>
        </p:txBody>
      </p:sp>
      <p:sp>
        <p:nvSpPr>
          <p:cNvPr id="3" name="Zástupný symbol pro obsah 2"/>
          <p:cNvSpPr>
            <a:spLocks noGrp="1"/>
          </p:cNvSpPr>
          <p:nvPr>
            <p:ph idx="1"/>
          </p:nvPr>
        </p:nvSpPr>
        <p:spPr>
          <a:xfrm>
            <a:off x="512249" y="1691999"/>
            <a:ext cx="8228980" cy="1885701"/>
          </a:xfrm>
        </p:spPr>
        <p:txBody>
          <a:bodyPr/>
          <a:lstStyle/>
          <a:p>
            <a:pPr>
              <a:spcAft>
                <a:spcPts val="600"/>
              </a:spcAft>
            </a:pPr>
            <a:r>
              <a:rPr lang="cs-CZ" sz="1800" b="1" dirty="0" smtClean="0">
                <a:solidFill>
                  <a:schemeClr val="accent2"/>
                </a:solidFill>
              </a:rPr>
              <a:t>HYDRANTY</a:t>
            </a:r>
          </a:p>
          <a:p>
            <a:pPr lvl="1">
              <a:buClr>
                <a:schemeClr val="accent2"/>
              </a:buClr>
            </a:pPr>
            <a:r>
              <a:rPr lang="cs-CZ" dirty="0">
                <a:latin typeface="Arial CE" charset="-18"/>
                <a:cs typeface="Arial CE" charset="-18"/>
              </a:rPr>
              <a:t>Zařízení </a:t>
            </a:r>
            <a:r>
              <a:rPr lang="cs-CZ" b="1" dirty="0">
                <a:solidFill>
                  <a:schemeClr val="accent2"/>
                </a:solidFill>
                <a:latin typeface="Arial CE" charset="-18"/>
                <a:cs typeface="Arial CE" charset="-18"/>
              </a:rPr>
              <a:t>pro zásobování požární vodou </a:t>
            </a:r>
            <a:r>
              <a:rPr lang="cs-CZ" dirty="0">
                <a:latin typeface="Arial CE" charset="-18"/>
                <a:cs typeface="Arial CE" charset="-18"/>
              </a:rPr>
              <a:t>(např. vnější požární vodovod, nadzemní a podzemní hydranty apod.)</a:t>
            </a:r>
          </a:p>
          <a:p>
            <a:pPr lvl="1">
              <a:buClr>
                <a:schemeClr val="accent2"/>
              </a:buClr>
            </a:pPr>
            <a:r>
              <a:rPr lang="cs-CZ" b="1" dirty="0">
                <a:solidFill>
                  <a:schemeClr val="accent2"/>
                </a:solidFill>
                <a:latin typeface="Arial CE" charset="-18"/>
                <a:cs typeface="Arial CE" charset="-18"/>
              </a:rPr>
              <a:t>Používání hydrantů a vybavení hydrantových skříní JEN v případě </a:t>
            </a:r>
            <a:r>
              <a:rPr lang="cs-CZ" b="1" dirty="0" smtClean="0">
                <a:solidFill>
                  <a:schemeClr val="accent2"/>
                </a:solidFill>
                <a:latin typeface="Arial CE" charset="-18"/>
                <a:cs typeface="Arial CE" charset="-18"/>
              </a:rPr>
              <a:t>POŽÁRU, neporušovat plomby </a:t>
            </a:r>
            <a:r>
              <a:rPr lang="cs-CZ" b="1" dirty="0">
                <a:solidFill>
                  <a:schemeClr val="accent2"/>
                </a:solidFill>
                <a:latin typeface="Arial CE" charset="-18"/>
                <a:cs typeface="Arial CE" charset="-18"/>
              </a:rPr>
              <a:t>a nepoužívat k mytí </a:t>
            </a:r>
            <a:r>
              <a:rPr lang="cs-CZ" b="1" dirty="0" smtClean="0">
                <a:solidFill>
                  <a:schemeClr val="accent2"/>
                </a:solidFill>
                <a:latin typeface="Arial CE" charset="-18"/>
                <a:cs typeface="Arial CE" charset="-18"/>
              </a:rPr>
              <a:t>nebo úklidu provozních prostor!</a:t>
            </a:r>
            <a:endParaRPr lang="cs-CZ" dirty="0">
              <a:solidFill>
                <a:schemeClr val="accent2"/>
              </a:solidFill>
            </a:endParaRPr>
          </a:p>
          <a:p>
            <a:endParaRPr lang="cs-CZ" b="1" u="sng" dirty="0">
              <a:solidFill>
                <a:srgbClr val="FF6600"/>
              </a:solidFill>
            </a:endParaRP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32</a:t>
            </a:fld>
            <a:endParaRPr lang="cs-CZ" dirty="0"/>
          </a:p>
        </p:txBody>
      </p:sp>
      <p:pic>
        <p:nvPicPr>
          <p:cNvPr id="8" name="Picture 3" descr="C:\Users\miskovskjit\Desktop\Foto\foto pro školení\P1133486.JPG"/>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r="15676"/>
          <a:stretch/>
        </p:blipFill>
        <p:spPr bwMode="auto">
          <a:xfrm>
            <a:off x="6353755" y="3679371"/>
            <a:ext cx="2700000" cy="27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8" descr="06.jpg"/>
          <p:cNvPicPr>
            <a:picLocks noChangeAspect="1"/>
          </p:cNvPicPr>
          <p:nvPr/>
        </p:nvPicPr>
        <p:blipFill>
          <a:blip r:embed="rId4" cstate="print"/>
          <a:stretch>
            <a:fillRect/>
          </a:stretch>
        </p:blipFill>
        <p:spPr>
          <a:xfrm>
            <a:off x="3212249" y="3679372"/>
            <a:ext cx="3141506" cy="2733222"/>
          </a:xfrm>
          <a:prstGeom prst="rect">
            <a:avLst/>
          </a:prstGeom>
        </p:spPr>
      </p:pic>
      <p:sp>
        <p:nvSpPr>
          <p:cNvPr id="11" name="Zaoblený obdélníkový popisek 10"/>
          <p:cNvSpPr/>
          <p:nvPr/>
        </p:nvSpPr>
        <p:spPr bwMode="auto">
          <a:xfrm>
            <a:off x="512249" y="6029325"/>
            <a:ext cx="2700000" cy="457200"/>
          </a:xfrm>
          <a:prstGeom prst="wedgeRoundRectCallout">
            <a:avLst>
              <a:gd name="adj1" fmla="val 4245"/>
              <a:gd name="adj2" fmla="val -122588"/>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Nadzemní hydrant</a:t>
            </a:r>
          </a:p>
        </p:txBody>
      </p:sp>
      <p:sp>
        <p:nvSpPr>
          <p:cNvPr id="12" name="Zaoblený obdélníkový popisek 11"/>
          <p:cNvSpPr/>
          <p:nvPr/>
        </p:nvSpPr>
        <p:spPr bwMode="auto">
          <a:xfrm>
            <a:off x="3324224" y="6029325"/>
            <a:ext cx="2867883" cy="457200"/>
          </a:xfrm>
          <a:prstGeom prst="wedgeRoundRectCallout">
            <a:avLst>
              <a:gd name="adj1" fmla="val 7279"/>
              <a:gd name="adj2" fmla="val -161147"/>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Hydrantová skříň s</a:t>
            </a:r>
          </a:p>
          <a:p>
            <a:pPr algn="ctr" defTabSz="652463" eaLnBrk="0" hangingPunct="0">
              <a:spcBef>
                <a:spcPct val="50000"/>
              </a:spcBef>
              <a:buClr>
                <a:schemeClr val="accent2"/>
              </a:buClr>
              <a:buFont typeface="Wingdings" pitchFamily="2" charset="2"/>
              <a:buNone/>
            </a:pPr>
            <a:r>
              <a:rPr lang="cs-CZ" b="1" dirty="0">
                <a:latin typeface="Arial" pitchFamily="34" charset="0"/>
              </a:rPr>
              <a:t>tvarově stálou hadicí</a:t>
            </a:r>
          </a:p>
        </p:txBody>
      </p:sp>
      <p:sp>
        <p:nvSpPr>
          <p:cNvPr id="13" name="Zaoblený obdélníkový popisek 12"/>
          <p:cNvSpPr/>
          <p:nvPr/>
        </p:nvSpPr>
        <p:spPr bwMode="auto">
          <a:xfrm>
            <a:off x="6429375" y="6029324"/>
            <a:ext cx="2624380" cy="457201"/>
          </a:xfrm>
          <a:prstGeom prst="wedgeRoundRectCallout">
            <a:avLst>
              <a:gd name="adj1" fmla="val -4957"/>
              <a:gd name="adj2" fmla="val -158357"/>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Hydrantová skříň se</a:t>
            </a:r>
          </a:p>
          <a:p>
            <a:pPr algn="ctr" defTabSz="652463" eaLnBrk="0" hangingPunct="0">
              <a:spcBef>
                <a:spcPct val="50000"/>
              </a:spcBef>
              <a:buClr>
                <a:schemeClr val="accent2"/>
              </a:buClr>
              <a:buFont typeface="Wingdings" pitchFamily="2" charset="2"/>
              <a:buNone/>
            </a:pPr>
            <a:r>
              <a:rPr lang="cs-CZ" b="1" dirty="0" err="1">
                <a:latin typeface="Arial" pitchFamily="34" charset="0"/>
              </a:rPr>
              <a:t>zploštitelnou</a:t>
            </a:r>
            <a:r>
              <a:rPr lang="cs-CZ" b="1" dirty="0">
                <a:latin typeface="Arial" pitchFamily="34" charset="0"/>
              </a:rPr>
              <a:t> hadicí</a:t>
            </a:r>
          </a:p>
        </p:txBody>
      </p:sp>
    </p:spTree>
    <p:extLst>
      <p:ext uri="{BB962C8B-B14F-4D97-AF65-F5344CB8AC3E}">
        <p14:creationId xmlns:p14="http://schemas.microsoft.com/office/powerpoint/2010/main" val="2371485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br>
              <a:rPr lang="cs-CZ" dirty="0" smtClean="0">
                <a:solidFill>
                  <a:schemeClr val="accent2"/>
                </a:solidFill>
                <a:cs typeface="Arial" pitchFamily="34" charset="0"/>
              </a:rPr>
            </a:br>
            <a:r>
              <a:rPr lang="cs-CZ" dirty="0" err="1" smtClean="0">
                <a:solidFill>
                  <a:schemeClr val="tx1"/>
                </a:solidFill>
                <a:cs typeface="Arial" pitchFamily="34" charset="0"/>
              </a:rPr>
              <a:t>ZAŘÍZENÍ</a:t>
            </a:r>
            <a:r>
              <a:rPr lang="cs-CZ" dirty="0" smtClean="0">
                <a:solidFill>
                  <a:schemeClr val="tx1"/>
                </a:solidFill>
                <a:cs typeface="Arial" pitchFamily="34" charset="0"/>
              </a:rPr>
              <a:t> PRO OMEZENÍ ŠÍŘENÍ POŽÁRU</a:t>
            </a:r>
            <a:endParaRPr lang="cs-CZ" dirty="0">
              <a:solidFill>
                <a:schemeClr val="tx1"/>
              </a:solidFill>
            </a:endParaRPr>
          </a:p>
        </p:txBody>
      </p:sp>
      <p:sp>
        <p:nvSpPr>
          <p:cNvPr id="3" name="Zástupný symbol pro obsah 2"/>
          <p:cNvSpPr>
            <a:spLocks noGrp="1"/>
          </p:cNvSpPr>
          <p:nvPr>
            <p:ph idx="1"/>
          </p:nvPr>
        </p:nvSpPr>
        <p:spPr>
          <a:xfrm>
            <a:off x="504000" y="1692000"/>
            <a:ext cx="8171914" cy="1595486"/>
          </a:xfrm>
        </p:spPr>
        <p:txBody>
          <a:bodyPr/>
          <a:lstStyle/>
          <a:p>
            <a:pPr marL="0" indent="0"/>
            <a:r>
              <a:rPr lang="cs-CZ" sz="1800" b="1" dirty="0" smtClean="0">
                <a:solidFill>
                  <a:schemeClr val="accent2"/>
                </a:solidFill>
              </a:rPr>
              <a:t>POŽÁRNÍ </a:t>
            </a:r>
            <a:r>
              <a:rPr lang="cs-CZ" sz="1800" b="1" dirty="0">
                <a:solidFill>
                  <a:schemeClr val="accent2"/>
                </a:solidFill>
              </a:rPr>
              <a:t>DVEŘE, POŽÁRNÍ UZÁVĚRY, </a:t>
            </a:r>
            <a:r>
              <a:rPr lang="cs-CZ" sz="1800" b="1" dirty="0" smtClean="0">
                <a:solidFill>
                  <a:schemeClr val="accent2"/>
                </a:solidFill>
              </a:rPr>
              <a:t>POŽÁRNÍ </a:t>
            </a:r>
            <a:r>
              <a:rPr lang="cs-CZ" sz="1800" b="1" dirty="0">
                <a:solidFill>
                  <a:schemeClr val="accent2"/>
                </a:solidFill>
              </a:rPr>
              <a:t>SKLO, </a:t>
            </a:r>
            <a:r>
              <a:rPr lang="cs-CZ" sz="1800" b="1" dirty="0" smtClean="0">
                <a:solidFill>
                  <a:schemeClr val="accent2"/>
                </a:solidFill>
              </a:rPr>
              <a:t>POŽÁRNÍ PŘEPÁŽKY </a:t>
            </a:r>
            <a:r>
              <a:rPr lang="cs-CZ" sz="1800" b="1" dirty="0">
                <a:solidFill>
                  <a:schemeClr val="accent2"/>
                </a:solidFill>
              </a:rPr>
              <a:t>A UCPÁVKY</a:t>
            </a:r>
          </a:p>
          <a:p>
            <a:endParaRPr lang="cs-CZ" dirty="0"/>
          </a:p>
        </p:txBody>
      </p:sp>
      <p:sp>
        <p:nvSpPr>
          <p:cNvPr id="4" name="Zástupný symbol pro obsah 3"/>
          <p:cNvSpPr>
            <a:spLocks noGrp="1"/>
          </p:cNvSpPr>
          <p:nvPr>
            <p:ph idx="11"/>
          </p:nvPr>
        </p:nvSpPr>
        <p:spPr>
          <a:xfrm>
            <a:off x="3906176" y="3116062"/>
            <a:ext cx="752684" cy="1420427"/>
          </a:xfrm>
        </p:spPr>
        <p:txBody>
          <a:bodyPr/>
          <a:lstStyle/>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33</a:t>
            </a:fld>
            <a:endParaRPr lang="cs-CZ" dirty="0"/>
          </a:p>
        </p:txBody>
      </p:sp>
      <p:pic>
        <p:nvPicPr>
          <p:cNvPr id="6" name="Picture 2" descr="C:\Users\miskovskjit\Desktop\Foto\foto pro školení\P10934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12" y="2708275"/>
            <a:ext cx="28082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miskovskjit\Desktop\Foto\foto pro školení\P10934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084" y="2708275"/>
            <a:ext cx="30035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miskovskjit\Desktop\Foto\foto pro školení\P113346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2708275"/>
            <a:ext cx="26638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aoblený obdélníkový popisek 8"/>
          <p:cNvSpPr/>
          <p:nvPr/>
        </p:nvSpPr>
        <p:spPr bwMode="auto">
          <a:xfrm>
            <a:off x="3274615" y="5725885"/>
            <a:ext cx="2089037" cy="752701"/>
          </a:xfrm>
          <a:prstGeom prst="wedgeRoundRectCallout">
            <a:avLst>
              <a:gd name="adj1" fmla="val -4254"/>
              <a:gd name="adj2" fmla="val -223223"/>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Požární uzávěr</a:t>
            </a:r>
          </a:p>
        </p:txBody>
      </p:sp>
      <p:sp>
        <p:nvSpPr>
          <p:cNvPr id="10" name="Zaoblený obdélníkový popisek 9"/>
          <p:cNvSpPr/>
          <p:nvPr/>
        </p:nvSpPr>
        <p:spPr bwMode="auto">
          <a:xfrm>
            <a:off x="6300788" y="5725885"/>
            <a:ext cx="2663825" cy="752700"/>
          </a:xfrm>
          <a:prstGeom prst="wedgeRoundRectCallout">
            <a:avLst>
              <a:gd name="adj1" fmla="val -1727"/>
              <a:gd name="adj2" fmla="val -228630"/>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Panikové kování na požárních </a:t>
            </a:r>
          </a:p>
          <a:p>
            <a:pPr algn="ctr" defTabSz="652463" eaLnBrk="0" hangingPunct="0">
              <a:spcBef>
                <a:spcPct val="50000"/>
              </a:spcBef>
              <a:buClr>
                <a:schemeClr val="accent2"/>
              </a:buClr>
              <a:buFont typeface="Wingdings" pitchFamily="2" charset="2"/>
              <a:buNone/>
            </a:pPr>
            <a:r>
              <a:rPr lang="cs-CZ" b="1" dirty="0">
                <a:latin typeface="Arial" pitchFamily="34" charset="0"/>
              </a:rPr>
              <a:t>dveřích na únikové cestě</a:t>
            </a:r>
          </a:p>
        </p:txBody>
      </p:sp>
      <p:sp>
        <p:nvSpPr>
          <p:cNvPr id="11" name="Zaoblený obdélníkový popisek 10"/>
          <p:cNvSpPr/>
          <p:nvPr/>
        </p:nvSpPr>
        <p:spPr bwMode="auto">
          <a:xfrm>
            <a:off x="467575" y="5725884"/>
            <a:ext cx="2089037" cy="752701"/>
          </a:xfrm>
          <a:prstGeom prst="wedgeRoundRectCallout">
            <a:avLst>
              <a:gd name="adj1" fmla="val -13373"/>
              <a:gd name="adj2" fmla="val -175136"/>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Požární  poklop</a:t>
            </a:r>
          </a:p>
        </p:txBody>
      </p:sp>
    </p:spTree>
    <p:extLst>
      <p:ext uri="{BB962C8B-B14F-4D97-AF65-F5344CB8AC3E}">
        <p14:creationId xmlns:p14="http://schemas.microsoft.com/office/powerpoint/2010/main" val="185272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fld id="{569EC6D3-E5AC-407E-ABD5-BD9CA53279C2}" type="slidenum">
              <a:rPr lang="cs-CZ" smtClean="0"/>
              <a:pPr/>
              <a:t>34</a:t>
            </a:fld>
            <a:endParaRPr lang="cs-CZ"/>
          </a:p>
        </p:txBody>
      </p:sp>
      <p:sp>
        <p:nvSpPr>
          <p:cNvPr id="5" name="Rectangle 2"/>
          <p:cNvSpPr>
            <a:spLocks noGrp="1" noChangeArrowheads="1"/>
          </p:cNvSpPr>
          <p:nvPr>
            <p:ph type="title"/>
          </p:nvPr>
        </p:nvSpPr>
        <p:spPr>
          <a:xfrm>
            <a:off x="504000" y="1419480"/>
            <a:ext cx="7285955" cy="369973"/>
          </a:xfrm>
        </p:spPr>
        <p:txBody>
          <a:bodyPr/>
          <a:lstStyle/>
          <a:p>
            <a:pPr eaLnBrk="1" hangingPunct="1"/>
            <a:r>
              <a:rPr lang="cs-CZ" sz="1800" b="1" dirty="0" smtClean="0">
                <a:latin typeface="+mn-lt"/>
              </a:rPr>
              <a:t>SHZ CO</a:t>
            </a:r>
            <a:r>
              <a:rPr lang="cs-CZ" sz="1800" b="1" baseline="-25000" dirty="0" smtClean="0">
                <a:latin typeface="+mn-lt"/>
              </a:rPr>
              <a:t>2</a:t>
            </a:r>
            <a:r>
              <a:rPr lang="cs-CZ" sz="1800" b="1" dirty="0" smtClean="0">
                <a:latin typeface="+mn-lt"/>
              </a:rPr>
              <a:t> – ELEKTROROZVODNY, TRANSFORMÁTORY….</a:t>
            </a:r>
          </a:p>
        </p:txBody>
      </p:sp>
      <p:pic>
        <p:nvPicPr>
          <p:cNvPr id="4099" name="Picture 3" descr="C:\Users\beranmil\Pictures\ZON_NON\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124" y="1908311"/>
            <a:ext cx="2926476" cy="35221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eranmil\Pictures\ZON_NON\C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908312"/>
            <a:ext cx="3100820" cy="35221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eranmil\Pictures\ZON_NON\shz_new_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983" y="1908312"/>
            <a:ext cx="2636617" cy="3522199"/>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bwMode="auto">
          <a:xfrm>
            <a:off x="504000" y="436770"/>
            <a:ext cx="687600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lnSpc>
                <a:spcPts val="3300"/>
              </a:lnSpc>
              <a:spcBef>
                <a:spcPct val="0"/>
              </a:spcBef>
              <a:spcAft>
                <a:spcPct val="0"/>
              </a:spcAft>
              <a:defRPr sz="2400">
                <a:solidFill>
                  <a:srgbClr val="F24F00"/>
                </a:solidFill>
                <a:latin typeface="Futura CEZ Medium" pitchFamily="2" charset="-18"/>
              </a:defRPr>
            </a:lvl2pPr>
            <a:lvl3pPr algn="l" defTabSz="895350" rtl="0" eaLnBrk="1" fontAlgn="base" hangingPunct="1">
              <a:lnSpc>
                <a:spcPts val="3300"/>
              </a:lnSpc>
              <a:spcBef>
                <a:spcPct val="0"/>
              </a:spcBef>
              <a:spcAft>
                <a:spcPct val="0"/>
              </a:spcAft>
              <a:defRPr sz="2400">
                <a:solidFill>
                  <a:srgbClr val="F24F00"/>
                </a:solidFill>
                <a:latin typeface="Futura CEZ Medium" pitchFamily="2" charset="-18"/>
              </a:defRPr>
            </a:lvl3pPr>
            <a:lvl4pPr algn="l" defTabSz="895350" rtl="0" eaLnBrk="1" fontAlgn="base" hangingPunct="1">
              <a:lnSpc>
                <a:spcPts val="3300"/>
              </a:lnSpc>
              <a:spcBef>
                <a:spcPct val="0"/>
              </a:spcBef>
              <a:spcAft>
                <a:spcPct val="0"/>
              </a:spcAft>
              <a:defRPr sz="2400">
                <a:solidFill>
                  <a:srgbClr val="F24F00"/>
                </a:solidFill>
                <a:latin typeface="Futura CEZ Medium" pitchFamily="2" charset="-18"/>
              </a:defRPr>
            </a:lvl4pPr>
            <a:lvl5pPr algn="l" defTabSz="895350" rtl="0" eaLnBrk="1" fontAlgn="base" hangingPunct="1">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a:lstStyle>
          <a:p>
            <a:r>
              <a:rPr lang="cs-CZ" i="0" kern="0" dirty="0" smtClean="0">
                <a:solidFill>
                  <a:schemeClr val="accent2"/>
                </a:solidFill>
                <a:cs typeface="Arial" pitchFamily="34" charset="0"/>
              </a:rPr>
              <a:t>POŽÁRNĚ BEZPEČNOSTNÍ ZAŘÍZENÍ</a:t>
            </a:r>
            <a:endParaRPr lang="cs-CZ" i="0" kern="0" dirty="0">
              <a:solidFill>
                <a:schemeClr val="accent2"/>
              </a:solidFill>
            </a:endParaRPr>
          </a:p>
        </p:txBody>
      </p:sp>
      <p:sp>
        <p:nvSpPr>
          <p:cNvPr id="2" name="Obdélníkový popisek 1"/>
          <p:cNvSpPr/>
          <p:nvPr/>
        </p:nvSpPr>
        <p:spPr bwMode="auto">
          <a:xfrm>
            <a:off x="152399" y="5838825"/>
            <a:ext cx="3072245" cy="612648"/>
          </a:xfrm>
          <a:prstGeom prst="wedgeRectCallout">
            <a:avLst>
              <a:gd name="adj1" fmla="val -1611"/>
              <a:gd name="adj2" fmla="val -133396"/>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Plynové SHZ – CO2</a:t>
            </a:r>
          </a:p>
        </p:txBody>
      </p:sp>
      <p:sp>
        <p:nvSpPr>
          <p:cNvPr id="3" name="Obdélníkový popisek 2"/>
          <p:cNvSpPr/>
          <p:nvPr/>
        </p:nvSpPr>
        <p:spPr bwMode="auto">
          <a:xfrm>
            <a:off x="3306983" y="5838825"/>
            <a:ext cx="2636617" cy="612648"/>
          </a:xfrm>
          <a:prstGeom prst="wedgeRectCallout">
            <a:avLst>
              <a:gd name="adj1" fmla="val 3733"/>
              <a:gd name="adj2" fmla="val -147388"/>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Transformátor</a:t>
            </a:r>
          </a:p>
        </p:txBody>
      </p:sp>
      <p:sp>
        <p:nvSpPr>
          <p:cNvPr id="6" name="Obdélníkový popisek 5"/>
          <p:cNvSpPr/>
          <p:nvPr/>
        </p:nvSpPr>
        <p:spPr bwMode="auto">
          <a:xfrm>
            <a:off x="6065124" y="5838825"/>
            <a:ext cx="2926476" cy="612648"/>
          </a:xfrm>
          <a:prstGeom prst="wedgeRectCallout">
            <a:avLst>
              <a:gd name="adj1" fmla="val -2"/>
              <a:gd name="adj2" fmla="val -142724"/>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Plynové SHZ - </a:t>
            </a:r>
            <a:r>
              <a:rPr lang="cs-CZ" b="1" dirty="0" err="1">
                <a:latin typeface="Arial" pitchFamily="34" charset="0"/>
              </a:rPr>
              <a:t>Argonit</a:t>
            </a:r>
            <a:endParaRPr lang="cs-CZ" b="1" dirty="0">
              <a:latin typeface="Arial" pitchFamily="34" charset="0"/>
            </a:endParaRPr>
          </a:p>
        </p:txBody>
      </p:sp>
    </p:spTree>
    <p:extLst>
      <p:ext uri="{BB962C8B-B14F-4D97-AF65-F5344CB8AC3E}">
        <p14:creationId xmlns:p14="http://schemas.microsoft.com/office/powerpoint/2010/main" val="1885006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descr="Široký šikmo dolů"/>
          <p:cNvSpPr txBox="1">
            <a:spLocks noGrp="1" noChangeArrowheads="1"/>
          </p:cNvSpPr>
          <p:nvPr>
            <p:ph type="title"/>
          </p:nvPr>
        </p:nvSpPr>
        <p:spPr bwMode="auto">
          <a:xfrm>
            <a:off x="504001" y="437652"/>
            <a:ext cx="6876000" cy="819811"/>
          </a:xfrm>
          <a:prstGeom prst="rect">
            <a:avLst/>
          </a:prstGeom>
          <a:noFill/>
          <a:ln>
            <a:noFill/>
          </a:ln>
          <a:effectLst/>
          <a:extLst>
            <a:ext uri="{909E8E84-426E-40DD-AFC4-6F175D3DCCD1}">
              <a14:hiddenFill xmlns:a14="http://schemas.microsoft.com/office/drawing/2010/main">
                <a:pattFill prst="wdDnDiag">
                  <a:fgClr>
                    <a:srgbClr val="008FE0"/>
                  </a:fgClr>
                  <a:bgClr>
                    <a:srgbClr val="FFFFFF"/>
                  </a:bgClr>
                </a:pattFill>
              </a14:hiddenFill>
            </a:ext>
            <a:ext uri="{91240B29-F687-4F45-9708-019B960494DF}">
              <a14:hiddenLine xmlns:a14="http://schemas.microsoft.com/office/drawing/2010/main" w="12700" algn="ctr">
                <a:solidFill>
                  <a:srgbClr val="008FE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361" tIns="40181" rIns="80361" bIns="40181">
            <a:spAutoFit/>
          </a:bodyPr>
          <a:lstStyle>
            <a:lvl1pPr defTabSz="665163" eaLnBrk="0" hangingPunct="0">
              <a:defRPr sz="2000">
                <a:solidFill>
                  <a:schemeClr val="tx1"/>
                </a:solidFill>
                <a:latin typeface="Arial" pitchFamily="34" charset="0"/>
              </a:defRPr>
            </a:lvl1pPr>
            <a:lvl2pPr marL="742950" indent="-285750" defTabSz="665163" eaLnBrk="0" hangingPunct="0">
              <a:defRPr sz="2000">
                <a:solidFill>
                  <a:schemeClr val="tx1"/>
                </a:solidFill>
                <a:latin typeface="Arial" pitchFamily="34" charset="0"/>
              </a:defRPr>
            </a:lvl2pPr>
            <a:lvl3pPr marL="1143000" indent="-228600" defTabSz="665163" eaLnBrk="0" hangingPunct="0">
              <a:defRPr sz="2000">
                <a:solidFill>
                  <a:schemeClr val="tx1"/>
                </a:solidFill>
                <a:latin typeface="Arial" pitchFamily="34" charset="0"/>
              </a:defRPr>
            </a:lvl3pPr>
            <a:lvl4pPr marL="1600200" indent="-228600" defTabSz="665163" eaLnBrk="0" hangingPunct="0">
              <a:defRPr sz="2000">
                <a:solidFill>
                  <a:schemeClr val="tx1"/>
                </a:solidFill>
                <a:latin typeface="Arial" pitchFamily="34" charset="0"/>
              </a:defRPr>
            </a:lvl4pPr>
            <a:lvl5pPr marL="2057400" indent="-228600" defTabSz="665163" eaLnBrk="0" hangingPunct="0">
              <a:defRPr sz="2000">
                <a:solidFill>
                  <a:schemeClr val="tx1"/>
                </a:solidFill>
                <a:latin typeface="Arial" pitchFamily="34" charset="0"/>
              </a:defRPr>
            </a:lvl5pPr>
            <a:lvl6pPr marL="2514600" indent="-228600" defTabSz="66516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6pPr>
            <a:lvl7pPr marL="2971800" indent="-228600" defTabSz="66516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7pPr>
            <a:lvl8pPr marL="3429000" indent="-228600" defTabSz="66516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8pPr>
            <a:lvl9pPr marL="3886200" indent="-228600" defTabSz="66516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9pPr>
          </a:lstStyle>
          <a:p>
            <a:pPr eaLnBrk="1" hangingPunct="1">
              <a:lnSpc>
                <a:spcPct val="100000"/>
              </a:lnSpc>
              <a:buClrTx/>
              <a:buSzTx/>
              <a:buFontTx/>
              <a:buNone/>
            </a:pPr>
            <a:r>
              <a:rPr lang="cs-CZ" sz="2400" dirty="0" smtClean="0">
                <a:solidFill>
                  <a:srgbClr val="F24F00"/>
                </a:solidFill>
                <a:latin typeface="+mj-lt"/>
              </a:rPr>
              <a:t>POŽÁRNĚ BEZPEČNOSTNÍ ZAŘÍZENÍ</a:t>
            </a:r>
            <a:br>
              <a:rPr lang="cs-CZ" sz="2400" dirty="0" smtClean="0">
                <a:solidFill>
                  <a:srgbClr val="F24F00"/>
                </a:solidFill>
                <a:latin typeface="+mj-lt"/>
              </a:rPr>
            </a:br>
            <a:r>
              <a:rPr lang="cs-CZ" sz="2400" dirty="0" smtClean="0">
                <a:latin typeface="+mj-lt"/>
              </a:rPr>
              <a:t>AHZ  (AEROSOLOVÉ)</a:t>
            </a:r>
            <a:endParaRPr lang="cs-CZ" sz="2400" dirty="0">
              <a:latin typeface="+mj-lt"/>
            </a:endParaRPr>
          </a:p>
        </p:txBody>
      </p:sp>
      <p:sp>
        <p:nvSpPr>
          <p:cNvPr id="11" name="Zástupný symbol pro obsah 2"/>
          <p:cNvSpPr>
            <a:spLocks noGrp="1"/>
          </p:cNvSpPr>
          <p:nvPr>
            <p:ph idx="1"/>
          </p:nvPr>
        </p:nvSpPr>
        <p:spPr>
          <a:xfrm>
            <a:off x="4548406" y="4857750"/>
            <a:ext cx="4462246" cy="1514250"/>
          </a:xfrm>
        </p:spPr>
        <p:txBody>
          <a:bodyPr/>
          <a:lstStyle/>
          <a:p>
            <a:pPr algn="ctr" hangingPunct="0">
              <a:lnSpc>
                <a:spcPct val="100000"/>
              </a:lnSpc>
            </a:pPr>
            <a:r>
              <a:rPr lang="cs-CZ" b="1" dirty="0" smtClean="0"/>
              <a:t>Stabilní </a:t>
            </a:r>
            <a:r>
              <a:rPr lang="cs-CZ" b="1" dirty="0"/>
              <a:t>hasicí zařízení aerosolové FIRE JACK </a:t>
            </a:r>
            <a:r>
              <a:rPr lang="cs-CZ" dirty="0"/>
              <a:t>(dále jen AHZ</a:t>
            </a:r>
            <a:r>
              <a:rPr lang="cs-CZ" dirty="0" smtClean="0"/>
              <a:t>)</a:t>
            </a:r>
          </a:p>
          <a:p>
            <a:pPr algn="ctr" hangingPunct="0">
              <a:lnSpc>
                <a:spcPct val="100000"/>
              </a:lnSpc>
            </a:pPr>
            <a:r>
              <a:rPr lang="cs-CZ" dirty="0" smtClean="0"/>
              <a:t> </a:t>
            </a:r>
            <a:r>
              <a:rPr lang="cs-CZ" dirty="0"/>
              <a:t>je hasicí zařízení, které k působení na plameny požáru využívá tzv. inhibičního efektu </a:t>
            </a:r>
            <a:r>
              <a:rPr lang="cs-CZ" dirty="0" smtClean="0"/>
              <a:t>ultra-jemného </a:t>
            </a:r>
            <a:r>
              <a:rPr lang="cs-CZ" dirty="0"/>
              <a:t>hasicího prášku tvořeného </a:t>
            </a:r>
            <a:r>
              <a:rPr lang="cs-CZ" dirty="0" smtClean="0"/>
              <a:t>anorganickými </a:t>
            </a:r>
            <a:r>
              <a:rPr lang="cs-CZ" dirty="0"/>
              <a:t>nejedovatými solemi. </a:t>
            </a:r>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35</a:t>
            </a:fld>
            <a:endParaRPr lang="cs-CZ"/>
          </a:p>
        </p:txBody>
      </p:sp>
      <p:pic>
        <p:nvPicPr>
          <p:cNvPr id="6" name="Obrázek 5"/>
          <p:cNvPicPr>
            <a:picLocks noChangeAspect="1"/>
          </p:cNvPicPr>
          <p:nvPr/>
        </p:nvPicPr>
        <p:blipFill rotWithShape="1">
          <a:blip r:embed="rId2" cstate="print">
            <a:extLst>
              <a:ext uri="{28A0092B-C50C-407E-A947-70E740481C1C}">
                <a14:useLocalDpi xmlns:a14="http://schemas.microsoft.com/office/drawing/2010/main" val="0"/>
              </a:ext>
            </a:extLst>
          </a:blip>
          <a:srcRect t="3170"/>
          <a:stretch/>
        </p:blipFill>
        <p:spPr>
          <a:xfrm>
            <a:off x="161924" y="1419224"/>
            <a:ext cx="4333875" cy="3263871"/>
          </a:xfrm>
          <a:prstGeom prst="rect">
            <a:avLst/>
          </a:prstGeom>
        </p:spPr>
      </p:pic>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t="4217" b="2142"/>
          <a:stretch/>
        </p:blipFill>
        <p:spPr>
          <a:xfrm>
            <a:off x="4548405" y="1419223"/>
            <a:ext cx="4462246" cy="3263871"/>
          </a:xfrm>
          <a:prstGeom prst="rect">
            <a:avLst/>
          </a:prstGeom>
        </p:spPr>
      </p:pic>
      <p:pic>
        <p:nvPicPr>
          <p:cNvPr id="10" name="Picture 16"/>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61924" y="4768821"/>
            <a:ext cx="4333875" cy="177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522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r>
              <a:rPr lang="cs-CZ" dirty="0" smtClean="0">
                <a:solidFill>
                  <a:srgbClr val="FF6600"/>
                </a:solidFill>
                <a:cs typeface="Arial" pitchFamily="34" charset="0"/>
              </a:rPr>
              <a:t/>
            </a:r>
            <a:br>
              <a:rPr lang="cs-CZ" dirty="0" smtClean="0">
                <a:solidFill>
                  <a:srgbClr val="FF6600"/>
                </a:solidFill>
                <a:cs typeface="Arial" pitchFamily="34" charset="0"/>
              </a:rPr>
            </a:br>
            <a:r>
              <a:rPr lang="cs-CZ" dirty="0" err="1" smtClean="0">
                <a:solidFill>
                  <a:schemeClr val="tx1"/>
                </a:solidFill>
                <a:cs typeface="Arial" pitchFamily="34" charset="0"/>
              </a:rPr>
              <a:t>ZAŘÍZENÍ</a:t>
            </a:r>
            <a:r>
              <a:rPr lang="cs-CZ" dirty="0" smtClean="0">
                <a:solidFill>
                  <a:schemeClr val="tx1"/>
                </a:solidFill>
                <a:cs typeface="Arial" pitchFamily="34" charset="0"/>
              </a:rPr>
              <a:t> PRO USMĚRNĚNÍ POHYBU KOUŘE PŘI POŽÁRU</a:t>
            </a:r>
            <a:endParaRPr lang="cs-CZ" dirty="0">
              <a:solidFill>
                <a:schemeClr val="tx1"/>
              </a:solidFill>
            </a:endParaRPr>
          </a:p>
        </p:txBody>
      </p:sp>
      <p:sp>
        <p:nvSpPr>
          <p:cNvPr id="3" name="Zástupný symbol pro obsah 2"/>
          <p:cNvSpPr>
            <a:spLocks noGrp="1"/>
          </p:cNvSpPr>
          <p:nvPr>
            <p:ph idx="1"/>
          </p:nvPr>
        </p:nvSpPr>
        <p:spPr/>
        <p:txBody>
          <a:bodyPr/>
          <a:lstStyle/>
          <a:p>
            <a:pPr marL="342900" lvl="1" indent="-342900">
              <a:buClrTx/>
              <a:buNone/>
            </a:pPr>
            <a:r>
              <a:rPr lang="cs-CZ" sz="1800" b="1" dirty="0" smtClean="0">
                <a:solidFill>
                  <a:schemeClr val="accent2"/>
                </a:solidFill>
                <a:latin typeface="Arial CE" charset="-18"/>
                <a:cs typeface="Arial CE" charset="-18"/>
              </a:rPr>
              <a:t>NAPŘ</a:t>
            </a:r>
            <a:r>
              <a:rPr lang="cs-CZ" sz="1800" b="1" dirty="0">
                <a:solidFill>
                  <a:schemeClr val="accent2"/>
                </a:solidFill>
                <a:latin typeface="Arial CE" charset="-18"/>
                <a:cs typeface="Arial CE" charset="-18"/>
              </a:rPr>
              <a:t>. ZAŘÍZENÍ PRO ODVOD KOUŘE A TEPLA, POŽÁRNÍ </a:t>
            </a:r>
            <a:r>
              <a:rPr lang="cs-CZ" sz="1800" b="1" dirty="0" smtClean="0">
                <a:solidFill>
                  <a:schemeClr val="accent2"/>
                </a:solidFill>
                <a:latin typeface="Arial CE" charset="-18"/>
                <a:cs typeface="Arial CE" charset="-18"/>
              </a:rPr>
              <a:t>KLAPKY</a:t>
            </a:r>
            <a:endParaRPr lang="cs-CZ" sz="1800" dirty="0">
              <a:solidFill>
                <a:schemeClr val="accent2"/>
              </a:solidFill>
            </a:endParaRPr>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36</a:t>
            </a:fld>
            <a:endParaRPr lang="cs-CZ" dirty="0"/>
          </a:p>
        </p:txBody>
      </p:sp>
      <p:pic>
        <p:nvPicPr>
          <p:cNvPr id="46082" name="Picture 2" descr="C:\Users\miskovskjit\Pictures\požární klapk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186" y="2449285"/>
            <a:ext cx="4403271" cy="3302907"/>
          </a:xfrm>
          <a:prstGeom prst="rect">
            <a:avLst/>
          </a:prstGeom>
          <a:noFill/>
          <a:extLst>
            <a:ext uri="{909E8E84-426E-40DD-AFC4-6F175D3DCCD1}">
              <a14:hiddenFill xmlns:a14="http://schemas.microsoft.com/office/drawing/2010/main">
                <a:solidFill>
                  <a:srgbClr val="FFFFFF"/>
                </a:solidFill>
              </a14:hiddenFill>
            </a:ext>
          </a:extLst>
        </p:spPr>
      </p:pic>
      <p:sp>
        <p:nvSpPr>
          <p:cNvPr id="8" name="Zaoblený obdélníkový popisek 7"/>
          <p:cNvSpPr/>
          <p:nvPr/>
        </p:nvSpPr>
        <p:spPr bwMode="auto">
          <a:xfrm>
            <a:off x="3935185" y="6072974"/>
            <a:ext cx="4403271" cy="457094"/>
          </a:xfrm>
          <a:prstGeom prst="wedgeRoundRectCallout">
            <a:avLst>
              <a:gd name="adj1" fmla="val -4010"/>
              <a:gd name="adj2" fmla="val -174854"/>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Zařízení pro odvod kouře a tepla</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18" y="2449284"/>
            <a:ext cx="3452360" cy="330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aoblený obdélníkový popisek 5"/>
          <p:cNvSpPr/>
          <p:nvPr/>
        </p:nvSpPr>
        <p:spPr bwMode="auto">
          <a:xfrm>
            <a:off x="725418" y="6063449"/>
            <a:ext cx="2914425" cy="457094"/>
          </a:xfrm>
          <a:prstGeom prst="wedgeRoundRectCallout">
            <a:avLst>
              <a:gd name="adj1" fmla="val -3176"/>
              <a:gd name="adj2" fmla="val -192663"/>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Požární klapka</a:t>
            </a:r>
          </a:p>
        </p:txBody>
      </p:sp>
    </p:spTree>
    <p:extLst>
      <p:ext uri="{BB962C8B-B14F-4D97-AF65-F5344CB8AC3E}">
        <p14:creationId xmlns:p14="http://schemas.microsoft.com/office/powerpoint/2010/main" val="3827894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a:solidFill>
                  <a:schemeClr val="accent2"/>
                </a:solidFill>
                <a:cs typeface="Arial" pitchFamily="34" charset="0"/>
              </a:rPr>
              <a:t>POŽÁRNĚ BEZPEČNOSTNÍ </a:t>
            </a:r>
            <a:r>
              <a:rPr lang="cs-CZ" dirty="0" smtClean="0">
                <a:solidFill>
                  <a:schemeClr val="accent2"/>
                </a:solidFill>
                <a:cs typeface="Arial" pitchFamily="34" charset="0"/>
              </a:rPr>
              <a:t>ZAŘÍZENÍ</a:t>
            </a:r>
            <a:br>
              <a:rPr lang="cs-CZ" dirty="0" smtClean="0">
                <a:solidFill>
                  <a:schemeClr val="accent2"/>
                </a:solidFill>
                <a:cs typeface="Arial" pitchFamily="34" charset="0"/>
              </a:rPr>
            </a:br>
            <a:r>
              <a:rPr lang="cs-CZ" dirty="0" err="1" smtClean="0">
                <a:solidFill>
                  <a:schemeClr val="tx1"/>
                </a:solidFill>
                <a:cs typeface="Arial" pitchFamily="34" charset="0"/>
              </a:rPr>
              <a:t>ZAŘÍZENÍ</a:t>
            </a:r>
            <a:r>
              <a:rPr lang="cs-CZ" dirty="0" smtClean="0">
                <a:solidFill>
                  <a:schemeClr val="tx1"/>
                </a:solidFill>
                <a:cs typeface="Arial" pitchFamily="34" charset="0"/>
              </a:rPr>
              <a:t> PRO ÚNIK OSOB PŘI POŽÁRU</a:t>
            </a:r>
            <a:endParaRPr lang="cs-CZ" dirty="0">
              <a:solidFill>
                <a:schemeClr val="tx1"/>
              </a:solidFill>
            </a:endParaRPr>
          </a:p>
        </p:txBody>
      </p:sp>
      <p:sp>
        <p:nvSpPr>
          <p:cNvPr id="3" name="Zástupný symbol pro obsah 2"/>
          <p:cNvSpPr>
            <a:spLocks noGrp="1"/>
          </p:cNvSpPr>
          <p:nvPr>
            <p:ph idx="1"/>
          </p:nvPr>
        </p:nvSpPr>
        <p:spPr>
          <a:xfrm>
            <a:off x="503999" y="1692001"/>
            <a:ext cx="7997743" cy="1192714"/>
          </a:xfrm>
        </p:spPr>
        <p:txBody>
          <a:bodyPr/>
          <a:lstStyle/>
          <a:p>
            <a:pPr marL="0" lvl="1" indent="0">
              <a:buClrTx/>
              <a:buNone/>
            </a:pPr>
            <a:r>
              <a:rPr lang="cs-CZ" sz="1800" b="1" dirty="0" smtClean="0">
                <a:solidFill>
                  <a:schemeClr val="accent2"/>
                </a:solidFill>
                <a:latin typeface="Arial CE" charset="-18"/>
                <a:cs typeface="Arial CE" charset="-18"/>
              </a:rPr>
              <a:t>NAPŘ</a:t>
            </a:r>
            <a:r>
              <a:rPr lang="cs-CZ" sz="1800" b="1" dirty="0">
                <a:solidFill>
                  <a:schemeClr val="accent2"/>
                </a:solidFill>
                <a:latin typeface="Arial CE" charset="-18"/>
                <a:cs typeface="Arial CE" charset="-18"/>
              </a:rPr>
              <a:t>. POŽÁRNÍ NEBO EVAKUAČNÍ VÝTAH, NOUZOVÉ OSVĚTLENÍ</a:t>
            </a:r>
            <a:r>
              <a:rPr lang="cs-CZ" sz="1800" b="1" dirty="0" smtClean="0">
                <a:solidFill>
                  <a:schemeClr val="accent2"/>
                </a:solidFill>
                <a:latin typeface="Arial CE" charset="-18"/>
                <a:cs typeface="Arial CE" charset="-18"/>
              </a:rPr>
              <a:t>, VÝSTRAŽNÉ </a:t>
            </a:r>
            <a:r>
              <a:rPr lang="cs-CZ" sz="1800" b="1" dirty="0">
                <a:solidFill>
                  <a:schemeClr val="accent2"/>
                </a:solidFill>
                <a:latin typeface="Arial CE" charset="-18"/>
                <a:cs typeface="Arial CE" charset="-18"/>
              </a:rPr>
              <a:t>ZAŘÍZENÍ, FUNKČNÍ VYBAVENÍ </a:t>
            </a:r>
            <a:r>
              <a:rPr lang="cs-CZ" sz="1800" b="1" dirty="0" smtClean="0">
                <a:solidFill>
                  <a:schemeClr val="accent2"/>
                </a:solidFill>
                <a:latin typeface="Arial CE" charset="-18"/>
                <a:cs typeface="Arial CE" charset="-18"/>
              </a:rPr>
              <a:t>DVEŘÍ</a:t>
            </a:r>
            <a:endParaRPr lang="cs-CZ" sz="1800" b="1" dirty="0">
              <a:solidFill>
                <a:schemeClr val="accent2"/>
              </a:solidFill>
              <a:latin typeface="Arial CE" charset="-18"/>
              <a:cs typeface="Arial CE" charset="-18"/>
            </a:endParaRPr>
          </a:p>
          <a:p>
            <a:endParaRPr lang="cs-CZ" dirty="0"/>
          </a:p>
        </p:txBody>
      </p:sp>
      <p:sp>
        <p:nvSpPr>
          <p:cNvPr id="4" name="Zástupný symbol pro obsah 3"/>
          <p:cNvSpPr>
            <a:spLocks noGrp="1"/>
          </p:cNvSpPr>
          <p:nvPr>
            <p:ph idx="11"/>
          </p:nvPr>
        </p:nvSpPr>
        <p:spPr>
          <a:xfrm>
            <a:off x="3381375" y="4333876"/>
            <a:ext cx="2362200" cy="790574"/>
          </a:xfrm>
        </p:spPr>
        <p:txBody>
          <a:bodyPr/>
          <a:lstStyle/>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37</a:t>
            </a:fld>
            <a:endParaRPr lang="cs-CZ" dirty="0"/>
          </a:p>
        </p:txBody>
      </p:sp>
      <p:pic>
        <p:nvPicPr>
          <p:cNvPr id="7" name="Picture 5" descr="C:\Users\miskovskjit\Desktop\Foto\foto pro školení\P1093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620" y="2774362"/>
            <a:ext cx="265104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aoblený obdélníkový popisek 8"/>
          <p:cNvSpPr/>
          <p:nvPr/>
        </p:nvSpPr>
        <p:spPr bwMode="auto">
          <a:xfrm>
            <a:off x="126315" y="5915026"/>
            <a:ext cx="2187455" cy="514350"/>
          </a:xfrm>
          <a:prstGeom prst="wedgeRoundRectCallout">
            <a:avLst>
              <a:gd name="adj1" fmla="val -2165"/>
              <a:gd name="adj2" fmla="val -135533"/>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Nouzové osvětlení </a:t>
            </a:r>
          </a:p>
        </p:txBody>
      </p:sp>
      <p:sp>
        <p:nvSpPr>
          <p:cNvPr id="10" name="Zaoblený obdélníkový popisek 9"/>
          <p:cNvSpPr/>
          <p:nvPr/>
        </p:nvSpPr>
        <p:spPr bwMode="auto">
          <a:xfrm>
            <a:off x="6418620" y="5915028"/>
            <a:ext cx="2651039" cy="514350"/>
          </a:xfrm>
          <a:prstGeom prst="wedgeRoundRectCallout">
            <a:avLst>
              <a:gd name="adj1" fmla="val -657"/>
              <a:gd name="adj2" fmla="val -158773"/>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Požární dveře s výplní </a:t>
            </a:r>
          </a:p>
          <a:p>
            <a:pPr algn="ctr" defTabSz="652463" eaLnBrk="0" hangingPunct="0">
              <a:spcBef>
                <a:spcPct val="50000"/>
              </a:spcBef>
              <a:buClr>
                <a:schemeClr val="accent2"/>
              </a:buClr>
              <a:buFont typeface="Wingdings" pitchFamily="2" charset="2"/>
              <a:buNone/>
            </a:pPr>
            <a:r>
              <a:rPr lang="cs-CZ" b="1" dirty="0">
                <a:latin typeface="Arial" pitchFamily="34" charset="0"/>
              </a:rPr>
              <a:t>požárního skla</a:t>
            </a:r>
          </a:p>
        </p:txBody>
      </p:sp>
      <p:sp>
        <p:nvSpPr>
          <p:cNvPr id="12" name="Zaoblený obdélníkový popisek 11"/>
          <p:cNvSpPr/>
          <p:nvPr/>
        </p:nvSpPr>
        <p:spPr bwMode="auto">
          <a:xfrm>
            <a:off x="3657599" y="5915027"/>
            <a:ext cx="2658138" cy="514350"/>
          </a:xfrm>
          <a:prstGeom prst="wedgeRoundRectCallout">
            <a:avLst>
              <a:gd name="adj1" fmla="val 521"/>
              <a:gd name="adj2" fmla="val -142164"/>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buFont typeface="Wingdings" pitchFamily="2" charset="2"/>
              <a:buNone/>
            </a:pPr>
            <a:r>
              <a:rPr lang="cs-CZ" b="1" dirty="0">
                <a:latin typeface="Arial" pitchFamily="34" charset="0"/>
              </a:rPr>
              <a:t>Požární výtah</a:t>
            </a:r>
          </a:p>
        </p:txBody>
      </p:sp>
      <p:pic>
        <p:nvPicPr>
          <p:cNvPr id="48130" name="Picture 2" descr="C:\Users\miskovskjit\Pictures\Věcné prostředky požární ochrany + dokumentace\nouzové osvětlení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15" y="2774362"/>
            <a:ext cx="218745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žární výt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232" y="5386798"/>
            <a:ext cx="1132367" cy="1132367"/>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descr="C:\Users\miskovskjit\Pictures\Věcné prostředky požární ochrany + dokumentace\požární výtah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409" y="2805524"/>
            <a:ext cx="3914328" cy="263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29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a:solidFill>
                  <a:schemeClr val="accent2"/>
                </a:solidFill>
                <a:cs typeface="Arial" pitchFamily="34" charset="0"/>
              </a:rPr>
              <a:t>VĚCNÉ PROSTŘEDKY POŽÁRNÍ </a:t>
            </a:r>
            <a:r>
              <a:rPr lang="cs-CZ" dirty="0" smtClean="0">
                <a:solidFill>
                  <a:schemeClr val="accent2"/>
                </a:solidFill>
                <a:cs typeface="Arial" pitchFamily="34" charset="0"/>
              </a:rPr>
              <a:t>OCHRANY</a:t>
            </a:r>
            <a:br>
              <a:rPr lang="cs-CZ" dirty="0" smtClean="0">
                <a:solidFill>
                  <a:schemeClr val="accent2"/>
                </a:solidFill>
                <a:cs typeface="Arial" pitchFamily="34" charset="0"/>
              </a:rPr>
            </a:br>
            <a:r>
              <a:rPr lang="cs-CZ" dirty="0" smtClean="0">
                <a:solidFill>
                  <a:schemeClr val="tx1"/>
                </a:solidFill>
                <a:cs typeface="Arial" pitchFamily="34" charset="0"/>
              </a:rPr>
              <a:t>DRUHY</a:t>
            </a:r>
            <a:endParaRPr lang="cs-CZ" dirty="0">
              <a:solidFill>
                <a:schemeClr val="tx1"/>
              </a:solidFill>
            </a:endParaRPr>
          </a:p>
        </p:txBody>
      </p:sp>
      <p:sp>
        <p:nvSpPr>
          <p:cNvPr id="3" name="Zástupný symbol pro obsah 2"/>
          <p:cNvSpPr>
            <a:spLocks noGrp="1"/>
          </p:cNvSpPr>
          <p:nvPr>
            <p:ph idx="1"/>
          </p:nvPr>
        </p:nvSpPr>
        <p:spPr>
          <a:xfrm>
            <a:off x="498557" y="1560739"/>
            <a:ext cx="8073943" cy="2318658"/>
          </a:xfrm>
        </p:spPr>
        <p:txBody>
          <a:bodyPr/>
          <a:lstStyle/>
          <a:p>
            <a:pPr lvl="1">
              <a:lnSpc>
                <a:spcPct val="100000"/>
              </a:lnSpc>
              <a:spcAft>
                <a:spcPts val="600"/>
              </a:spcAft>
              <a:buClr>
                <a:schemeClr val="accent2"/>
              </a:buClr>
            </a:pPr>
            <a:r>
              <a:rPr lang="cs-CZ" b="1" dirty="0" smtClean="0">
                <a:cs typeface="Times New Roman" pitchFamily="18" charset="0"/>
              </a:rPr>
              <a:t>Hasicí </a:t>
            </a:r>
            <a:r>
              <a:rPr lang="cs-CZ" b="1" dirty="0">
                <a:cs typeface="Times New Roman" pitchFamily="18" charset="0"/>
              </a:rPr>
              <a:t>p</a:t>
            </a:r>
            <a:r>
              <a:rPr lang="cs-CZ" b="1" dirty="0"/>
              <a:t>ř</a:t>
            </a:r>
            <a:r>
              <a:rPr lang="cs-CZ" b="1" dirty="0">
                <a:cs typeface="Times New Roman" pitchFamily="18" charset="0"/>
              </a:rPr>
              <a:t>ístroje (p</a:t>
            </a:r>
            <a:r>
              <a:rPr lang="cs-CZ" b="1" dirty="0"/>
              <a:t>ř</a:t>
            </a:r>
            <a:r>
              <a:rPr lang="cs-CZ" b="1" dirty="0">
                <a:cs typeface="Times New Roman" pitchFamily="18" charset="0"/>
              </a:rPr>
              <a:t>enosné, p</a:t>
            </a:r>
            <a:r>
              <a:rPr lang="cs-CZ" b="1" dirty="0"/>
              <a:t>ř</a:t>
            </a:r>
            <a:r>
              <a:rPr lang="cs-CZ" b="1" dirty="0">
                <a:cs typeface="Times New Roman" pitchFamily="18" charset="0"/>
              </a:rPr>
              <a:t>ív</a:t>
            </a:r>
            <a:r>
              <a:rPr lang="cs-CZ" b="1" dirty="0"/>
              <a:t>ě</a:t>
            </a:r>
            <a:r>
              <a:rPr lang="cs-CZ" b="1" dirty="0">
                <a:cs typeface="Times New Roman" pitchFamily="18" charset="0"/>
              </a:rPr>
              <a:t>sné a pojízdné) </a:t>
            </a:r>
          </a:p>
          <a:p>
            <a:pPr lvl="1">
              <a:lnSpc>
                <a:spcPct val="100000"/>
              </a:lnSpc>
              <a:buClr>
                <a:schemeClr val="accent2"/>
              </a:buClr>
            </a:pPr>
            <a:r>
              <a:rPr lang="cs-CZ" dirty="0">
                <a:cs typeface="Times New Roman" pitchFamily="18" charset="0"/>
              </a:rPr>
              <a:t>Osobní ochranné prost</a:t>
            </a:r>
            <a:r>
              <a:rPr lang="cs-CZ" dirty="0"/>
              <a:t>ř</a:t>
            </a:r>
            <a:r>
              <a:rPr lang="cs-CZ" dirty="0">
                <a:cs typeface="Times New Roman" pitchFamily="18" charset="0"/>
              </a:rPr>
              <a:t>edky</a:t>
            </a:r>
          </a:p>
          <a:p>
            <a:pPr lvl="1">
              <a:lnSpc>
                <a:spcPct val="100000"/>
              </a:lnSpc>
              <a:buClr>
                <a:schemeClr val="accent2"/>
              </a:buClr>
            </a:pPr>
            <a:r>
              <a:rPr lang="cs-CZ" dirty="0">
                <a:cs typeface="Times New Roman" pitchFamily="18" charset="0"/>
              </a:rPr>
              <a:t>Prost</a:t>
            </a:r>
            <a:r>
              <a:rPr lang="cs-CZ" dirty="0"/>
              <a:t>ř</a:t>
            </a:r>
            <a:r>
              <a:rPr lang="cs-CZ" dirty="0">
                <a:cs typeface="Times New Roman" pitchFamily="18" charset="0"/>
              </a:rPr>
              <a:t>edky pro záchranu a evakuaci osob</a:t>
            </a:r>
          </a:p>
          <a:p>
            <a:pPr lvl="1">
              <a:lnSpc>
                <a:spcPct val="100000"/>
              </a:lnSpc>
              <a:buClr>
                <a:schemeClr val="accent2"/>
              </a:buClr>
            </a:pPr>
            <a:r>
              <a:rPr lang="cs-CZ" dirty="0">
                <a:cs typeface="Times New Roman" pitchFamily="18" charset="0"/>
              </a:rPr>
              <a:t>Prost</a:t>
            </a:r>
            <a:r>
              <a:rPr lang="cs-CZ" dirty="0"/>
              <a:t>ř</a:t>
            </a:r>
            <a:r>
              <a:rPr lang="cs-CZ" dirty="0">
                <a:cs typeface="Times New Roman" pitchFamily="18" charset="0"/>
              </a:rPr>
              <a:t>edky pro práci ve výškách, nad volnými hloubkami, na vod</a:t>
            </a:r>
            <a:r>
              <a:rPr lang="cs-CZ" dirty="0"/>
              <a:t>ě</a:t>
            </a:r>
            <a:r>
              <a:rPr lang="cs-CZ" dirty="0">
                <a:cs typeface="Times New Roman" pitchFamily="18" charset="0"/>
              </a:rPr>
              <a:t>, </a:t>
            </a:r>
            <a:endParaRPr lang="cs-CZ" dirty="0" smtClean="0">
              <a:cs typeface="Times New Roman" pitchFamily="18" charset="0"/>
            </a:endParaRPr>
          </a:p>
          <a:p>
            <a:pPr marL="1587" lvl="1" indent="0">
              <a:lnSpc>
                <a:spcPct val="100000"/>
              </a:lnSpc>
              <a:buClr>
                <a:schemeClr val="accent2"/>
              </a:buClr>
              <a:buNone/>
            </a:pPr>
            <a:r>
              <a:rPr lang="cs-CZ" dirty="0">
                <a:cs typeface="Times New Roman" pitchFamily="18" charset="0"/>
              </a:rPr>
              <a:t> </a:t>
            </a:r>
            <a:r>
              <a:rPr lang="cs-CZ" dirty="0" smtClean="0">
                <a:cs typeface="Times New Roman" pitchFamily="18" charset="0"/>
              </a:rPr>
              <a:t>  ve </a:t>
            </a:r>
            <a:r>
              <a:rPr lang="cs-CZ" dirty="0">
                <a:cs typeface="Times New Roman" pitchFamily="18" charset="0"/>
              </a:rPr>
              <a:t>vod</a:t>
            </a:r>
            <a:r>
              <a:rPr lang="cs-CZ" dirty="0"/>
              <a:t>ě</a:t>
            </a:r>
            <a:r>
              <a:rPr lang="cs-CZ" dirty="0">
                <a:cs typeface="Times New Roman" pitchFamily="18" charset="0"/>
              </a:rPr>
              <a:t> a pod hladinou </a:t>
            </a:r>
          </a:p>
          <a:p>
            <a:pPr lvl="1">
              <a:lnSpc>
                <a:spcPct val="100000"/>
              </a:lnSpc>
              <a:buClr>
                <a:schemeClr val="accent2"/>
              </a:buClr>
            </a:pPr>
            <a:r>
              <a:rPr lang="cs-CZ" dirty="0">
                <a:cs typeface="Times New Roman" pitchFamily="18" charset="0"/>
              </a:rPr>
              <a:t>Prost</a:t>
            </a:r>
            <a:r>
              <a:rPr lang="cs-CZ" dirty="0"/>
              <a:t>ř</a:t>
            </a:r>
            <a:r>
              <a:rPr lang="cs-CZ" dirty="0">
                <a:cs typeface="Times New Roman" pitchFamily="18" charset="0"/>
              </a:rPr>
              <a:t>edky pro práci s nebezpe</a:t>
            </a:r>
            <a:r>
              <a:rPr lang="cs-CZ" dirty="0"/>
              <a:t>č</a:t>
            </a:r>
            <a:r>
              <a:rPr lang="cs-CZ" dirty="0">
                <a:cs typeface="Times New Roman" pitchFamily="18" charset="0"/>
              </a:rPr>
              <a:t>nými látkami a pro dekontaminaci, </a:t>
            </a:r>
            <a:endParaRPr lang="cs-CZ" dirty="0" smtClean="0">
              <a:cs typeface="Times New Roman" pitchFamily="18" charset="0"/>
            </a:endParaRPr>
          </a:p>
          <a:p>
            <a:pPr marL="1587" lvl="1" indent="0">
              <a:lnSpc>
                <a:spcPct val="100000"/>
              </a:lnSpc>
              <a:buClr>
                <a:schemeClr val="accent2"/>
              </a:buClr>
              <a:buNone/>
            </a:pPr>
            <a:r>
              <a:rPr lang="cs-CZ" dirty="0">
                <a:cs typeface="Times New Roman" pitchFamily="18" charset="0"/>
              </a:rPr>
              <a:t> </a:t>
            </a:r>
            <a:r>
              <a:rPr lang="cs-CZ" dirty="0" smtClean="0">
                <a:cs typeface="Times New Roman" pitchFamily="18" charset="0"/>
              </a:rPr>
              <a:t>  analyzátory </a:t>
            </a:r>
            <a:r>
              <a:rPr lang="cs-CZ" dirty="0">
                <a:cs typeface="Times New Roman" pitchFamily="18" charset="0"/>
              </a:rPr>
              <a:t>plynů, kapalin a nebezpečných látek</a:t>
            </a:r>
          </a:p>
          <a:p>
            <a:pPr lvl="1">
              <a:lnSpc>
                <a:spcPct val="100000"/>
              </a:lnSpc>
              <a:buClr>
                <a:schemeClr val="accent2"/>
              </a:buClr>
            </a:pPr>
            <a:r>
              <a:rPr lang="cs-CZ" dirty="0">
                <a:cs typeface="Times New Roman" pitchFamily="18" charset="0"/>
              </a:rPr>
              <a:t>Požární výzbroj, stejnokrojové a výstrojní součástky a doplňky</a:t>
            </a:r>
          </a:p>
          <a:p>
            <a:pPr lvl="1">
              <a:lnSpc>
                <a:spcPct val="100000"/>
              </a:lnSpc>
              <a:buClr>
                <a:schemeClr val="accent2"/>
              </a:buClr>
            </a:pPr>
            <a:r>
              <a:rPr lang="cs-CZ" dirty="0">
                <a:cs typeface="Times New Roman" pitchFamily="18" charset="0"/>
              </a:rPr>
              <a:t>Hasiva a příměsi do hasiv</a:t>
            </a:r>
          </a:p>
          <a:p>
            <a:pPr lvl="1">
              <a:lnSpc>
                <a:spcPct val="100000"/>
              </a:lnSpc>
              <a:buClr>
                <a:schemeClr val="accent2"/>
              </a:buClr>
            </a:pPr>
            <a:r>
              <a:rPr lang="cs-CZ" dirty="0">
                <a:cs typeface="Times New Roman" pitchFamily="18" charset="0"/>
              </a:rPr>
              <a:t>Požární příslušenství</a:t>
            </a:r>
          </a:p>
          <a:p>
            <a:pPr lvl="1">
              <a:lnSpc>
                <a:spcPct val="100000"/>
              </a:lnSpc>
              <a:buClr>
                <a:schemeClr val="accent2"/>
              </a:buClr>
            </a:pPr>
            <a:r>
              <a:rPr lang="cs-CZ" dirty="0">
                <a:cs typeface="Times New Roman" pitchFamily="18" charset="0"/>
              </a:rPr>
              <a:t>Přenosné zásahové prostředky (např. stříkačky, generátory, ventilátory)</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38</a:t>
            </a:fld>
            <a:endParaRPr lang="cs-CZ" dirty="0"/>
          </a:p>
        </p:txBody>
      </p:sp>
      <p:pic>
        <p:nvPicPr>
          <p:cNvPr id="47106" name="Picture 2" descr="C:\Users\miskovskjit\Pictures\PHP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76" y="4495800"/>
            <a:ext cx="2503714" cy="2068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miskovskjit\Pictures\POŽÁRY\požár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3" y="4463482"/>
            <a:ext cx="3262176"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C:\Users\miskovskjit\Pictures\odevy-pracovni-lez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1636940"/>
            <a:ext cx="11430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C:\Users\miskovskjit\Pictures\čerpadl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115" y="4480128"/>
            <a:ext cx="2662371" cy="2074091"/>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1880" y="432016"/>
            <a:ext cx="734888" cy="659083"/>
          </a:xfrm>
          <a:prstGeom prst="rect">
            <a:avLst/>
          </a:prstGeom>
        </p:spPr>
      </p:pic>
    </p:spTree>
    <p:extLst>
      <p:ext uri="{BB962C8B-B14F-4D97-AF65-F5344CB8AC3E}">
        <p14:creationId xmlns:p14="http://schemas.microsoft.com/office/powerpoint/2010/main" val="383302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3238" y="438150"/>
            <a:ext cx="6877050" cy="810607"/>
          </a:xfrm>
        </p:spPr>
        <p:txBody>
          <a:bodyPr/>
          <a:lstStyle/>
          <a:p>
            <a:r>
              <a:rPr lang="cs-CZ" dirty="0">
                <a:solidFill>
                  <a:srgbClr val="F24800"/>
                </a:solidFill>
                <a:cs typeface="Arial" pitchFamily="34" charset="0"/>
              </a:rPr>
              <a:t>OBSAH </a:t>
            </a:r>
            <a:r>
              <a:rPr lang="cs-CZ" dirty="0" smtClean="0">
                <a:solidFill>
                  <a:srgbClr val="F24800"/>
                </a:solidFill>
                <a:cs typeface="Arial" pitchFamily="34" charset="0"/>
              </a:rPr>
              <a:t>ŠKOLENÍ</a:t>
            </a:r>
            <a:r>
              <a:rPr lang="cs-CZ" sz="1800" b="1" dirty="0" smtClean="0">
                <a:solidFill>
                  <a:srgbClr val="F24800"/>
                </a:solidFill>
                <a:latin typeface="Arial" pitchFamily="34" charset="0"/>
                <a:cs typeface="Arial" pitchFamily="34" charset="0"/>
              </a:rPr>
              <a:t/>
            </a:r>
            <a:br>
              <a:rPr lang="cs-CZ" sz="1800" b="1" dirty="0" smtClean="0">
                <a:solidFill>
                  <a:srgbClr val="F24800"/>
                </a:solidFill>
                <a:latin typeface="Arial" pitchFamily="34" charset="0"/>
                <a:cs typeface="Arial" pitchFamily="34" charset="0"/>
              </a:rPr>
            </a:br>
            <a:r>
              <a:rPr lang="cs-CZ" dirty="0" smtClean="0">
                <a:solidFill>
                  <a:schemeClr val="tx1"/>
                </a:solidFill>
                <a:cs typeface="Arial" pitchFamily="34" charset="0"/>
              </a:rPr>
              <a:t>SKČ_VP_1976 a SKČ_VP_1977</a:t>
            </a:r>
          </a:p>
        </p:txBody>
      </p:sp>
      <p:sp>
        <p:nvSpPr>
          <p:cNvPr id="23555" name="Content Placeholder 2"/>
          <p:cNvSpPr>
            <a:spLocks noGrp="1"/>
          </p:cNvSpPr>
          <p:nvPr>
            <p:ph idx="1"/>
          </p:nvPr>
        </p:nvSpPr>
        <p:spPr>
          <a:xfrm>
            <a:off x="493713" y="1406525"/>
            <a:ext cx="8137525" cy="5175250"/>
          </a:xfrm>
        </p:spPr>
        <p:txBody>
          <a:bodyPr/>
          <a:lstStyle/>
          <a:p>
            <a:pPr marL="1587" lvl="1" indent="0">
              <a:buNone/>
              <a:defRPr/>
            </a:pPr>
            <a:r>
              <a:rPr lang="cs-CZ" b="1" dirty="0" smtClean="0">
                <a:solidFill>
                  <a:srgbClr val="F24F00"/>
                </a:solidFill>
              </a:rPr>
              <a:t>Obecná </a:t>
            </a:r>
            <a:r>
              <a:rPr lang="cs-CZ" b="1" dirty="0">
                <a:solidFill>
                  <a:srgbClr val="F24F00"/>
                </a:solidFill>
              </a:rPr>
              <a:t>část</a:t>
            </a:r>
          </a:p>
          <a:p>
            <a:pPr lvl="2">
              <a:buClr>
                <a:srgbClr val="F24F00"/>
              </a:buClr>
              <a:defRPr/>
            </a:pPr>
            <a:r>
              <a:rPr lang="pt-BR" b="1" dirty="0">
                <a:solidFill>
                  <a:srgbClr val="000000"/>
                </a:solidFill>
              </a:rPr>
              <a:t>Organizace a zajištění požární ochrany ve společnosti</a:t>
            </a:r>
          </a:p>
          <a:p>
            <a:pPr lvl="2">
              <a:buClr>
                <a:srgbClr val="F24F00"/>
              </a:buClr>
              <a:defRPr/>
            </a:pPr>
            <a:r>
              <a:rPr lang="cs-CZ" b="1" dirty="0">
                <a:solidFill>
                  <a:srgbClr val="000000"/>
                </a:solidFill>
              </a:rPr>
              <a:t>Základní povinnosti vyplývající z předpisů o PO </a:t>
            </a:r>
          </a:p>
          <a:p>
            <a:pPr lvl="2">
              <a:buClr>
                <a:srgbClr val="F24F00"/>
              </a:buClr>
              <a:defRPr/>
            </a:pPr>
            <a:r>
              <a:rPr lang="cs-CZ" b="1" dirty="0">
                <a:solidFill>
                  <a:srgbClr val="000000"/>
                </a:solidFill>
              </a:rPr>
              <a:t>Požární nebezpečí vznikající na pracovišti společnosti, Proces hoření, Hořlavé látky, Tlakové nádoby, Zdroje zapálení</a:t>
            </a:r>
          </a:p>
          <a:p>
            <a:pPr lvl="2">
              <a:buClr>
                <a:srgbClr val="F24F00"/>
              </a:buClr>
              <a:defRPr/>
            </a:pPr>
            <a:r>
              <a:rPr lang="cs-CZ" b="1" dirty="0">
                <a:solidFill>
                  <a:srgbClr val="000000"/>
                </a:solidFill>
              </a:rPr>
              <a:t>Dokumentace PO na pracovišti</a:t>
            </a:r>
          </a:p>
          <a:p>
            <a:pPr lvl="2">
              <a:buClr>
                <a:srgbClr val="F24F00"/>
              </a:buClr>
              <a:defRPr/>
            </a:pPr>
            <a:r>
              <a:rPr lang="cs-CZ" b="1" dirty="0">
                <a:solidFill>
                  <a:srgbClr val="000000"/>
                </a:solidFill>
              </a:rPr>
              <a:t>Zvláštní požadavky na provoz a obsluhu instalovaných technických zařízení na pracovišti v případě požáru</a:t>
            </a:r>
          </a:p>
          <a:p>
            <a:pPr lvl="2">
              <a:buClr>
                <a:srgbClr val="F24F00"/>
              </a:buClr>
              <a:defRPr/>
            </a:pPr>
            <a:r>
              <a:rPr lang="cs-CZ" b="1" dirty="0">
                <a:solidFill>
                  <a:srgbClr val="000000"/>
                </a:solidFill>
              </a:rPr>
              <a:t>Zajištění PO na pracovišti v době sníženého provozu a v mimopracovní době</a:t>
            </a:r>
          </a:p>
          <a:p>
            <a:pPr lvl="2">
              <a:buClr>
                <a:srgbClr val="F24F00"/>
              </a:buClr>
              <a:defRPr/>
            </a:pPr>
            <a:r>
              <a:rPr lang="cs-CZ" b="1" dirty="0">
                <a:solidFill>
                  <a:srgbClr val="000000"/>
                </a:solidFill>
              </a:rPr>
              <a:t>Rozmístění a způsob použití věcných prostředků PO na pracovišti</a:t>
            </a:r>
          </a:p>
          <a:p>
            <a:pPr lvl="2">
              <a:buClr>
                <a:srgbClr val="F24F00"/>
              </a:buClr>
              <a:defRPr/>
            </a:pPr>
            <a:r>
              <a:rPr lang="cs-CZ" b="1" dirty="0">
                <a:solidFill>
                  <a:srgbClr val="000000"/>
                </a:solidFill>
              </a:rPr>
              <a:t>Funkce a způsob obsluhy požárně bezpečnostních zařízení na pracovišti</a:t>
            </a:r>
          </a:p>
          <a:p>
            <a:pPr lvl="2">
              <a:buClr>
                <a:srgbClr val="F24F00"/>
              </a:buClr>
              <a:defRPr/>
            </a:pPr>
            <a:r>
              <a:rPr lang="cs-CZ" b="1" dirty="0">
                <a:solidFill>
                  <a:srgbClr val="000000"/>
                </a:solidFill>
              </a:rPr>
              <a:t>Řešení havarijních stavů (požáry, havarijní štáb lokality, apod</a:t>
            </a:r>
            <a:r>
              <a:rPr lang="cs-CZ" b="1" dirty="0" smtClean="0">
                <a:solidFill>
                  <a:srgbClr val="000000"/>
                </a:solidFill>
              </a:rPr>
              <a:t>.)</a:t>
            </a:r>
            <a:endParaRPr lang="cs-CZ" dirty="0">
              <a:solidFill>
                <a:srgbClr val="000000"/>
              </a:solidFill>
            </a:endParaRPr>
          </a:p>
          <a:p>
            <a:pPr lvl="2">
              <a:buClr>
                <a:srgbClr val="F24F00"/>
              </a:buClr>
              <a:defRPr/>
            </a:pPr>
            <a:endParaRPr lang="cs-CZ" b="1" dirty="0">
              <a:solidFill>
                <a:srgbClr val="000000"/>
              </a:solidFill>
            </a:endParaRPr>
          </a:p>
          <a:p>
            <a:pPr marL="0" lvl="2" indent="0">
              <a:buClr>
                <a:srgbClr val="F24F00"/>
              </a:buClr>
              <a:buNone/>
              <a:defRPr/>
            </a:pPr>
            <a:r>
              <a:rPr lang="cs-CZ" b="1" dirty="0" smtClean="0">
                <a:solidFill>
                  <a:srgbClr val="F24F00"/>
                </a:solidFill>
              </a:rPr>
              <a:t>Specifika lokalit </a:t>
            </a:r>
            <a:endParaRPr lang="cs-CZ" b="1" dirty="0">
              <a:solidFill>
                <a:srgbClr val="F24F00"/>
              </a:solidFill>
            </a:endParaRPr>
          </a:p>
          <a:p>
            <a:pPr lvl="1">
              <a:lnSpc>
                <a:spcPct val="100000"/>
              </a:lnSpc>
              <a:buNone/>
            </a:pPr>
            <a:r>
              <a:rPr lang="cs-CZ" dirty="0">
                <a:solidFill>
                  <a:srgbClr val="000000"/>
                </a:solidFill>
              </a:rPr>
              <a:t>    </a:t>
            </a:r>
            <a:r>
              <a:rPr lang="cs-CZ" sz="1400" dirty="0" smtClean="0">
                <a:solidFill>
                  <a:srgbClr val="000000"/>
                </a:solidFill>
              </a:rPr>
              <a:t>viz </a:t>
            </a:r>
            <a:r>
              <a:rPr lang="cs-CZ" sz="1400" dirty="0">
                <a:solidFill>
                  <a:srgbClr val="000000"/>
                </a:solidFill>
              </a:rPr>
              <a:t>prezentace </a:t>
            </a:r>
            <a:r>
              <a:rPr lang="cs-CZ" sz="1400" i="1" dirty="0">
                <a:solidFill>
                  <a:srgbClr val="000000"/>
                </a:solidFill>
              </a:rPr>
              <a:t>Školení o PO odpovědných osob a vedoucích práce </a:t>
            </a:r>
            <a:r>
              <a:rPr lang="cs-CZ" sz="1400" i="1" dirty="0" smtClean="0">
                <a:solidFill>
                  <a:srgbClr val="000000"/>
                </a:solidFill>
              </a:rPr>
              <a:t>smluvních partnerů </a:t>
            </a:r>
            <a:r>
              <a:rPr lang="cs-CZ" sz="1400" i="1" dirty="0">
                <a:solidFill>
                  <a:srgbClr val="000000"/>
                </a:solidFill>
              </a:rPr>
              <a:t>Skupiny </a:t>
            </a:r>
            <a:r>
              <a:rPr lang="cs-CZ" sz="1400" i="1" dirty="0" smtClean="0">
                <a:solidFill>
                  <a:srgbClr val="000000"/>
                </a:solidFill>
              </a:rPr>
              <a:t> ČEZ</a:t>
            </a:r>
            <a:r>
              <a:rPr lang="cs-CZ" sz="1400" i="1" dirty="0">
                <a:solidFill>
                  <a:srgbClr val="000000"/>
                </a:solidFill>
              </a:rPr>
              <a:t>, a. s., -specifika </a:t>
            </a:r>
            <a:r>
              <a:rPr lang="cs-CZ" sz="1400" i="1" dirty="0" smtClean="0">
                <a:solidFill>
                  <a:srgbClr val="000000"/>
                </a:solidFill>
              </a:rPr>
              <a:t>lokality-</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fld id="{D709968A-DA55-415A-8C79-F9C52EDE152A}" type="slidenum">
              <a:rPr lang="cs-CZ" sz="1000" i="0" smtClean="0">
                <a:solidFill>
                  <a:schemeClr val="bg1"/>
                </a:solidFill>
                <a:latin typeface="Arial CE" pitchFamily="34" charset="0"/>
              </a:rPr>
              <a:pPr algn="l" eaLnBrk="1" hangingPunct="1">
                <a:spcBef>
                  <a:spcPct val="0"/>
                </a:spcBef>
                <a:buClrTx/>
                <a:buFontTx/>
                <a:buNone/>
              </a:pPr>
              <a:t>3</a:t>
            </a:fld>
            <a:endParaRPr lang="cs-CZ" sz="1000" i="0" dirty="0" smtClean="0">
              <a:solidFill>
                <a:schemeClr val="bg1"/>
              </a:solidFill>
              <a:latin typeface="Arial CE"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391389"/>
          </a:xfrm>
        </p:spPr>
        <p:txBody>
          <a:bodyPr/>
          <a:lstStyle/>
          <a:p>
            <a:r>
              <a:rPr lang="cs-CZ" dirty="0" smtClean="0"/>
              <a:t>POUŽÍTÍ A DRUHY PHP</a:t>
            </a:r>
            <a:endParaRPr lang="cs-CZ" dirty="0"/>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39</a:t>
            </a:fld>
            <a:endParaRPr lang="cs-CZ"/>
          </a:p>
        </p:txBody>
      </p:sp>
      <p:pic>
        <p:nvPicPr>
          <p:cNvPr id="47106" name="Picture 2" descr="C:\Users\miskovskjit\Pictures\POŽÁRY + NEHODY + evakuace + školení\hase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92357"/>
            <a:ext cx="6096000" cy="388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83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566056"/>
            <a:ext cx="6876000" cy="738664"/>
          </a:xfrm>
        </p:spPr>
        <p:txBody>
          <a:bodyPr/>
          <a:lstStyle/>
          <a:p>
            <a:pPr>
              <a:lnSpc>
                <a:spcPct val="100000"/>
              </a:lnSpc>
            </a:pPr>
            <a:r>
              <a:rPr lang="cs-CZ" dirty="0">
                <a:solidFill>
                  <a:schemeClr val="accent2"/>
                </a:solidFill>
                <a:cs typeface="Arial" pitchFamily="34" charset="0"/>
              </a:rPr>
              <a:t>DRUHY HASICÍCH PŘÍSTROJŮ </a:t>
            </a:r>
            <a:r>
              <a:rPr lang="cs-CZ" dirty="0" smtClean="0">
                <a:solidFill>
                  <a:schemeClr val="accent2"/>
                </a:solidFill>
                <a:cs typeface="Arial" pitchFamily="34" charset="0"/>
              </a:rPr>
              <a:t>A </a:t>
            </a:r>
            <a:r>
              <a:rPr lang="cs-CZ" dirty="0">
                <a:solidFill>
                  <a:schemeClr val="accent2"/>
                </a:solidFill>
                <a:cs typeface="Arial" pitchFamily="34" charset="0"/>
              </a:rPr>
              <a:t>ZÁSADY PRO </a:t>
            </a:r>
            <a:r>
              <a:rPr lang="cs-CZ" dirty="0" smtClean="0">
                <a:solidFill>
                  <a:schemeClr val="accent2"/>
                </a:solidFill>
                <a:cs typeface="Arial" pitchFamily="34" charset="0"/>
              </a:rPr>
              <a:t>JEJICH UMÍSTĚNÍ</a:t>
            </a:r>
            <a:endParaRPr lang="cs-CZ" dirty="0">
              <a:solidFill>
                <a:schemeClr val="accent2"/>
              </a:solidFill>
              <a:cs typeface="Arial" pitchFamily="34" charset="0"/>
            </a:endParaRPr>
          </a:p>
        </p:txBody>
      </p:sp>
      <p:sp>
        <p:nvSpPr>
          <p:cNvPr id="4" name="Zástupný symbol pro obsah 3"/>
          <p:cNvSpPr>
            <a:spLocks noGrp="1"/>
          </p:cNvSpPr>
          <p:nvPr>
            <p:ph idx="11"/>
          </p:nvPr>
        </p:nvSpPr>
        <p:spPr>
          <a:xfrm>
            <a:off x="1970315" y="1491343"/>
            <a:ext cx="6724114" cy="4880657"/>
          </a:xfrm>
        </p:spPr>
        <p:txBody>
          <a:bodyPr/>
          <a:lstStyle/>
          <a:p>
            <a:pPr marL="0" indent="0">
              <a:defRPr/>
            </a:pPr>
            <a:r>
              <a:rPr lang="cs-CZ" b="1" dirty="0" smtClean="0">
                <a:solidFill>
                  <a:schemeClr val="accent2"/>
                </a:solidFill>
              </a:rPr>
              <a:t>DRUHY HASÍCÍCH PŘÍSTROJŮ PODLE </a:t>
            </a:r>
            <a:r>
              <a:rPr lang="cs-CZ" b="1" dirty="0">
                <a:solidFill>
                  <a:schemeClr val="accent2"/>
                </a:solidFill>
              </a:rPr>
              <a:t>POUŽITÉHO HASIVA </a:t>
            </a:r>
            <a:endParaRPr lang="cs-CZ" dirty="0">
              <a:solidFill>
                <a:schemeClr val="accent2"/>
              </a:solidFill>
            </a:endParaRPr>
          </a:p>
          <a:p>
            <a:pPr lvl="1">
              <a:lnSpc>
                <a:spcPct val="100000"/>
              </a:lnSpc>
              <a:buClr>
                <a:schemeClr val="accent2"/>
              </a:buClr>
              <a:defRPr/>
            </a:pPr>
            <a:r>
              <a:rPr lang="cs-CZ" b="1" dirty="0"/>
              <a:t>Vodní</a:t>
            </a:r>
            <a:r>
              <a:rPr lang="cs-CZ" dirty="0"/>
              <a:t> - jsou plněné vodou s chemickými přísadami</a:t>
            </a:r>
          </a:p>
          <a:p>
            <a:pPr lvl="1">
              <a:lnSpc>
                <a:spcPct val="100000"/>
              </a:lnSpc>
              <a:buClr>
                <a:schemeClr val="accent2"/>
              </a:buClr>
              <a:defRPr/>
            </a:pPr>
            <a:r>
              <a:rPr lang="cs-CZ" b="1" dirty="0"/>
              <a:t>Pěnové</a:t>
            </a:r>
            <a:r>
              <a:rPr lang="cs-CZ" dirty="0"/>
              <a:t> – jsou plněné vodou s přísadou pěnidla</a:t>
            </a:r>
          </a:p>
          <a:p>
            <a:pPr lvl="1">
              <a:lnSpc>
                <a:spcPct val="100000"/>
              </a:lnSpc>
              <a:buClr>
                <a:schemeClr val="accent2"/>
              </a:buClr>
              <a:defRPr/>
            </a:pPr>
            <a:r>
              <a:rPr lang="cs-CZ" b="1" dirty="0"/>
              <a:t>Práškové</a:t>
            </a:r>
            <a:r>
              <a:rPr lang="cs-CZ" dirty="0"/>
              <a:t> - jsou plněné hasicím práškem  </a:t>
            </a:r>
          </a:p>
          <a:p>
            <a:pPr lvl="1">
              <a:lnSpc>
                <a:spcPct val="100000"/>
              </a:lnSpc>
              <a:buClr>
                <a:schemeClr val="accent2"/>
              </a:buClr>
              <a:defRPr/>
            </a:pPr>
            <a:r>
              <a:rPr lang="cs-CZ" b="1" dirty="0"/>
              <a:t>Plynové</a:t>
            </a:r>
            <a:r>
              <a:rPr lang="cs-CZ" dirty="0"/>
              <a:t> - jsou plněné kapalnými chemikáliemi, např. halotron </a:t>
            </a:r>
          </a:p>
          <a:p>
            <a:pPr marL="0" indent="0">
              <a:lnSpc>
                <a:spcPct val="100000"/>
              </a:lnSpc>
              <a:buClr>
                <a:schemeClr val="accent2"/>
              </a:buClr>
              <a:buFont typeface="Wingdings" pitchFamily="2" charset="2"/>
              <a:buChar char="§"/>
              <a:defRPr/>
            </a:pPr>
            <a:r>
              <a:rPr lang="cs-CZ" dirty="0"/>
              <a:t> </a:t>
            </a:r>
            <a:r>
              <a:rPr lang="cs-CZ" b="1" dirty="0"/>
              <a:t>Sněhové </a:t>
            </a:r>
            <a:r>
              <a:rPr lang="cs-CZ" dirty="0"/>
              <a:t>- s obsahem oxidu uhličitého (CO</a:t>
            </a:r>
            <a:r>
              <a:rPr lang="cs-CZ" baseline="-25000" dirty="0"/>
              <a:t>2</a:t>
            </a:r>
            <a:r>
              <a:rPr lang="cs-CZ" dirty="0"/>
              <a:t>) </a:t>
            </a:r>
          </a:p>
          <a:p>
            <a:pPr marL="0" indent="0">
              <a:lnSpc>
                <a:spcPct val="100000"/>
              </a:lnSpc>
              <a:defRPr/>
            </a:pPr>
            <a:endParaRPr lang="cs-CZ" dirty="0">
              <a:solidFill>
                <a:schemeClr val="accent2"/>
              </a:solidFill>
            </a:endParaRPr>
          </a:p>
          <a:p>
            <a:pPr marL="0" indent="0">
              <a:lnSpc>
                <a:spcPct val="100000"/>
              </a:lnSpc>
              <a:defRPr/>
            </a:pPr>
            <a:r>
              <a:rPr lang="cs-CZ" dirty="0"/>
              <a:t>Hasicí přístroje se umísťují tak, aby byly snadno viditelné a volně přístupné.</a:t>
            </a:r>
          </a:p>
          <a:p>
            <a:pPr marL="0" indent="0">
              <a:defRPr/>
            </a:pPr>
            <a:endParaRPr lang="cs-CZ" dirty="0"/>
          </a:p>
          <a:p>
            <a:pPr marL="0" indent="0">
              <a:defRPr/>
            </a:pPr>
            <a:r>
              <a:rPr lang="cs-CZ" b="1" dirty="0" smtClean="0">
                <a:solidFill>
                  <a:schemeClr val="accent2"/>
                </a:solidFill>
              </a:rPr>
              <a:t>ZÁSADA POUŽITÍ </a:t>
            </a:r>
            <a:r>
              <a:rPr lang="cs-CZ" b="1" dirty="0">
                <a:solidFill>
                  <a:schemeClr val="accent2"/>
                </a:solidFill>
              </a:rPr>
              <a:t>PHP</a:t>
            </a:r>
          </a:p>
          <a:p>
            <a:pPr marL="0" indent="-304800">
              <a:lnSpc>
                <a:spcPct val="100000"/>
              </a:lnSpc>
              <a:defRPr/>
            </a:pPr>
            <a:r>
              <a:rPr lang="cs-CZ" b="1" dirty="0">
                <a:solidFill>
                  <a:schemeClr val="accent2"/>
                </a:solidFill>
              </a:rPr>
              <a:t>Po použití PHP předat přístroj k novému naplnění, bez nového naplnění a zkontrolování odbornou firmou, nikdy nevracet PHP zpět na původní </a:t>
            </a:r>
            <a:r>
              <a:rPr lang="cs-CZ" b="1" dirty="0" smtClean="0">
                <a:solidFill>
                  <a:schemeClr val="accent2"/>
                </a:solidFill>
              </a:rPr>
              <a:t>místo !!!</a:t>
            </a:r>
            <a:endParaRPr lang="cs-CZ" b="1" dirty="0">
              <a:solidFill>
                <a:schemeClr val="accent2"/>
              </a:solidFill>
            </a:endParaRPr>
          </a:p>
          <a:p>
            <a:pPr marL="0" indent="0">
              <a:defRPr/>
            </a:pPr>
            <a:endParaRPr lang="cs-CZ" dirty="0"/>
          </a:p>
          <a:p>
            <a:pPr marL="0" indent="0">
              <a:defRPr/>
            </a:pPr>
            <a:r>
              <a:rPr lang="cs-CZ" b="1" dirty="0">
                <a:solidFill>
                  <a:schemeClr val="accent2"/>
                </a:solidFill>
              </a:rPr>
              <a:t>PROVOZUSCHOPNOST HASICÍHO PŘÍSTROJE SE PROKAZUJE </a:t>
            </a:r>
          </a:p>
          <a:p>
            <a:pPr lvl="1">
              <a:lnSpc>
                <a:spcPct val="100000"/>
              </a:lnSpc>
              <a:buClr>
                <a:schemeClr val="accent2"/>
              </a:buClr>
              <a:defRPr/>
            </a:pPr>
            <a:r>
              <a:rPr lang="cs-CZ" dirty="0"/>
              <a:t>Dokladem o jeho kontrole</a:t>
            </a:r>
          </a:p>
          <a:p>
            <a:pPr lvl="1">
              <a:lnSpc>
                <a:spcPct val="100000"/>
              </a:lnSpc>
              <a:buClr>
                <a:schemeClr val="accent2"/>
              </a:buClr>
              <a:defRPr/>
            </a:pPr>
            <a:r>
              <a:rPr lang="cs-CZ" dirty="0"/>
              <a:t>Kontrolním štítkem</a:t>
            </a:r>
          </a:p>
          <a:p>
            <a:pPr lvl="1">
              <a:lnSpc>
                <a:spcPct val="100000"/>
              </a:lnSpc>
              <a:buClr>
                <a:schemeClr val="accent2"/>
              </a:buClr>
              <a:defRPr/>
            </a:pPr>
            <a:r>
              <a:rPr lang="cs-CZ" dirty="0"/>
              <a:t>Plombou spouštěcí armatury</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40</a:t>
            </a:fld>
            <a:endParaRPr lang="cs-CZ" dirty="0"/>
          </a:p>
        </p:txBody>
      </p:sp>
      <p:pic>
        <p:nvPicPr>
          <p:cNvPr id="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483" y="1808377"/>
            <a:ext cx="11842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RETT_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436" y="4476929"/>
            <a:ext cx="1168322" cy="116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278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391389"/>
          </a:xfrm>
        </p:spPr>
        <p:txBody>
          <a:bodyPr/>
          <a:lstStyle/>
          <a:p>
            <a:r>
              <a:rPr lang="cs-CZ" dirty="0">
                <a:solidFill>
                  <a:schemeClr val="accent2"/>
                </a:solidFill>
                <a:cs typeface="Arial" pitchFamily="34" charset="0"/>
              </a:rPr>
              <a:t>TŘÍDY POŽÁRŮ</a:t>
            </a:r>
          </a:p>
        </p:txBody>
      </p:sp>
      <p:sp>
        <p:nvSpPr>
          <p:cNvPr id="4" name="Zástupný symbol pro obsah 3"/>
          <p:cNvSpPr>
            <a:spLocks noGrp="1"/>
          </p:cNvSpPr>
          <p:nvPr>
            <p:ph idx="11"/>
          </p:nvPr>
        </p:nvSpPr>
        <p:spPr>
          <a:xfrm>
            <a:off x="1992086" y="1600200"/>
            <a:ext cx="6977743" cy="4818171"/>
          </a:xfrm>
        </p:spPr>
        <p:txBody>
          <a:bodyPr/>
          <a:lstStyle/>
          <a:p>
            <a:pPr marL="0" indent="0">
              <a:lnSpc>
                <a:spcPct val="100000"/>
              </a:lnSpc>
            </a:pPr>
            <a:r>
              <a:rPr lang="cs-CZ" b="1" dirty="0"/>
              <a:t>Třída A</a:t>
            </a:r>
            <a:r>
              <a:rPr lang="cs-CZ" dirty="0"/>
              <a:t> </a:t>
            </a:r>
            <a:r>
              <a:rPr lang="cs-CZ" sz="1400" dirty="0"/>
              <a:t>– </a:t>
            </a:r>
            <a:r>
              <a:rPr lang="cs-CZ" dirty="0"/>
              <a:t>požáry pevných látek zejména organického původu,  </a:t>
            </a:r>
            <a:r>
              <a:rPr lang="cs-CZ" dirty="0" smtClean="0"/>
              <a:t>jejichž</a:t>
            </a:r>
          </a:p>
          <a:p>
            <a:pPr marL="0" indent="0">
              <a:lnSpc>
                <a:spcPct val="100000"/>
              </a:lnSpc>
            </a:pPr>
            <a:r>
              <a:rPr lang="cs-CZ" dirty="0"/>
              <a:t> </a:t>
            </a:r>
            <a:r>
              <a:rPr lang="cs-CZ" dirty="0" smtClean="0"/>
              <a:t>               hoření </a:t>
            </a:r>
            <a:r>
              <a:rPr lang="cs-CZ" dirty="0"/>
              <a:t>je </a:t>
            </a:r>
            <a:r>
              <a:rPr lang="cs-CZ" dirty="0" smtClean="0"/>
              <a:t>obvykle </a:t>
            </a:r>
            <a:r>
              <a:rPr lang="cs-CZ" dirty="0"/>
              <a:t>doprovázeno žhnutím</a:t>
            </a:r>
            <a:r>
              <a:rPr lang="cs-CZ" dirty="0">
                <a:solidFill>
                  <a:schemeClr val="accent2"/>
                </a:solidFill>
              </a:rPr>
              <a:t> </a:t>
            </a:r>
            <a:r>
              <a:rPr lang="cs-CZ" dirty="0"/>
              <a:t>(např. dřevo, uhlí</a:t>
            </a:r>
            <a:r>
              <a:rPr lang="cs-CZ" dirty="0" smtClean="0"/>
              <a:t>,</a:t>
            </a:r>
          </a:p>
          <a:p>
            <a:pPr marL="0" indent="0">
              <a:lnSpc>
                <a:spcPct val="100000"/>
              </a:lnSpc>
            </a:pPr>
            <a:r>
              <a:rPr lang="cs-CZ" dirty="0"/>
              <a:t> </a:t>
            </a:r>
            <a:r>
              <a:rPr lang="cs-CZ" dirty="0" smtClean="0"/>
              <a:t>               textil</a:t>
            </a:r>
            <a:r>
              <a:rPr lang="cs-CZ" dirty="0"/>
              <a:t>, papír, </a:t>
            </a:r>
            <a:r>
              <a:rPr lang="cs-CZ" dirty="0" smtClean="0"/>
              <a:t>sláma, seno</a:t>
            </a:r>
            <a:r>
              <a:rPr lang="cs-CZ" dirty="0"/>
              <a:t>, </a:t>
            </a:r>
            <a:r>
              <a:rPr lang="cs-CZ" dirty="0" smtClean="0"/>
              <a:t>plasty</a:t>
            </a:r>
            <a:r>
              <a:rPr lang="cs-CZ" dirty="0"/>
              <a:t>) </a:t>
            </a:r>
            <a:endParaRPr lang="cs-CZ" dirty="0" smtClean="0"/>
          </a:p>
          <a:p>
            <a:pPr marL="0" indent="0">
              <a:lnSpc>
                <a:spcPct val="100000"/>
              </a:lnSpc>
            </a:pPr>
            <a:endParaRPr lang="cs-CZ" dirty="0"/>
          </a:p>
          <a:p>
            <a:pPr marL="0" indent="0">
              <a:lnSpc>
                <a:spcPct val="100000"/>
              </a:lnSpc>
            </a:pPr>
            <a:r>
              <a:rPr lang="cs-CZ" b="1" dirty="0"/>
              <a:t>Třída B </a:t>
            </a:r>
            <a:r>
              <a:rPr lang="cs-CZ" dirty="0"/>
              <a:t>– požáry hořlavých kapalin nebo látek přecházejících </a:t>
            </a:r>
            <a:r>
              <a:rPr lang="cs-CZ" dirty="0" smtClean="0"/>
              <a:t>do</a:t>
            </a:r>
          </a:p>
          <a:p>
            <a:pPr marL="0" indent="0">
              <a:lnSpc>
                <a:spcPct val="100000"/>
              </a:lnSpc>
            </a:pPr>
            <a:r>
              <a:rPr lang="cs-CZ" dirty="0"/>
              <a:t> </a:t>
            </a:r>
            <a:r>
              <a:rPr lang="cs-CZ" dirty="0" smtClean="0"/>
              <a:t>               kapalného skupenství </a:t>
            </a:r>
          </a:p>
          <a:p>
            <a:pPr marL="0" indent="0">
              <a:lnSpc>
                <a:spcPct val="100000"/>
              </a:lnSpc>
            </a:pPr>
            <a:r>
              <a:rPr lang="cs-CZ" dirty="0"/>
              <a:t> </a:t>
            </a:r>
            <a:r>
              <a:rPr lang="cs-CZ" dirty="0" smtClean="0"/>
              <a:t>               (</a:t>
            </a:r>
            <a:r>
              <a:rPr lang="cs-CZ" b="1" i="1" dirty="0"/>
              <a:t>polární kapaliny </a:t>
            </a:r>
            <a:r>
              <a:rPr lang="cs-CZ" dirty="0"/>
              <a:t>– ředitelné vodou, </a:t>
            </a:r>
            <a:r>
              <a:rPr lang="cs-CZ" dirty="0" smtClean="0"/>
              <a:t>např</a:t>
            </a:r>
            <a:r>
              <a:rPr lang="cs-CZ" dirty="0"/>
              <a:t>. </a:t>
            </a:r>
            <a:r>
              <a:rPr lang="cs-CZ" dirty="0" smtClean="0"/>
              <a:t>kyseliny, louhy,</a:t>
            </a:r>
          </a:p>
          <a:p>
            <a:pPr marL="0" indent="0">
              <a:lnSpc>
                <a:spcPct val="100000"/>
              </a:lnSpc>
            </a:pPr>
            <a:r>
              <a:rPr lang="cs-CZ" dirty="0"/>
              <a:t> </a:t>
            </a:r>
            <a:r>
              <a:rPr lang="cs-CZ" dirty="0" smtClean="0"/>
              <a:t>                </a:t>
            </a:r>
            <a:r>
              <a:rPr lang="cs-CZ" b="1" i="1" dirty="0" smtClean="0"/>
              <a:t>nepolární </a:t>
            </a:r>
            <a:r>
              <a:rPr lang="cs-CZ" b="1" i="1" dirty="0"/>
              <a:t>kapaliny </a:t>
            </a:r>
            <a:r>
              <a:rPr lang="cs-CZ" dirty="0"/>
              <a:t>– </a:t>
            </a:r>
            <a:r>
              <a:rPr lang="cs-CZ" dirty="0" smtClean="0"/>
              <a:t>neředitelné vodou</a:t>
            </a:r>
            <a:r>
              <a:rPr lang="cs-CZ" dirty="0"/>
              <a:t>, např. oleje, mazadla)</a:t>
            </a:r>
          </a:p>
          <a:p>
            <a:pPr marL="0" indent="0">
              <a:lnSpc>
                <a:spcPct val="100000"/>
              </a:lnSpc>
            </a:pPr>
            <a:endParaRPr lang="cs-CZ" b="1" dirty="0" smtClean="0">
              <a:solidFill>
                <a:srgbClr val="0070C0"/>
              </a:solidFill>
            </a:endParaRPr>
          </a:p>
          <a:p>
            <a:pPr marL="0" indent="0">
              <a:lnSpc>
                <a:spcPct val="100000"/>
              </a:lnSpc>
            </a:pPr>
            <a:r>
              <a:rPr lang="cs-CZ" b="1" dirty="0" smtClean="0"/>
              <a:t>Třída </a:t>
            </a:r>
            <a:r>
              <a:rPr lang="cs-CZ" b="1" dirty="0"/>
              <a:t>C </a:t>
            </a:r>
            <a:r>
              <a:rPr lang="cs-CZ" dirty="0"/>
              <a:t>– požáry plynů (např. propan-butan, zemní plyn, svítiplyn</a:t>
            </a:r>
            <a:r>
              <a:rPr lang="cs-CZ" dirty="0" smtClean="0"/>
              <a:t>,</a:t>
            </a:r>
          </a:p>
          <a:p>
            <a:pPr marL="0" indent="0">
              <a:lnSpc>
                <a:spcPct val="100000"/>
              </a:lnSpc>
            </a:pPr>
            <a:r>
              <a:rPr lang="cs-CZ" dirty="0"/>
              <a:t> </a:t>
            </a:r>
            <a:r>
              <a:rPr lang="cs-CZ" dirty="0" smtClean="0"/>
              <a:t>               acetylen, metan</a:t>
            </a:r>
            <a:r>
              <a:rPr lang="cs-CZ" dirty="0"/>
              <a:t>)</a:t>
            </a:r>
          </a:p>
          <a:p>
            <a:pPr marL="0" indent="0">
              <a:lnSpc>
                <a:spcPct val="100000"/>
              </a:lnSpc>
            </a:pPr>
            <a:endParaRPr lang="cs-CZ" dirty="0"/>
          </a:p>
          <a:p>
            <a:pPr marL="0" indent="0">
              <a:lnSpc>
                <a:spcPct val="100000"/>
              </a:lnSpc>
            </a:pPr>
            <a:r>
              <a:rPr lang="cs-CZ" b="1" dirty="0" smtClean="0"/>
              <a:t>Třída </a:t>
            </a:r>
            <a:r>
              <a:rPr lang="cs-CZ" b="1" dirty="0"/>
              <a:t>D </a:t>
            </a:r>
            <a:r>
              <a:rPr lang="cs-CZ" dirty="0"/>
              <a:t>– požáry kovů (např. hořčík a jeho slitiny s hliníkem)</a:t>
            </a:r>
          </a:p>
          <a:p>
            <a:pPr marL="0" indent="0">
              <a:lnSpc>
                <a:spcPct val="100000"/>
              </a:lnSpc>
            </a:pPr>
            <a:endParaRPr lang="cs-CZ" dirty="0"/>
          </a:p>
          <a:p>
            <a:pPr marL="0" indent="0">
              <a:lnSpc>
                <a:spcPct val="100000"/>
              </a:lnSpc>
            </a:pPr>
            <a:endParaRPr lang="cs-CZ" dirty="0"/>
          </a:p>
          <a:p>
            <a:pPr marL="0" indent="0">
              <a:lnSpc>
                <a:spcPct val="100000"/>
              </a:lnSpc>
            </a:pPr>
            <a:r>
              <a:rPr lang="cs-CZ" b="1" dirty="0" smtClean="0"/>
              <a:t>Třída </a:t>
            </a:r>
            <a:r>
              <a:rPr lang="cs-CZ" b="1" dirty="0"/>
              <a:t>F</a:t>
            </a:r>
            <a:r>
              <a:rPr lang="cs-CZ" dirty="0"/>
              <a:t> – požáry rostlinných nebo živočišných olejů a tuků používaných </a:t>
            </a:r>
          </a:p>
          <a:p>
            <a:pPr marL="0" indent="0">
              <a:lnSpc>
                <a:spcPct val="100000"/>
              </a:lnSpc>
            </a:pPr>
            <a:r>
              <a:rPr lang="cs-CZ" dirty="0"/>
              <a:t>               </a:t>
            </a:r>
            <a:r>
              <a:rPr lang="cs-CZ" dirty="0" smtClean="0"/>
              <a:t> na </a:t>
            </a:r>
            <a:r>
              <a:rPr lang="cs-CZ" dirty="0"/>
              <a:t>(v) kuchyňských spotřebičích</a:t>
            </a:r>
          </a:p>
          <a:p>
            <a:pPr>
              <a:lnSpc>
                <a:spcPct val="100000"/>
              </a:lnSpc>
            </a:pPr>
            <a:endParaRPr lang="cs-CZ" sz="1400"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41</a:t>
            </a:fld>
            <a:endParaRPr lang="cs-CZ" dirty="0"/>
          </a:p>
        </p:txBody>
      </p:sp>
      <p:pic>
        <p:nvPicPr>
          <p:cNvPr id="6" name="Picture 6" desc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768" y="1592489"/>
            <a:ext cx="743157" cy="7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43" y="2623003"/>
            <a:ext cx="723600" cy="71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943" y="3665364"/>
            <a:ext cx="723600" cy="71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943" y="4457413"/>
            <a:ext cx="723600" cy="71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trida-pozaru-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692" y="5287332"/>
            <a:ext cx="723600" cy="8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029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68313" y="476250"/>
            <a:ext cx="6840537" cy="810607"/>
          </a:xfrm>
        </p:spPr>
        <p:txBody>
          <a:bodyPr/>
          <a:lstStyle/>
          <a:p>
            <a:pPr eaLnBrk="1" hangingPunct="1">
              <a:defRPr/>
            </a:pPr>
            <a:r>
              <a:rPr lang="cs-CZ" dirty="0" smtClean="0">
                <a:cs typeface="Arial" panose="020B0604020202020204" pitchFamily="34" charset="0"/>
              </a:rPr>
              <a:t>HASICÍ LÁTKY</a:t>
            </a:r>
            <a:br>
              <a:rPr lang="cs-CZ" dirty="0" smtClean="0">
                <a:cs typeface="Arial" panose="020B0604020202020204" pitchFamily="34" charset="0"/>
              </a:rPr>
            </a:br>
            <a:r>
              <a:rPr lang="cs-CZ" dirty="0" smtClean="0">
                <a:solidFill>
                  <a:schemeClr val="tx1"/>
                </a:solidFill>
                <a:cs typeface="Arial" panose="020B0604020202020204" pitchFamily="34" charset="0"/>
              </a:rPr>
              <a:t>VODA</a:t>
            </a:r>
          </a:p>
        </p:txBody>
      </p:sp>
      <p:sp>
        <p:nvSpPr>
          <p:cNvPr id="54275" name="Rectangle 3"/>
          <p:cNvSpPr>
            <a:spLocks noGrp="1" noChangeArrowheads="1"/>
          </p:cNvSpPr>
          <p:nvPr>
            <p:ph idx="1"/>
          </p:nvPr>
        </p:nvSpPr>
        <p:spPr>
          <a:xfrm>
            <a:off x="561975" y="1628800"/>
            <a:ext cx="7826375" cy="4895825"/>
          </a:xfrm>
        </p:spPr>
        <p:txBody>
          <a:bodyPr/>
          <a:lstStyle/>
          <a:p>
            <a:pPr marL="0" indent="0" eaLnBrk="1" hangingPunct="1"/>
            <a:r>
              <a:rPr lang="cs-CZ" dirty="0" smtClean="0">
                <a:latin typeface="Arial CE" charset="-18"/>
                <a:cs typeface="Arial CE" charset="-18"/>
              </a:rPr>
              <a:t>Hlavním hasicím účinkem </a:t>
            </a:r>
            <a:r>
              <a:rPr lang="cs-CZ" b="1" dirty="0" smtClean="0">
                <a:latin typeface="Arial CE" charset="-18"/>
                <a:cs typeface="Arial CE" charset="-18"/>
              </a:rPr>
              <a:t>VODY </a:t>
            </a:r>
            <a:r>
              <a:rPr lang="cs-CZ" dirty="0" smtClean="0">
                <a:latin typeface="Arial CE" charset="-18"/>
                <a:cs typeface="Arial CE" charset="-18"/>
              </a:rPr>
              <a:t>je její </a:t>
            </a:r>
            <a:r>
              <a:rPr lang="cs-CZ" b="1" dirty="0" smtClean="0">
                <a:solidFill>
                  <a:schemeClr val="accent2"/>
                </a:solidFill>
                <a:latin typeface="Arial CE" charset="-18"/>
                <a:cs typeface="Arial CE" charset="-18"/>
              </a:rPr>
              <a:t>ochlazovací</a:t>
            </a:r>
            <a:r>
              <a:rPr lang="cs-CZ" dirty="0" smtClean="0">
                <a:latin typeface="Arial CE" charset="-18"/>
                <a:cs typeface="Arial CE" charset="-18"/>
              </a:rPr>
              <a:t>, někdy i její </a:t>
            </a:r>
            <a:r>
              <a:rPr lang="cs-CZ" b="1" dirty="0" smtClean="0">
                <a:solidFill>
                  <a:schemeClr val="accent2"/>
                </a:solidFill>
                <a:latin typeface="Arial CE" charset="-18"/>
                <a:cs typeface="Arial CE" charset="-18"/>
              </a:rPr>
              <a:t>zřeďovací</a:t>
            </a:r>
            <a:r>
              <a:rPr lang="cs-CZ" dirty="0" smtClean="0">
                <a:solidFill>
                  <a:srgbClr val="00CC00"/>
                </a:solidFill>
                <a:latin typeface="Arial CE" charset="-18"/>
                <a:cs typeface="Arial CE" charset="-18"/>
              </a:rPr>
              <a:t> </a:t>
            </a:r>
            <a:r>
              <a:rPr lang="cs-CZ" dirty="0" smtClean="0">
                <a:latin typeface="Arial CE" charset="-18"/>
                <a:cs typeface="Arial CE" charset="-18"/>
              </a:rPr>
              <a:t>(např. při hašení polárních kapalin) nebo ve formě páry i </a:t>
            </a:r>
            <a:r>
              <a:rPr lang="cs-CZ" b="1" dirty="0" smtClean="0">
                <a:solidFill>
                  <a:schemeClr val="accent2"/>
                </a:solidFill>
                <a:latin typeface="Arial CE" charset="-18"/>
                <a:cs typeface="Arial CE" charset="-18"/>
              </a:rPr>
              <a:t>dusivý</a:t>
            </a:r>
            <a:r>
              <a:rPr lang="cs-CZ" b="1" dirty="0" smtClean="0">
                <a:latin typeface="Arial CE" charset="-18"/>
                <a:cs typeface="Arial CE" charset="-18"/>
              </a:rPr>
              <a:t> </a:t>
            </a:r>
            <a:r>
              <a:rPr lang="cs-CZ" dirty="0" smtClean="0">
                <a:latin typeface="Arial CE" charset="-18"/>
                <a:cs typeface="Arial CE" charset="-18"/>
              </a:rPr>
              <a:t>efekt. </a:t>
            </a:r>
          </a:p>
          <a:p>
            <a:pPr marL="0" indent="0" eaLnBrk="1" hangingPunct="1"/>
            <a:endParaRPr lang="cs-CZ" dirty="0" smtClean="0">
              <a:latin typeface="Arial CE" charset="-18"/>
              <a:cs typeface="Arial CE" charset="-18"/>
            </a:endParaRPr>
          </a:p>
          <a:p>
            <a:pPr marL="0" indent="0" eaLnBrk="1" hangingPunct="1"/>
            <a:r>
              <a:rPr lang="cs-CZ" b="1" dirty="0" smtClean="0">
                <a:latin typeface="Arial CE" charset="-18"/>
                <a:cs typeface="Arial CE" charset="-18"/>
              </a:rPr>
              <a:t>		VODA</a:t>
            </a:r>
            <a:r>
              <a:rPr lang="cs-CZ" dirty="0" smtClean="0">
                <a:latin typeface="Arial CE" charset="-18"/>
                <a:cs typeface="Arial CE" charset="-18"/>
              </a:rPr>
              <a:t> se </a:t>
            </a:r>
            <a:r>
              <a:rPr lang="cs-CZ" b="1" dirty="0" smtClean="0">
                <a:solidFill>
                  <a:schemeClr val="accent2"/>
                </a:solidFill>
                <a:latin typeface="Arial CE" charset="-18"/>
                <a:cs typeface="Arial CE" charset="-18"/>
              </a:rPr>
              <a:t>používá</a:t>
            </a:r>
            <a:r>
              <a:rPr lang="cs-CZ" dirty="0" smtClean="0">
                <a:latin typeface="Arial CE" charset="-18"/>
                <a:cs typeface="Arial CE" charset="-18"/>
              </a:rPr>
              <a:t> hlavně při hašení požárů:</a:t>
            </a:r>
          </a:p>
          <a:p>
            <a:pPr marL="1979613" lvl="1" eaLnBrk="1" hangingPunct="1">
              <a:buClr>
                <a:schemeClr val="accent2"/>
              </a:buClr>
            </a:pPr>
            <a:r>
              <a:rPr lang="cs-CZ" dirty="0" smtClean="0">
                <a:latin typeface="Arial CE" charset="-18"/>
                <a:cs typeface="Arial CE" charset="-18"/>
              </a:rPr>
              <a:t>tuhých organických látek hořících plamenem </a:t>
            </a:r>
          </a:p>
          <a:p>
            <a:pPr marL="1979613" lvl="1" eaLnBrk="1" hangingPunct="1">
              <a:buClr>
                <a:schemeClr val="accent2"/>
              </a:buClr>
            </a:pPr>
            <a:r>
              <a:rPr lang="cs-CZ" dirty="0" smtClean="0">
                <a:latin typeface="Arial CE" charset="-18"/>
                <a:cs typeface="Arial CE" charset="-18"/>
              </a:rPr>
              <a:t>polární hořlavé kapaliny (ředitelné vodou) </a:t>
            </a:r>
          </a:p>
          <a:p>
            <a:pPr marL="1979613" lvl="1" eaLnBrk="1" hangingPunct="1">
              <a:buClr>
                <a:schemeClr val="accent2"/>
              </a:buClr>
            </a:pPr>
            <a:r>
              <a:rPr lang="cs-CZ" dirty="0" smtClean="0">
                <a:latin typeface="Arial CE" charset="-18"/>
                <a:cs typeface="Arial CE" charset="-18"/>
              </a:rPr>
              <a:t>zauhlování (použití smáčedla = zvýšení účinku)</a:t>
            </a:r>
          </a:p>
          <a:p>
            <a:pPr marL="1979613" lvl="1" eaLnBrk="1" hangingPunct="1">
              <a:buClr>
                <a:schemeClr val="accent2"/>
              </a:buClr>
              <a:buFont typeface="Wingdings" pitchFamily="2" charset="2"/>
              <a:buNone/>
            </a:pPr>
            <a:endParaRPr lang="cs-CZ" dirty="0" smtClean="0">
              <a:latin typeface="Arial CE" charset="-18"/>
              <a:cs typeface="Arial CE" charset="-18"/>
            </a:endParaRPr>
          </a:p>
          <a:p>
            <a:pPr marL="0" indent="0" eaLnBrk="1" hangingPunct="1"/>
            <a:r>
              <a:rPr lang="cs-CZ" b="1" dirty="0" smtClean="0">
                <a:latin typeface="Arial CE" charset="-18"/>
                <a:cs typeface="Arial CE" charset="-18"/>
              </a:rPr>
              <a:t>		VODA </a:t>
            </a:r>
            <a:r>
              <a:rPr lang="cs-CZ" dirty="0" smtClean="0">
                <a:latin typeface="Arial CE" charset="-18"/>
                <a:cs typeface="Arial CE" charset="-18"/>
              </a:rPr>
              <a:t>se </a:t>
            </a:r>
            <a:r>
              <a:rPr lang="cs-CZ" b="1" dirty="0" smtClean="0">
                <a:solidFill>
                  <a:schemeClr val="accent2"/>
                </a:solidFill>
                <a:latin typeface="Arial CE" charset="-18"/>
                <a:cs typeface="Arial CE" charset="-18"/>
              </a:rPr>
              <a:t>nesmí používat </a:t>
            </a:r>
            <a:r>
              <a:rPr lang="cs-CZ" dirty="0" smtClean="0">
                <a:latin typeface="Arial CE" charset="-18"/>
                <a:cs typeface="Arial CE" charset="-18"/>
              </a:rPr>
              <a:t>při hašení požárů:</a:t>
            </a:r>
          </a:p>
          <a:p>
            <a:pPr marL="1979613" lvl="1" eaLnBrk="1" hangingPunct="1">
              <a:buClr>
                <a:schemeClr val="accent2"/>
              </a:buClr>
            </a:pPr>
            <a:r>
              <a:rPr lang="cs-CZ" dirty="0" smtClean="0">
                <a:latin typeface="Arial CE" charset="-18"/>
                <a:cs typeface="Arial CE" charset="-18"/>
              </a:rPr>
              <a:t>lehkých a alkalických kovů</a:t>
            </a:r>
          </a:p>
          <a:p>
            <a:pPr marL="1979613" lvl="1" eaLnBrk="1" hangingPunct="1">
              <a:buClr>
                <a:schemeClr val="accent2"/>
              </a:buClr>
            </a:pPr>
            <a:r>
              <a:rPr lang="cs-CZ" dirty="0" smtClean="0">
                <a:latin typeface="Arial CE" charset="-18"/>
                <a:cs typeface="Arial CE" charset="-18"/>
              </a:rPr>
              <a:t>elektrického zařízení pod napětím</a:t>
            </a:r>
          </a:p>
          <a:p>
            <a:pPr marL="1979613" lvl="1" eaLnBrk="1" hangingPunct="1">
              <a:buClr>
                <a:schemeClr val="accent2"/>
              </a:buClr>
            </a:pPr>
            <a:r>
              <a:rPr lang="cs-CZ" dirty="0" smtClean="0">
                <a:latin typeface="Arial CE" charset="-18"/>
                <a:cs typeface="Arial CE" charset="-18"/>
              </a:rPr>
              <a:t>nehašené vápno </a:t>
            </a:r>
            <a:r>
              <a:rPr lang="cs-CZ" dirty="0">
                <a:latin typeface="Arial CE" charset="-18"/>
                <a:cs typeface="Arial CE" charset="-18"/>
              </a:rPr>
              <a:t>(reakce</a:t>
            </a:r>
            <a:r>
              <a:rPr lang="cs-CZ" dirty="0" smtClean="0">
                <a:latin typeface="Arial CE" charset="-18"/>
                <a:cs typeface="Arial CE" charset="-18"/>
              </a:rPr>
              <a:t>)</a:t>
            </a:r>
          </a:p>
          <a:p>
            <a:pPr marL="1979613" lvl="1" eaLnBrk="1" hangingPunct="1">
              <a:buClr>
                <a:schemeClr val="accent2"/>
              </a:buClr>
            </a:pPr>
            <a:r>
              <a:rPr lang="cs-CZ" dirty="0" smtClean="0">
                <a:latin typeface="Arial CE" charset="-18"/>
                <a:cs typeface="Arial CE" charset="-18"/>
              </a:rPr>
              <a:t>kyselina sírová H</a:t>
            </a:r>
            <a:r>
              <a:rPr lang="cs-CZ" baseline="-25000" dirty="0" smtClean="0">
                <a:latin typeface="Arial CE" charset="-18"/>
                <a:cs typeface="Arial CE" charset="-18"/>
              </a:rPr>
              <a:t>2</a:t>
            </a:r>
            <a:r>
              <a:rPr lang="cs-CZ" dirty="0" smtClean="0">
                <a:latin typeface="Arial CE" charset="-18"/>
                <a:cs typeface="Arial CE" charset="-18"/>
              </a:rPr>
              <a:t>SO</a:t>
            </a:r>
            <a:r>
              <a:rPr lang="cs-CZ" baseline="-25000" dirty="0" smtClean="0">
                <a:latin typeface="Arial CE" charset="-18"/>
                <a:cs typeface="Arial CE" charset="-18"/>
              </a:rPr>
              <a:t>4</a:t>
            </a:r>
            <a:r>
              <a:rPr lang="cs-CZ" dirty="0" smtClean="0">
                <a:latin typeface="Arial CE" charset="-18"/>
                <a:cs typeface="Arial CE" charset="-18"/>
              </a:rPr>
              <a:t> </a:t>
            </a:r>
            <a:r>
              <a:rPr lang="cs-CZ" dirty="0">
                <a:latin typeface="Arial CE" charset="-18"/>
                <a:cs typeface="Arial CE" charset="-18"/>
              </a:rPr>
              <a:t>(reakce</a:t>
            </a:r>
            <a:r>
              <a:rPr lang="cs-CZ" dirty="0" smtClean="0">
                <a:latin typeface="Arial CE" charset="-18"/>
                <a:cs typeface="Arial CE" charset="-18"/>
              </a:rPr>
              <a:t>)</a:t>
            </a:r>
          </a:p>
          <a:p>
            <a:pPr marL="1979613" lvl="1" eaLnBrk="1" hangingPunct="1">
              <a:buClr>
                <a:schemeClr val="accent2"/>
              </a:buClr>
            </a:pPr>
            <a:r>
              <a:rPr lang="cs-CZ" dirty="0" smtClean="0">
                <a:latin typeface="Arial CE" charset="-18"/>
                <a:cs typeface="Arial CE" charset="-18"/>
              </a:rPr>
              <a:t>při hašení látek kde vzniká nebo se dá předpokládat teplota</a:t>
            </a:r>
          </a:p>
          <a:p>
            <a:pPr marL="1979613" lvl="1" eaLnBrk="1" hangingPunct="1">
              <a:buClr>
                <a:schemeClr val="accent2"/>
              </a:buClr>
              <a:buFont typeface="Wingdings" pitchFamily="2" charset="2"/>
              <a:buNone/>
            </a:pPr>
            <a:r>
              <a:rPr lang="cs-CZ" dirty="0" smtClean="0">
                <a:latin typeface="Arial CE" charset="-18"/>
                <a:cs typeface="Arial CE" charset="-18"/>
              </a:rPr>
              <a:t>   větší než 1 800°C (nebezpečí rozkladu vody na vodík a kyslík a nebezpečí exploze).</a:t>
            </a:r>
          </a:p>
          <a:p>
            <a:pPr marL="1979613" lvl="1" eaLnBrk="1" hangingPunct="1">
              <a:buClr>
                <a:schemeClr val="accent2"/>
              </a:buClr>
              <a:buFont typeface="Wingdings" pitchFamily="2" charset="2"/>
              <a:buNone/>
            </a:pPr>
            <a:endParaRPr lang="cs-CZ" sz="1400" dirty="0" smtClean="0">
              <a:latin typeface="Arial CE" charset="-18"/>
              <a:cs typeface="Arial CE" charset="-18"/>
            </a:endParaRPr>
          </a:p>
          <a:p>
            <a:pPr marL="0" indent="0" eaLnBrk="1" hangingPunct="1"/>
            <a:endParaRPr lang="cs-CZ" sz="1400" dirty="0" smtClean="0">
              <a:latin typeface="Arial CE" charset="-18"/>
              <a:cs typeface="Arial CE" charset="-18"/>
            </a:endParaRPr>
          </a:p>
        </p:txBody>
      </p:sp>
      <p:sp>
        <p:nvSpPr>
          <p:cNvPr id="54276"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9pPr>
          </a:lstStyle>
          <a:p>
            <a:pPr eaLnBrk="1" hangingPunct="1"/>
            <a:fld id="{17FB3088-90FF-41A2-97B6-0A4E4C98D225}" type="slidenum">
              <a:rPr lang="en-US" sz="1000" smtClean="0">
                <a:solidFill>
                  <a:schemeClr val="bg1"/>
                </a:solidFill>
                <a:latin typeface="Futura CEZ OT Demi" pitchFamily="50" charset="0"/>
                <a:ea typeface="Arial CE" charset="-18"/>
                <a:cs typeface="Arial CE" charset="-18"/>
              </a:rPr>
              <a:pPr eaLnBrk="1" hangingPunct="1"/>
              <a:t>42</a:t>
            </a:fld>
            <a:endParaRPr lang="en-US" sz="1000" smtClean="0">
              <a:solidFill>
                <a:schemeClr val="bg1"/>
              </a:solidFill>
              <a:latin typeface="Futura CEZ OT Demi" pitchFamily="50" charset="0"/>
              <a:ea typeface="Arial CE" charset="-18"/>
              <a:cs typeface="Arial CE" charset="-18"/>
            </a:endParaRPr>
          </a:p>
        </p:txBody>
      </p:sp>
      <p:pic>
        <p:nvPicPr>
          <p:cNvPr id="54277" name="Picture 4" descr="v9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3857625"/>
            <a:ext cx="1393289" cy="260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8" name="Skupina 2"/>
          <p:cNvGrpSpPr>
            <a:grpSpLocks/>
          </p:cNvGrpSpPr>
          <p:nvPr/>
        </p:nvGrpSpPr>
        <p:grpSpPr bwMode="auto">
          <a:xfrm>
            <a:off x="5872980" y="506200"/>
            <a:ext cx="1410347" cy="719668"/>
            <a:chOff x="5652120" y="2564904"/>
            <a:chExt cx="1584176" cy="864096"/>
          </a:xfrm>
        </p:grpSpPr>
        <p:sp>
          <p:nvSpPr>
            <p:cNvPr id="54280" name="Obdélník 1"/>
            <p:cNvSpPr>
              <a:spLocks noChangeArrowheads="1"/>
            </p:cNvSpPr>
            <p:nvPr/>
          </p:nvSpPr>
          <p:spPr bwMode="auto">
            <a:xfrm>
              <a:off x="5652120" y="2564904"/>
              <a:ext cx="1584176" cy="864096"/>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8762" tIns="39382" rIns="78762" bIns="39382" anchor="ctr"/>
            <a:lstStyle/>
            <a:p>
              <a:pPr algn="ctr" defTabSz="652463" eaLnBrk="0" hangingPunct="0">
                <a:lnSpc>
                  <a:spcPct val="100000"/>
                </a:lnSpc>
                <a:spcBef>
                  <a:spcPct val="50000"/>
                </a:spcBef>
                <a:buClr>
                  <a:schemeClr val="accent2"/>
                </a:buClr>
                <a:buSzTx/>
              </a:pPr>
              <a:endParaRPr lang="cs-CZ" sz="1400" i="1"/>
            </a:p>
          </p:txBody>
        </p:sp>
        <p:pic>
          <p:nvPicPr>
            <p:cNvPr id="54281" name="Picture 6"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277" y="2723080"/>
              <a:ext cx="641923" cy="62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7" desc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571" y="2708919"/>
              <a:ext cx="657186" cy="6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279" name="Obrázek 7" descr="https://encrypted-tbn2.gstatic.com/images?q=tbn:ANd9GcSNUao-axgDT3mFIsawCzNbf38QLIOd4LkqhQEQdkO8tcojG51g">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539" y="2508189"/>
            <a:ext cx="12731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Users\miskovskjit\Pictures\POŽÁRY\požár 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7388" y="2371725"/>
            <a:ext cx="2222312"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32291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539750" y="481013"/>
            <a:ext cx="7343775" cy="810607"/>
          </a:xfrm>
        </p:spPr>
        <p:txBody>
          <a:bodyPr/>
          <a:lstStyle/>
          <a:p>
            <a:pPr eaLnBrk="1" hangingPunct="1">
              <a:defRPr/>
            </a:pPr>
            <a:r>
              <a:rPr lang="cs-CZ" dirty="0" smtClean="0">
                <a:cs typeface="Arial" panose="020B0604020202020204" pitchFamily="34" charset="0"/>
              </a:rPr>
              <a:t>HASICÍ LÁTKY</a:t>
            </a:r>
            <a:br>
              <a:rPr lang="cs-CZ" dirty="0" smtClean="0">
                <a:cs typeface="Arial" panose="020B0604020202020204" pitchFamily="34" charset="0"/>
              </a:rPr>
            </a:br>
            <a:r>
              <a:rPr lang="cs-CZ" dirty="0" smtClean="0">
                <a:solidFill>
                  <a:schemeClr val="tx1"/>
                </a:solidFill>
                <a:cs typeface="Arial" panose="020B0604020202020204" pitchFamily="34" charset="0"/>
              </a:rPr>
              <a:t>PĚNY </a:t>
            </a:r>
          </a:p>
        </p:txBody>
      </p:sp>
      <p:sp>
        <p:nvSpPr>
          <p:cNvPr id="55299" name="Rectangle 3"/>
          <p:cNvSpPr>
            <a:spLocks noGrp="1" noChangeArrowheads="1"/>
          </p:cNvSpPr>
          <p:nvPr>
            <p:ph idx="1"/>
          </p:nvPr>
        </p:nvSpPr>
        <p:spPr>
          <a:xfrm>
            <a:off x="539750" y="1731963"/>
            <a:ext cx="8064500" cy="4289425"/>
          </a:xfrm>
        </p:spPr>
        <p:txBody>
          <a:bodyPr/>
          <a:lstStyle/>
          <a:p>
            <a:pPr marL="0" indent="0" eaLnBrk="1" hangingPunct="1"/>
            <a:r>
              <a:rPr lang="cs-CZ" dirty="0" smtClean="0">
                <a:latin typeface="Arial CE" charset="-18"/>
                <a:cs typeface="Arial CE" charset="-18"/>
              </a:rPr>
              <a:t>Hlavním hasicím účinkem </a:t>
            </a:r>
            <a:r>
              <a:rPr lang="cs-CZ" b="1" dirty="0" smtClean="0">
                <a:latin typeface="Arial CE" charset="-18"/>
                <a:cs typeface="Arial CE" charset="-18"/>
              </a:rPr>
              <a:t>PĚNY</a:t>
            </a:r>
            <a:r>
              <a:rPr lang="cs-CZ" dirty="0" smtClean="0">
                <a:latin typeface="Arial CE" charset="-18"/>
                <a:cs typeface="Arial CE" charset="-18"/>
              </a:rPr>
              <a:t> je </a:t>
            </a:r>
            <a:r>
              <a:rPr lang="cs-CZ" b="1" dirty="0" smtClean="0">
                <a:solidFill>
                  <a:schemeClr val="accent2"/>
                </a:solidFill>
                <a:latin typeface="Arial CE" charset="-18"/>
                <a:cs typeface="Arial CE" charset="-18"/>
              </a:rPr>
              <a:t>izolace</a:t>
            </a:r>
            <a:r>
              <a:rPr lang="cs-CZ" dirty="0" smtClean="0">
                <a:solidFill>
                  <a:srgbClr val="00CC00"/>
                </a:solidFill>
                <a:latin typeface="Arial CE" charset="-18"/>
                <a:cs typeface="Arial CE" charset="-18"/>
              </a:rPr>
              <a:t> </a:t>
            </a:r>
            <a:r>
              <a:rPr lang="cs-CZ" dirty="0" smtClean="0">
                <a:latin typeface="Arial CE" charset="-18"/>
                <a:cs typeface="Arial CE" charset="-18"/>
              </a:rPr>
              <a:t>hořlavé látky od vzdušného kyslíku a voda </a:t>
            </a:r>
          </a:p>
          <a:p>
            <a:pPr marL="0" indent="0" eaLnBrk="1" hangingPunct="1"/>
            <a:r>
              <a:rPr lang="cs-CZ" dirty="0" smtClean="0">
                <a:latin typeface="Arial CE" charset="-18"/>
                <a:cs typeface="Arial CE" charset="-18"/>
              </a:rPr>
              <a:t>obsažená v roztoku </a:t>
            </a:r>
            <a:r>
              <a:rPr lang="cs-CZ" b="1" dirty="0" smtClean="0">
                <a:solidFill>
                  <a:schemeClr val="accent2"/>
                </a:solidFill>
                <a:latin typeface="Arial CE" charset="-18"/>
                <a:cs typeface="Arial CE" charset="-18"/>
              </a:rPr>
              <a:t>ochlazuje</a:t>
            </a:r>
            <a:r>
              <a:rPr lang="cs-CZ" dirty="0" smtClean="0">
                <a:solidFill>
                  <a:srgbClr val="00CC00"/>
                </a:solidFill>
                <a:latin typeface="Arial CE" charset="-18"/>
                <a:cs typeface="Arial CE" charset="-18"/>
              </a:rPr>
              <a:t> </a:t>
            </a:r>
            <a:r>
              <a:rPr lang="cs-CZ" dirty="0" smtClean="0">
                <a:latin typeface="Arial CE" charset="-18"/>
                <a:cs typeface="Arial CE" charset="-18"/>
              </a:rPr>
              <a:t>pásmo hoření. </a:t>
            </a:r>
          </a:p>
          <a:p>
            <a:pPr marL="0" indent="0" eaLnBrk="1" hangingPunct="1"/>
            <a:endParaRPr lang="cs-CZ" dirty="0" smtClean="0">
              <a:latin typeface="Arial CE" charset="-18"/>
              <a:cs typeface="Arial CE" charset="-18"/>
            </a:endParaRPr>
          </a:p>
          <a:p>
            <a:pPr marL="0" indent="0" eaLnBrk="1" hangingPunct="1"/>
            <a:r>
              <a:rPr lang="cs-CZ" dirty="0" smtClean="0">
                <a:latin typeface="Arial CE" charset="-18"/>
                <a:cs typeface="Arial CE" charset="-18"/>
              </a:rPr>
              <a:t>		Hasicí </a:t>
            </a:r>
            <a:r>
              <a:rPr lang="cs-CZ" b="1" dirty="0" smtClean="0">
                <a:latin typeface="Arial CE" charset="-18"/>
                <a:cs typeface="Arial CE" charset="-18"/>
              </a:rPr>
              <a:t>PĚNY</a:t>
            </a:r>
            <a:r>
              <a:rPr lang="cs-CZ" dirty="0" smtClean="0">
                <a:latin typeface="Arial CE" charset="-18"/>
                <a:cs typeface="Arial CE" charset="-18"/>
              </a:rPr>
              <a:t> jsou </a:t>
            </a:r>
            <a:r>
              <a:rPr lang="cs-CZ" b="1" dirty="0" smtClean="0">
                <a:solidFill>
                  <a:schemeClr val="accent2"/>
                </a:solidFill>
                <a:latin typeface="Arial CE" charset="-18"/>
                <a:cs typeface="Arial CE" charset="-18"/>
              </a:rPr>
              <a:t>vhodné</a:t>
            </a:r>
            <a:r>
              <a:rPr lang="cs-CZ" dirty="0" smtClean="0">
                <a:latin typeface="Arial CE" charset="-18"/>
                <a:cs typeface="Arial CE" charset="-18"/>
              </a:rPr>
              <a:t> pro hašení požáru:</a:t>
            </a:r>
          </a:p>
          <a:p>
            <a:pPr marL="1979613" lvl="1" eaLnBrk="1" hangingPunct="1">
              <a:buClr>
                <a:schemeClr val="accent2"/>
              </a:buClr>
            </a:pPr>
            <a:r>
              <a:rPr lang="cs-CZ" dirty="0" smtClean="0">
                <a:latin typeface="Arial CE" charset="-18"/>
                <a:cs typeface="Arial CE" charset="-18"/>
              </a:rPr>
              <a:t>pevných organických látek</a:t>
            </a:r>
          </a:p>
          <a:p>
            <a:pPr marL="1979613" lvl="1" eaLnBrk="1" hangingPunct="1">
              <a:buClr>
                <a:schemeClr val="accent2"/>
              </a:buClr>
            </a:pPr>
            <a:r>
              <a:rPr lang="cs-CZ" dirty="0" smtClean="0">
                <a:latin typeface="Arial CE" charset="-18"/>
                <a:cs typeface="Arial CE" charset="-18"/>
              </a:rPr>
              <a:t>nepolárních hořlavých kapalin</a:t>
            </a:r>
          </a:p>
          <a:p>
            <a:pPr marL="0" indent="0" eaLnBrk="1" hangingPunct="1"/>
            <a:endParaRPr lang="cs-CZ" dirty="0" smtClean="0">
              <a:latin typeface="Arial CE" charset="-18"/>
              <a:cs typeface="Arial CE" charset="-18"/>
            </a:endParaRPr>
          </a:p>
          <a:p>
            <a:pPr marL="0" indent="0" eaLnBrk="1" hangingPunct="1"/>
            <a:endParaRPr lang="cs-CZ" dirty="0" smtClean="0">
              <a:latin typeface="Arial CE" charset="-18"/>
              <a:cs typeface="Arial CE" charset="-18"/>
            </a:endParaRPr>
          </a:p>
          <a:p>
            <a:pPr marL="0" indent="0" eaLnBrk="1" hangingPunct="1"/>
            <a:r>
              <a:rPr lang="cs-CZ" b="1" dirty="0" smtClean="0">
                <a:latin typeface="Arial CE" charset="-18"/>
                <a:cs typeface="Arial CE" charset="-18"/>
              </a:rPr>
              <a:t>		PĚNA</a:t>
            </a:r>
            <a:r>
              <a:rPr lang="cs-CZ" dirty="0" smtClean="0">
                <a:latin typeface="Arial CE" charset="-18"/>
                <a:cs typeface="Arial CE" charset="-18"/>
              </a:rPr>
              <a:t> se </a:t>
            </a:r>
            <a:r>
              <a:rPr lang="cs-CZ" b="1" dirty="0" smtClean="0">
                <a:solidFill>
                  <a:schemeClr val="accent2"/>
                </a:solidFill>
                <a:latin typeface="Arial CE" charset="-18"/>
                <a:cs typeface="Arial CE" charset="-18"/>
              </a:rPr>
              <a:t>nesmí používat</a:t>
            </a:r>
            <a:r>
              <a:rPr lang="cs-CZ" dirty="0" smtClean="0">
                <a:solidFill>
                  <a:schemeClr val="accent2"/>
                </a:solidFill>
                <a:latin typeface="Arial CE" charset="-18"/>
                <a:cs typeface="Arial CE" charset="-18"/>
              </a:rPr>
              <a:t> </a:t>
            </a:r>
            <a:r>
              <a:rPr lang="cs-CZ" dirty="0" smtClean="0">
                <a:latin typeface="Arial CE" charset="-18"/>
                <a:cs typeface="Arial CE" charset="-18"/>
              </a:rPr>
              <a:t>při hašení požárů:</a:t>
            </a:r>
          </a:p>
          <a:p>
            <a:pPr marL="1979613" lvl="1" eaLnBrk="1" hangingPunct="1">
              <a:buClr>
                <a:schemeClr val="accent2"/>
              </a:buClr>
            </a:pPr>
            <a:r>
              <a:rPr lang="cs-CZ" dirty="0" smtClean="0">
                <a:latin typeface="Arial CE" charset="-18"/>
                <a:cs typeface="Arial CE" charset="-18"/>
              </a:rPr>
              <a:t>lehkých kovů</a:t>
            </a:r>
          </a:p>
          <a:p>
            <a:pPr marL="1979613" lvl="1" eaLnBrk="1" hangingPunct="1">
              <a:buClr>
                <a:schemeClr val="accent2"/>
              </a:buClr>
            </a:pPr>
            <a:r>
              <a:rPr lang="cs-CZ" dirty="0" smtClean="0">
                <a:latin typeface="Arial CE" charset="-18"/>
                <a:cs typeface="Arial CE" charset="-18"/>
              </a:rPr>
              <a:t>elektrického zařízení pod napětím</a:t>
            </a:r>
          </a:p>
          <a:p>
            <a:pPr marL="1979613" lvl="1" eaLnBrk="1" hangingPunct="1">
              <a:buClr>
                <a:schemeClr val="accent2"/>
              </a:buClr>
            </a:pPr>
            <a:r>
              <a:rPr lang="cs-CZ" dirty="0" smtClean="0">
                <a:latin typeface="Arial CE" charset="-18"/>
                <a:cs typeface="Arial CE" charset="-18"/>
              </a:rPr>
              <a:t>karbid vápníku</a:t>
            </a:r>
          </a:p>
          <a:p>
            <a:pPr marL="0" indent="0" eaLnBrk="1" hangingPunct="1"/>
            <a:endParaRPr lang="cs-CZ" sz="1400" dirty="0" smtClean="0">
              <a:latin typeface="Arial CE" charset="-18"/>
              <a:cs typeface="Arial CE" charset="-18"/>
            </a:endParaRPr>
          </a:p>
        </p:txBody>
      </p:sp>
      <p:sp>
        <p:nvSpPr>
          <p:cNvPr id="55300"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9pPr>
          </a:lstStyle>
          <a:p>
            <a:pPr eaLnBrk="1" hangingPunct="1"/>
            <a:fld id="{632A0C16-089B-44E1-9815-C146D14004CA}" type="slidenum">
              <a:rPr lang="en-US" sz="1000" smtClean="0">
                <a:solidFill>
                  <a:schemeClr val="bg1"/>
                </a:solidFill>
                <a:latin typeface="Futura CEZ OT Demi" pitchFamily="50" charset="0"/>
                <a:ea typeface="Arial CE" charset="-18"/>
                <a:cs typeface="Arial CE" charset="-18"/>
              </a:rPr>
              <a:pPr eaLnBrk="1" hangingPunct="1"/>
              <a:t>43</a:t>
            </a:fld>
            <a:endParaRPr lang="en-US" sz="1000" smtClean="0">
              <a:solidFill>
                <a:schemeClr val="bg1"/>
              </a:solidFill>
              <a:latin typeface="Futura CEZ OT Demi" pitchFamily="50" charset="0"/>
              <a:ea typeface="Arial CE" charset="-18"/>
              <a:cs typeface="Arial CE" charset="-18"/>
            </a:endParaRPr>
          </a:p>
        </p:txBody>
      </p:sp>
      <p:pic>
        <p:nvPicPr>
          <p:cNvPr id="55301" name="Picture 6" descr="s9pm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 y="3120215"/>
            <a:ext cx="1643380" cy="296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Obrázek 11" descr="https://encrypted-tbn2.gstatic.com/images?q=tbn:ANd9GcSNUao-axgDT3mFIsawCzNbf38QLIOd4LkqhQEQdkO8tcojG51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0894" y="2670158"/>
            <a:ext cx="127476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Users\miskovskjit\Pictures\POŽÁRY\požár 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5" y="4343400"/>
            <a:ext cx="3257550" cy="216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Skupina 2"/>
          <p:cNvGrpSpPr>
            <a:grpSpLocks/>
          </p:cNvGrpSpPr>
          <p:nvPr/>
        </p:nvGrpSpPr>
        <p:grpSpPr bwMode="auto">
          <a:xfrm>
            <a:off x="5872980" y="506200"/>
            <a:ext cx="1410347" cy="719668"/>
            <a:chOff x="5652120" y="2564904"/>
            <a:chExt cx="1584176" cy="864096"/>
          </a:xfrm>
        </p:grpSpPr>
        <p:sp>
          <p:nvSpPr>
            <p:cNvPr id="13" name="Obdélník 1"/>
            <p:cNvSpPr>
              <a:spLocks noChangeArrowheads="1"/>
            </p:cNvSpPr>
            <p:nvPr/>
          </p:nvSpPr>
          <p:spPr bwMode="auto">
            <a:xfrm>
              <a:off x="5652120" y="2564904"/>
              <a:ext cx="1584176" cy="864096"/>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8762" tIns="39382" rIns="78762" bIns="39382" anchor="ctr"/>
            <a:lstStyle/>
            <a:p>
              <a:pPr algn="ctr" defTabSz="652463" eaLnBrk="0" hangingPunct="0">
                <a:lnSpc>
                  <a:spcPct val="100000"/>
                </a:lnSpc>
                <a:spcBef>
                  <a:spcPct val="50000"/>
                </a:spcBef>
                <a:buClr>
                  <a:schemeClr val="accent2"/>
                </a:buClr>
                <a:buSzTx/>
              </a:pPr>
              <a:endParaRPr lang="cs-CZ" sz="1400" i="1"/>
            </a:p>
          </p:txBody>
        </p:sp>
        <p:pic>
          <p:nvPicPr>
            <p:cNvPr id="14" name="Picture 6" desc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277" y="2723080"/>
              <a:ext cx="641923" cy="62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5571" y="2708919"/>
              <a:ext cx="657186" cy="6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820778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539750" y="476250"/>
            <a:ext cx="7343775" cy="810607"/>
          </a:xfrm>
        </p:spPr>
        <p:txBody>
          <a:bodyPr/>
          <a:lstStyle/>
          <a:p>
            <a:pPr eaLnBrk="1" hangingPunct="1">
              <a:defRPr/>
            </a:pPr>
            <a:r>
              <a:rPr lang="cs-CZ" dirty="0" smtClean="0">
                <a:cs typeface="Arial" panose="020B0604020202020204" pitchFamily="34" charset="0"/>
              </a:rPr>
              <a:t>HASICÍ LÁTKY</a:t>
            </a:r>
            <a:br>
              <a:rPr lang="cs-CZ" dirty="0" smtClean="0">
                <a:cs typeface="Arial" panose="020B0604020202020204" pitchFamily="34" charset="0"/>
              </a:rPr>
            </a:br>
            <a:r>
              <a:rPr lang="cs-CZ" dirty="0" smtClean="0">
                <a:solidFill>
                  <a:schemeClr val="tx1"/>
                </a:solidFill>
                <a:cs typeface="Arial" panose="020B0604020202020204" pitchFamily="34" charset="0"/>
              </a:rPr>
              <a:t>PRÁŠKY  </a:t>
            </a:r>
            <a:r>
              <a:rPr lang="cs-CZ" dirty="0" smtClean="0">
                <a:cs typeface="Arial" panose="020B0604020202020204" pitchFamily="34" charset="0"/>
              </a:rPr>
              <a:t>      </a:t>
            </a:r>
          </a:p>
        </p:txBody>
      </p:sp>
      <p:sp>
        <p:nvSpPr>
          <p:cNvPr id="56323" name="Rectangle 3"/>
          <p:cNvSpPr>
            <a:spLocks noGrp="1" noChangeArrowheads="1"/>
          </p:cNvSpPr>
          <p:nvPr>
            <p:ph idx="1"/>
          </p:nvPr>
        </p:nvSpPr>
        <p:spPr>
          <a:xfrm>
            <a:off x="539750" y="1495425"/>
            <a:ext cx="8064500" cy="3554413"/>
          </a:xfrm>
        </p:spPr>
        <p:txBody>
          <a:bodyPr/>
          <a:lstStyle/>
          <a:p>
            <a:pPr marL="0" indent="0" eaLnBrk="1" hangingPunct="1"/>
            <a:r>
              <a:rPr lang="cs-CZ" dirty="0" smtClean="0">
                <a:latin typeface="Arial CE" charset="-18"/>
                <a:cs typeface="Arial CE" charset="-18"/>
              </a:rPr>
              <a:t>Hasící</a:t>
            </a:r>
            <a:r>
              <a:rPr lang="cs-CZ" b="1" dirty="0" smtClean="0">
                <a:latin typeface="Arial CE" charset="-18"/>
                <a:cs typeface="Arial CE" charset="-18"/>
              </a:rPr>
              <a:t> PRÁŠKY</a:t>
            </a:r>
            <a:r>
              <a:rPr lang="cs-CZ" dirty="0" smtClean="0">
                <a:latin typeface="Arial CE" charset="-18"/>
                <a:cs typeface="Arial CE" charset="-18"/>
              </a:rPr>
              <a:t> </a:t>
            </a:r>
            <a:r>
              <a:rPr lang="cs-CZ" b="1" dirty="0" smtClean="0">
                <a:solidFill>
                  <a:schemeClr val="accent2"/>
                </a:solidFill>
                <a:latin typeface="Arial CE" charset="-18"/>
                <a:cs typeface="Arial CE" charset="-18"/>
              </a:rPr>
              <a:t>izolují, zřeďují </a:t>
            </a:r>
            <a:r>
              <a:rPr lang="cs-CZ" dirty="0" smtClean="0">
                <a:latin typeface="Arial CE" charset="-18"/>
                <a:cs typeface="Arial CE" charset="-18"/>
              </a:rPr>
              <a:t>atmosféru hoření a zpomalují </a:t>
            </a:r>
          </a:p>
          <a:p>
            <a:pPr marL="0" indent="0" eaLnBrk="1" hangingPunct="1"/>
            <a:r>
              <a:rPr lang="cs-CZ" dirty="0" smtClean="0">
                <a:latin typeface="Arial CE" charset="-18"/>
                <a:cs typeface="Arial CE" charset="-18"/>
              </a:rPr>
              <a:t>chemickou reakci v pásmu hoření. </a:t>
            </a:r>
          </a:p>
          <a:p>
            <a:pPr marL="0" indent="0" eaLnBrk="1" hangingPunct="1"/>
            <a:endParaRPr lang="cs-CZ" dirty="0" smtClean="0">
              <a:latin typeface="Arial CE" charset="-18"/>
              <a:cs typeface="Arial CE" charset="-18"/>
            </a:endParaRPr>
          </a:p>
          <a:p>
            <a:pPr marL="0" indent="0" eaLnBrk="1" hangingPunct="1"/>
            <a:r>
              <a:rPr lang="cs-CZ" dirty="0" smtClean="0">
                <a:latin typeface="Arial CE" charset="-18"/>
                <a:cs typeface="Arial CE" charset="-18"/>
              </a:rPr>
              <a:t>Hasící</a:t>
            </a:r>
            <a:r>
              <a:rPr lang="cs-CZ" b="1" dirty="0" smtClean="0">
                <a:latin typeface="Arial CE" charset="-18"/>
                <a:cs typeface="Arial CE" charset="-18"/>
              </a:rPr>
              <a:t> PRÁŠKY</a:t>
            </a:r>
            <a:r>
              <a:rPr lang="cs-CZ" dirty="0" smtClean="0">
                <a:latin typeface="Arial CE" charset="-18"/>
                <a:cs typeface="Arial CE" charset="-18"/>
              </a:rPr>
              <a:t> jsou </a:t>
            </a:r>
            <a:r>
              <a:rPr lang="cs-CZ" b="1" dirty="0" smtClean="0">
                <a:solidFill>
                  <a:schemeClr val="accent2"/>
                </a:solidFill>
                <a:latin typeface="Arial CE" charset="-18"/>
                <a:cs typeface="Arial CE" charset="-18"/>
              </a:rPr>
              <a:t>vhodné </a:t>
            </a:r>
            <a:r>
              <a:rPr lang="cs-CZ" dirty="0" smtClean="0">
                <a:latin typeface="Arial CE" charset="-18"/>
                <a:cs typeface="Arial CE" charset="-18"/>
              </a:rPr>
              <a:t>při hašení požárů:</a:t>
            </a:r>
          </a:p>
          <a:p>
            <a:pPr marL="360000" lvl="1" eaLnBrk="1" hangingPunct="1">
              <a:buClr>
                <a:schemeClr val="accent2"/>
              </a:buClr>
            </a:pPr>
            <a:r>
              <a:rPr lang="cs-CZ" dirty="0" smtClean="0">
                <a:latin typeface="Arial CE" charset="-18"/>
                <a:cs typeface="Arial CE" charset="-18"/>
              </a:rPr>
              <a:t>plynů</a:t>
            </a:r>
          </a:p>
          <a:p>
            <a:pPr marL="360000" lvl="1" eaLnBrk="1" hangingPunct="1">
              <a:buClr>
                <a:schemeClr val="accent2"/>
              </a:buClr>
            </a:pPr>
            <a:r>
              <a:rPr lang="cs-CZ" dirty="0" smtClean="0">
                <a:latin typeface="Arial CE" charset="-18"/>
                <a:cs typeface="Arial CE" charset="-18"/>
              </a:rPr>
              <a:t>hořlavých kapalin</a:t>
            </a:r>
          </a:p>
          <a:p>
            <a:pPr marL="360000" lvl="1" eaLnBrk="1" hangingPunct="1">
              <a:buClr>
                <a:schemeClr val="accent2"/>
              </a:buClr>
            </a:pPr>
            <a:r>
              <a:rPr lang="cs-CZ" dirty="0" smtClean="0">
                <a:latin typeface="Arial CE" charset="-18"/>
                <a:cs typeface="Arial CE" charset="-18"/>
              </a:rPr>
              <a:t>dřeva, gumy a jiných tuhých hořlavých látek</a:t>
            </a:r>
          </a:p>
          <a:p>
            <a:pPr marL="360000" lvl="1" eaLnBrk="1" hangingPunct="1">
              <a:buClr>
                <a:schemeClr val="accent2"/>
              </a:buClr>
            </a:pPr>
            <a:r>
              <a:rPr lang="cs-CZ" dirty="0" smtClean="0">
                <a:latin typeface="Arial CE" charset="-18"/>
                <a:cs typeface="Arial CE" charset="-18"/>
              </a:rPr>
              <a:t>Hasicí prášky jsou </a:t>
            </a:r>
            <a:r>
              <a:rPr lang="cs-CZ" b="1" dirty="0" smtClean="0">
                <a:solidFill>
                  <a:schemeClr val="accent2"/>
                </a:solidFill>
                <a:latin typeface="Arial CE" charset="-18"/>
                <a:cs typeface="Arial CE" charset="-18"/>
              </a:rPr>
              <a:t>velice účinné </a:t>
            </a:r>
            <a:r>
              <a:rPr lang="cs-CZ" dirty="0" smtClean="0">
                <a:latin typeface="Arial CE" charset="-18"/>
                <a:cs typeface="Arial CE" charset="-18"/>
              </a:rPr>
              <a:t>v archívech, </a:t>
            </a:r>
          </a:p>
          <a:p>
            <a:pPr marL="180612" lvl="1" indent="0" eaLnBrk="1" hangingPunct="1">
              <a:buClr>
                <a:schemeClr val="accent2"/>
              </a:buClr>
              <a:buNone/>
            </a:pPr>
            <a:r>
              <a:rPr lang="cs-CZ" dirty="0">
                <a:latin typeface="Arial CE" charset="-18"/>
                <a:cs typeface="Arial CE" charset="-18"/>
              </a:rPr>
              <a:t> </a:t>
            </a:r>
            <a:r>
              <a:rPr lang="cs-CZ" dirty="0" smtClean="0">
                <a:latin typeface="Arial CE" charset="-18"/>
                <a:cs typeface="Arial CE" charset="-18"/>
              </a:rPr>
              <a:t>   galeriích a podobných prostorách</a:t>
            </a:r>
          </a:p>
          <a:p>
            <a:pPr marL="0" indent="0" eaLnBrk="1" hangingPunct="1"/>
            <a:endParaRPr lang="cs-CZ" dirty="0" smtClean="0">
              <a:latin typeface="Arial CE" charset="-18"/>
              <a:cs typeface="Arial CE" charset="-18"/>
            </a:endParaRPr>
          </a:p>
          <a:p>
            <a:pPr marL="0" indent="0" eaLnBrk="1" hangingPunct="1"/>
            <a:r>
              <a:rPr lang="cs-CZ" dirty="0" smtClean="0">
                <a:latin typeface="Arial CE" charset="-18"/>
                <a:cs typeface="Arial CE" charset="-18"/>
              </a:rPr>
              <a:t>Hasící</a:t>
            </a:r>
            <a:r>
              <a:rPr lang="cs-CZ" b="1" dirty="0" smtClean="0">
                <a:latin typeface="Arial CE" charset="-18"/>
                <a:cs typeface="Arial CE" charset="-18"/>
              </a:rPr>
              <a:t> PRÁŠKY </a:t>
            </a:r>
            <a:r>
              <a:rPr lang="cs-CZ" b="1" dirty="0" smtClean="0">
                <a:solidFill>
                  <a:schemeClr val="accent2"/>
                </a:solidFill>
                <a:latin typeface="Arial CE" charset="-18"/>
                <a:cs typeface="Arial CE" charset="-18"/>
              </a:rPr>
              <a:t>nejsou vhodné</a:t>
            </a:r>
            <a:r>
              <a:rPr lang="cs-CZ" dirty="0" smtClean="0">
                <a:solidFill>
                  <a:schemeClr val="accent2"/>
                </a:solidFill>
                <a:latin typeface="Arial CE" charset="-18"/>
                <a:cs typeface="Arial CE" charset="-18"/>
              </a:rPr>
              <a:t> </a:t>
            </a:r>
            <a:r>
              <a:rPr lang="cs-CZ" dirty="0" smtClean="0">
                <a:latin typeface="Arial CE" charset="-18"/>
                <a:cs typeface="Arial CE" charset="-18"/>
              </a:rPr>
              <a:t>k hašení </a:t>
            </a:r>
            <a:r>
              <a:rPr lang="cs-CZ" b="1" dirty="0" smtClean="0">
                <a:latin typeface="Arial CE" charset="-18"/>
                <a:cs typeface="Arial CE" charset="-18"/>
              </a:rPr>
              <a:t>sypkých </a:t>
            </a:r>
          </a:p>
          <a:p>
            <a:pPr marL="0" indent="0" eaLnBrk="1" hangingPunct="1"/>
            <a:r>
              <a:rPr lang="cs-CZ" b="1" dirty="0" smtClean="0">
                <a:latin typeface="Arial CE" charset="-18"/>
                <a:cs typeface="Arial CE" charset="-18"/>
              </a:rPr>
              <a:t>hořlavých hmot</a:t>
            </a:r>
            <a:r>
              <a:rPr lang="cs-CZ" dirty="0" smtClean="0">
                <a:latin typeface="Arial CE" charset="-18"/>
                <a:cs typeface="Arial CE" charset="-18"/>
              </a:rPr>
              <a:t>, kde je nebezpečí  rozfoukání a </a:t>
            </a:r>
          </a:p>
          <a:p>
            <a:pPr marL="0" indent="0" eaLnBrk="1" hangingPunct="1"/>
            <a:r>
              <a:rPr lang="cs-CZ" b="1" dirty="0" smtClean="0">
                <a:solidFill>
                  <a:schemeClr val="accent2"/>
                </a:solidFill>
                <a:latin typeface="Arial CE" charset="-18"/>
                <a:cs typeface="Arial CE" charset="-18"/>
              </a:rPr>
              <a:t>vytvoření výbušné koncentrace</a:t>
            </a:r>
            <a:r>
              <a:rPr lang="cs-CZ" b="1" dirty="0" smtClean="0">
                <a:latin typeface="Arial CE" charset="-18"/>
                <a:cs typeface="Arial CE" charset="-18"/>
              </a:rPr>
              <a:t>. </a:t>
            </a:r>
          </a:p>
          <a:p>
            <a:pPr marL="0" indent="0" eaLnBrk="1" hangingPunct="1"/>
            <a:endParaRPr lang="cs-CZ" dirty="0" smtClean="0">
              <a:latin typeface="Arial CE" charset="-18"/>
              <a:cs typeface="Arial CE" charset="-18"/>
            </a:endParaRPr>
          </a:p>
          <a:p>
            <a:pPr marL="0" indent="0" eaLnBrk="1" hangingPunct="1"/>
            <a:r>
              <a:rPr lang="cs-CZ" dirty="0" smtClean="0">
                <a:latin typeface="Arial CE" charset="-18"/>
                <a:cs typeface="Arial CE" charset="-18"/>
              </a:rPr>
              <a:t>Jejich </a:t>
            </a:r>
            <a:r>
              <a:rPr lang="cs-CZ" b="1" dirty="0" smtClean="0">
                <a:latin typeface="Arial CE" charset="-18"/>
                <a:cs typeface="Arial CE" charset="-18"/>
              </a:rPr>
              <a:t>nevýhodou</a:t>
            </a:r>
            <a:r>
              <a:rPr lang="cs-CZ" dirty="0" smtClean="0">
                <a:latin typeface="Arial CE" charset="-18"/>
                <a:cs typeface="Arial CE" charset="-18"/>
              </a:rPr>
              <a:t> je znečištění jemných mechanických </a:t>
            </a:r>
          </a:p>
          <a:p>
            <a:pPr marL="0" indent="0" eaLnBrk="1" hangingPunct="1"/>
            <a:r>
              <a:rPr lang="cs-CZ" dirty="0" smtClean="0">
                <a:latin typeface="Arial CE" charset="-18"/>
                <a:cs typeface="Arial CE" charset="-18"/>
              </a:rPr>
              <a:t>zařízení a citlivých elektronických zařízení (např. PC).</a:t>
            </a:r>
          </a:p>
          <a:p>
            <a:pPr marL="0" indent="0" eaLnBrk="1" hangingPunct="1"/>
            <a:endParaRPr lang="cs-CZ" sz="1400" dirty="0" smtClean="0">
              <a:latin typeface="Arial CE" charset="-18"/>
              <a:cs typeface="Arial CE" charset="-18"/>
            </a:endParaRPr>
          </a:p>
        </p:txBody>
      </p:sp>
      <p:sp>
        <p:nvSpPr>
          <p:cNvPr id="5632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9pPr>
          </a:lstStyle>
          <a:p>
            <a:pPr eaLnBrk="1" hangingPunct="1"/>
            <a:fld id="{814489F6-B8F4-4CD7-B899-1256EAED1048}" type="slidenum">
              <a:rPr lang="en-US" sz="1000" smtClean="0">
                <a:solidFill>
                  <a:schemeClr val="bg1"/>
                </a:solidFill>
                <a:latin typeface="Futura CEZ OT Demi" pitchFamily="50" charset="0"/>
                <a:ea typeface="Arial CE" charset="-18"/>
                <a:cs typeface="Arial CE" charset="-18"/>
              </a:rPr>
              <a:pPr eaLnBrk="1" hangingPunct="1"/>
              <a:t>44</a:t>
            </a:fld>
            <a:endParaRPr lang="en-US" sz="1000" smtClean="0">
              <a:solidFill>
                <a:schemeClr val="bg1"/>
              </a:solidFill>
              <a:latin typeface="Futura CEZ OT Demi" pitchFamily="50" charset="0"/>
              <a:ea typeface="Arial CE" charset="-18"/>
              <a:cs typeface="Arial CE" charset="-18"/>
            </a:endParaRPr>
          </a:p>
        </p:txBody>
      </p:sp>
      <p:grpSp>
        <p:nvGrpSpPr>
          <p:cNvPr id="56325" name="Skupina 2"/>
          <p:cNvGrpSpPr>
            <a:grpSpLocks/>
          </p:cNvGrpSpPr>
          <p:nvPr/>
        </p:nvGrpSpPr>
        <p:grpSpPr bwMode="auto">
          <a:xfrm>
            <a:off x="5568355" y="563686"/>
            <a:ext cx="1728788" cy="647700"/>
            <a:chOff x="6804248" y="2636912"/>
            <a:chExt cx="1728192" cy="648072"/>
          </a:xfrm>
        </p:grpSpPr>
        <p:sp>
          <p:nvSpPr>
            <p:cNvPr id="2" name="Obdélník 1"/>
            <p:cNvSpPr/>
            <p:nvPr/>
          </p:nvSpPr>
          <p:spPr bwMode="auto">
            <a:xfrm>
              <a:off x="6804248" y="2636912"/>
              <a:ext cx="1728192" cy="648072"/>
            </a:xfrm>
            <a:prstGeom prst="rect">
              <a:avLst/>
            </a:prstGeom>
            <a:solidFill>
              <a:schemeClr val="accent5"/>
            </a:solidFill>
            <a:ln w="12700" cap="flat" cmpd="sng" algn="ctr">
              <a:noFill/>
              <a:prstDash val="solid"/>
              <a:round/>
              <a:headEnd type="none" w="med" len="med"/>
              <a:tailEnd type="none" w="med" len="med"/>
            </a:ln>
            <a:effectLst/>
          </p:spPr>
          <p:txBody>
            <a:bodyPr wrap="none" lIns="78762" tIns="39382" rIns="78762" bIns="39382" anchor="ctr"/>
            <a:lstStyle/>
            <a:p>
              <a:pPr algn="ctr" defTabSz="652463" eaLnBrk="0" hangingPunct="0">
                <a:lnSpc>
                  <a:spcPct val="100000"/>
                </a:lnSpc>
                <a:spcBef>
                  <a:spcPct val="50000"/>
                </a:spcBef>
                <a:buClr>
                  <a:schemeClr val="accent2"/>
                </a:buClr>
                <a:buSzTx/>
                <a:defRPr/>
              </a:pPr>
              <a:endParaRPr lang="cs-CZ" sz="1400" i="1"/>
            </a:p>
          </p:txBody>
        </p:sp>
        <p:pic>
          <p:nvPicPr>
            <p:cNvPr id="56328" name="Picture 4" descr="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681" y="2708920"/>
              <a:ext cx="5238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5" descr="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594" y="2708920"/>
              <a:ext cx="50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6" descr="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551" y="2708920"/>
              <a:ext cx="50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6" name="Picture 7" descr="prase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338" y="1522413"/>
            <a:ext cx="17573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miskovskjit\Pictures\POŽÁRY\požár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0256" y="3524250"/>
            <a:ext cx="3083719"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31794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39750" y="476250"/>
            <a:ext cx="7343775" cy="810607"/>
          </a:xfrm>
        </p:spPr>
        <p:txBody>
          <a:bodyPr/>
          <a:lstStyle/>
          <a:p>
            <a:pPr eaLnBrk="1" hangingPunct="1">
              <a:defRPr/>
            </a:pPr>
            <a:r>
              <a:rPr lang="cs-CZ" dirty="0" smtClean="0">
                <a:cs typeface="Arial" panose="020B0604020202020204" pitchFamily="34" charset="0"/>
              </a:rPr>
              <a:t>HASICÍ LÁTKY</a:t>
            </a:r>
            <a:br>
              <a:rPr lang="cs-CZ" dirty="0" smtClean="0">
                <a:cs typeface="Arial" panose="020B0604020202020204" pitchFamily="34" charset="0"/>
              </a:rPr>
            </a:br>
            <a:r>
              <a:rPr lang="cs-CZ" dirty="0" smtClean="0">
                <a:solidFill>
                  <a:schemeClr val="tx1"/>
                </a:solidFill>
                <a:cs typeface="Arial" panose="020B0604020202020204" pitchFamily="34" charset="0"/>
              </a:rPr>
              <a:t>OXID UHLIČITÝ </a:t>
            </a:r>
          </a:p>
        </p:txBody>
      </p:sp>
      <p:sp>
        <p:nvSpPr>
          <p:cNvPr id="57347" name="Rectangle 3"/>
          <p:cNvSpPr>
            <a:spLocks noGrp="1" noChangeArrowheads="1"/>
          </p:cNvSpPr>
          <p:nvPr>
            <p:ph idx="1"/>
          </p:nvPr>
        </p:nvSpPr>
        <p:spPr>
          <a:xfrm>
            <a:off x="539749" y="1731963"/>
            <a:ext cx="8347075" cy="4792662"/>
          </a:xfrm>
        </p:spPr>
        <p:txBody>
          <a:bodyPr/>
          <a:lstStyle/>
          <a:p>
            <a:pPr marL="0" indent="0" eaLnBrk="1" hangingPunct="1"/>
            <a:r>
              <a:rPr lang="cs-CZ" dirty="0" smtClean="0">
                <a:latin typeface="Arial CE" charset="-18"/>
                <a:cs typeface="Arial CE" charset="-18"/>
              </a:rPr>
              <a:t>Hlavním hasicím účinkem </a:t>
            </a:r>
            <a:r>
              <a:rPr lang="cs-CZ" b="1" dirty="0" smtClean="0">
                <a:latin typeface="Arial CE" charset="-18"/>
                <a:cs typeface="Arial CE" charset="-18"/>
              </a:rPr>
              <a:t>INERTNÍCH PLYNŮ</a:t>
            </a:r>
            <a:r>
              <a:rPr lang="cs-CZ" dirty="0" smtClean="0">
                <a:latin typeface="Arial CE" charset="-18"/>
                <a:cs typeface="Arial CE" charset="-18"/>
              </a:rPr>
              <a:t> je </a:t>
            </a:r>
            <a:r>
              <a:rPr lang="cs-CZ" b="1" dirty="0" smtClean="0">
                <a:solidFill>
                  <a:schemeClr val="accent2"/>
                </a:solidFill>
                <a:latin typeface="Arial CE" charset="-18"/>
                <a:cs typeface="Arial CE" charset="-18"/>
              </a:rPr>
              <a:t>zřeďování</a:t>
            </a:r>
            <a:r>
              <a:rPr lang="cs-CZ" dirty="0" smtClean="0">
                <a:solidFill>
                  <a:schemeClr val="accent2"/>
                </a:solidFill>
                <a:latin typeface="Arial CE" charset="-18"/>
                <a:cs typeface="Arial CE" charset="-18"/>
              </a:rPr>
              <a:t> </a:t>
            </a:r>
            <a:r>
              <a:rPr lang="cs-CZ" dirty="0" smtClean="0">
                <a:latin typeface="Arial CE" charset="-18"/>
                <a:cs typeface="Arial CE" charset="-18"/>
              </a:rPr>
              <a:t>atmosféry, vytěsnění kyslíku. Atmosféra obsahuje méně kyslíku a proces hoření se zpomaluje.</a:t>
            </a:r>
          </a:p>
          <a:p>
            <a:pPr marL="0" indent="0" eaLnBrk="1" hangingPunct="1">
              <a:lnSpc>
                <a:spcPct val="100000"/>
              </a:lnSpc>
            </a:pPr>
            <a:endParaRPr lang="cs-CZ" dirty="0">
              <a:latin typeface="Arial CE" charset="-18"/>
              <a:cs typeface="Arial CE" charset="-18"/>
            </a:endParaRPr>
          </a:p>
          <a:p>
            <a:pPr marL="0" indent="0" eaLnBrk="1" hangingPunct="1">
              <a:lnSpc>
                <a:spcPct val="100000"/>
              </a:lnSpc>
            </a:pPr>
            <a:r>
              <a:rPr lang="cs-CZ" b="1" dirty="0" smtClean="0">
                <a:latin typeface="Arial CE" charset="-18"/>
                <a:cs typeface="Arial CE" charset="-18"/>
              </a:rPr>
              <a:t>Oxid uhličitý</a:t>
            </a:r>
            <a:r>
              <a:rPr lang="cs-CZ" dirty="0" smtClean="0">
                <a:latin typeface="Arial CE" charset="-18"/>
                <a:cs typeface="Arial CE" charset="-18"/>
              </a:rPr>
              <a:t> </a:t>
            </a:r>
            <a:r>
              <a:rPr lang="cs-CZ" b="1" dirty="0" smtClean="0">
                <a:latin typeface="Arial CE" charset="-18"/>
                <a:cs typeface="Arial CE" charset="-18"/>
              </a:rPr>
              <a:t>(CO</a:t>
            </a:r>
            <a:r>
              <a:rPr lang="cs-CZ" b="1" baseline="-25000" dirty="0" smtClean="0">
                <a:latin typeface="Arial CE" charset="-18"/>
                <a:cs typeface="Arial CE" charset="-18"/>
              </a:rPr>
              <a:t>2</a:t>
            </a:r>
            <a:r>
              <a:rPr lang="cs-CZ" b="1" dirty="0" smtClean="0">
                <a:latin typeface="Arial CE" charset="-18"/>
                <a:cs typeface="Arial CE" charset="-18"/>
              </a:rPr>
              <a:t>)</a:t>
            </a:r>
            <a:r>
              <a:rPr lang="cs-CZ" dirty="0" smtClean="0">
                <a:latin typeface="Arial CE" charset="-18"/>
                <a:cs typeface="Arial CE" charset="-18"/>
              </a:rPr>
              <a:t> je </a:t>
            </a:r>
            <a:r>
              <a:rPr lang="cs-CZ" b="1" dirty="0" smtClean="0">
                <a:solidFill>
                  <a:schemeClr val="accent2"/>
                </a:solidFill>
                <a:latin typeface="Arial CE" charset="-18"/>
                <a:cs typeface="Arial CE" charset="-18"/>
              </a:rPr>
              <a:t>vhodný</a:t>
            </a:r>
            <a:r>
              <a:rPr lang="cs-CZ" dirty="0" smtClean="0">
                <a:latin typeface="Arial CE" charset="-18"/>
                <a:cs typeface="Arial CE" charset="-18"/>
              </a:rPr>
              <a:t> k hašení </a:t>
            </a:r>
            <a:r>
              <a:rPr lang="cs-CZ" b="1" dirty="0" smtClean="0">
                <a:solidFill>
                  <a:schemeClr val="accent2"/>
                </a:solidFill>
                <a:latin typeface="Arial CE" charset="-18"/>
                <a:cs typeface="Arial CE" charset="-18"/>
              </a:rPr>
              <a:t>elektrického zařízení pod napětím do 1000 V</a:t>
            </a:r>
            <a:r>
              <a:rPr lang="cs-CZ" b="1" dirty="0" smtClean="0">
                <a:latin typeface="Arial CE" charset="-18"/>
                <a:cs typeface="Arial CE" charset="-18"/>
              </a:rPr>
              <a:t>. </a:t>
            </a:r>
            <a:r>
              <a:rPr lang="cs-CZ" dirty="0" smtClean="0">
                <a:latin typeface="Arial CE" charset="-18"/>
                <a:cs typeface="Arial CE" charset="-18"/>
              </a:rPr>
              <a:t>Způsob použití je v objemovém hašení (např. archívy, banky)</a:t>
            </a:r>
          </a:p>
          <a:p>
            <a:pPr marL="0" indent="0" eaLnBrk="1" hangingPunct="1"/>
            <a:endParaRPr lang="cs-CZ" dirty="0" smtClean="0">
              <a:latin typeface="Arial CE" charset="-18"/>
              <a:cs typeface="Arial CE" charset="-18"/>
            </a:endParaRPr>
          </a:p>
          <a:p>
            <a:pPr marL="0" indent="0" eaLnBrk="1" hangingPunct="1"/>
            <a:r>
              <a:rPr lang="cs-CZ" b="1" dirty="0" smtClean="0">
                <a:solidFill>
                  <a:schemeClr val="accent2"/>
                </a:solidFill>
                <a:latin typeface="Arial CE" charset="-18"/>
                <a:cs typeface="Arial CE" charset="-18"/>
              </a:rPr>
              <a:t>Nedoporučuje se</a:t>
            </a:r>
            <a:r>
              <a:rPr lang="cs-CZ" dirty="0" smtClean="0">
                <a:solidFill>
                  <a:schemeClr val="accent2"/>
                </a:solidFill>
                <a:latin typeface="Arial CE" charset="-18"/>
                <a:cs typeface="Arial CE" charset="-18"/>
              </a:rPr>
              <a:t> </a:t>
            </a:r>
            <a:r>
              <a:rPr lang="cs-CZ" dirty="0" smtClean="0">
                <a:latin typeface="Arial CE" charset="-18"/>
                <a:cs typeface="Arial CE" charset="-18"/>
              </a:rPr>
              <a:t>používat k hašení:</a:t>
            </a:r>
          </a:p>
          <a:p>
            <a:pPr lvl="1" eaLnBrk="1" hangingPunct="1">
              <a:buClr>
                <a:schemeClr val="accent2"/>
              </a:buClr>
            </a:pPr>
            <a:r>
              <a:rPr lang="cs-CZ" dirty="0" smtClean="0">
                <a:latin typeface="Arial CE" charset="-18"/>
                <a:cs typeface="Arial CE" charset="-18"/>
              </a:rPr>
              <a:t>sypkých hořlavých hmot (nebezpečí rozfoukání</a:t>
            </a:r>
          </a:p>
          <a:p>
            <a:pPr lvl="1" eaLnBrk="1" hangingPunct="1">
              <a:buClr>
                <a:schemeClr val="accent2"/>
              </a:buClr>
              <a:buFont typeface="Wingdings" pitchFamily="2" charset="2"/>
              <a:buNone/>
            </a:pPr>
            <a:r>
              <a:rPr lang="cs-CZ" dirty="0" smtClean="0">
                <a:latin typeface="Arial CE" charset="-18"/>
                <a:cs typeface="Arial CE" charset="-18"/>
              </a:rPr>
              <a:t>    a </a:t>
            </a:r>
            <a:r>
              <a:rPr lang="cs-CZ" b="1" dirty="0" smtClean="0">
                <a:solidFill>
                  <a:schemeClr val="accent2"/>
                </a:solidFill>
                <a:latin typeface="Arial CE" charset="-18"/>
                <a:cs typeface="Arial CE" charset="-18"/>
              </a:rPr>
              <a:t>vytvoření výbušné koncentrace</a:t>
            </a:r>
            <a:endParaRPr lang="cs-CZ" b="1" u="sng" dirty="0" smtClean="0">
              <a:solidFill>
                <a:schemeClr val="accent2"/>
              </a:solidFill>
              <a:latin typeface="Arial CE" charset="-18"/>
              <a:cs typeface="Arial CE" charset="-18"/>
            </a:endParaRPr>
          </a:p>
          <a:p>
            <a:pPr lvl="1" eaLnBrk="1" hangingPunct="1">
              <a:buClr>
                <a:schemeClr val="accent2"/>
              </a:buClr>
            </a:pPr>
            <a:r>
              <a:rPr lang="cs-CZ" dirty="0" smtClean="0">
                <a:latin typeface="Arial CE" charset="-18"/>
                <a:cs typeface="Arial CE" charset="-18"/>
              </a:rPr>
              <a:t>plošných požárů</a:t>
            </a:r>
          </a:p>
          <a:p>
            <a:pPr lvl="1" eaLnBrk="1" hangingPunct="1">
              <a:buClr>
                <a:schemeClr val="accent2"/>
              </a:buClr>
            </a:pPr>
            <a:r>
              <a:rPr lang="cs-CZ" dirty="0" smtClean="0">
                <a:latin typeface="Arial CE" charset="-18"/>
                <a:cs typeface="Arial CE" charset="-18"/>
              </a:rPr>
              <a:t>kyselin. </a:t>
            </a:r>
          </a:p>
          <a:p>
            <a:pPr marL="0" indent="0" eaLnBrk="1" hangingPunct="1"/>
            <a:endParaRPr lang="cs-CZ" dirty="0" smtClean="0">
              <a:latin typeface="Arial CE" charset="-18"/>
              <a:cs typeface="Arial CE" charset="-18"/>
            </a:endParaRPr>
          </a:p>
          <a:p>
            <a:pPr marL="0" indent="0" eaLnBrk="1" hangingPunct="1"/>
            <a:r>
              <a:rPr lang="cs-CZ" b="1" dirty="0" smtClean="0">
                <a:latin typeface="Arial CE" charset="-18"/>
                <a:cs typeface="Arial CE" charset="-18"/>
              </a:rPr>
              <a:t>Při použití CO</a:t>
            </a:r>
            <a:r>
              <a:rPr lang="cs-CZ" b="1" baseline="-25000" dirty="0" smtClean="0">
                <a:latin typeface="Arial CE" charset="-18"/>
                <a:cs typeface="Arial CE" charset="-18"/>
              </a:rPr>
              <a:t>2</a:t>
            </a:r>
            <a:r>
              <a:rPr lang="cs-CZ" dirty="0" smtClean="0">
                <a:latin typeface="Arial CE" charset="-18"/>
                <a:cs typeface="Arial CE" charset="-18"/>
              </a:rPr>
              <a:t> jako hasicího prostředku</a:t>
            </a:r>
            <a:r>
              <a:rPr lang="cs-CZ" dirty="0" smtClean="0">
                <a:solidFill>
                  <a:srgbClr val="FF6600"/>
                </a:solidFill>
                <a:latin typeface="Arial CE" charset="-18"/>
                <a:cs typeface="Arial CE" charset="-18"/>
              </a:rPr>
              <a:t> </a:t>
            </a:r>
            <a:r>
              <a:rPr lang="cs-CZ" b="1" dirty="0" smtClean="0">
                <a:latin typeface="Arial CE" charset="-18"/>
                <a:cs typeface="Arial CE" charset="-18"/>
              </a:rPr>
              <a:t>v uzavřených </a:t>
            </a:r>
          </a:p>
          <a:p>
            <a:pPr marL="0" indent="0" eaLnBrk="1" hangingPunct="1"/>
            <a:r>
              <a:rPr lang="cs-CZ" b="1" dirty="0" smtClean="0">
                <a:latin typeface="Arial CE" charset="-18"/>
                <a:cs typeface="Arial CE" charset="-18"/>
              </a:rPr>
              <a:t>prostorách</a:t>
            </a:r>
            <a:r>
              <a:rPr lang="cs-CZ" dirty="0" smtClean="0">
                <a:solidFill>
                  <a:srgbClr val="FF6600"/>
                </a:solidFill>
                <a:latin typeface="Arial CE" charset="-18"/>
                <a:cs typeface="Arial CE" charset="-18"/>
              </a:rPr>
              <a:t> </a:t>
            </a:r>
            <a:r>
              <a:rPr lang="cs-CZ" dirty="0" smtClean="0">
                <a:latin typeface="Arial CE" charset="-18"/>
                <a:cs typeface="Arial CE" charset="-18"/>
              </a:rPr>
              <a:t>je nutno zachovávat opatrnost vzhledem </a:t>
            </a:r>
          </a:p>
          <a:p>
            <a:pPr marL="0" indent="0" eaLnBrk="1" hangingPunct="1"/>
            <a:r>
              <a:rPr lang="cs-CZ" dirty="0" smtClean="0">
                <a:latin typeface="Arial CE" charset="-18"/>
                <a:cs typeface="Arial CE" charset="-18"/>
              </a:rPr>
              <a:t>k jeho škodlivému účinku na lidský organismus.</a:t>
            </a:r>
            <a:r>
              <a:rPr lang="cs-CZ" dirty="0" smtClean="0">
                <a:solidFill>
                  <a:srgbClr val="FF6600"/>
                </a:solidFill>
                <a:latin typeface="Arial CE" charset="-18"/>
                <a:cs typeface="Arial CE" charset="-18"/>
              </a:rPr>
              <a:t> </a:t>
            </a:r>
            <a:r>
              <a:rPr lang="cs-CZ" dirty="0" smtClean="0">
                <a:latin typeface="Arial CE" charset="-18"/>
                <a:cs typeface="Arial CE" charset="-18"/>
              </a:rPr>
              <a:t>Při </a:t>
            </a:r>
          </a:p>
          <a:p>
            <a:pPr marL="0" indent="0" eaLnBrk="1" hangingPunct="1"/>
            <a:r>
              <a:rPr lang="cs-CZ" dirty="0" smtClean="0">
                <a:latin typeface="Arial CE" charset="-18"/>
                <a:cs typeface="Arial CE" charset="-18"/>
              </a:rPr>
              <a:t>vysokých koncentracích způsobuje </a:t>
            </a:r>
            <a:r>
              <a:rPr lang="cs-CZ" b="1" dirty="0" smtClean="0">
                <a:solidFill>
                  <a:schemeClr val="accent2"/>
                </a:solidFill>
                <a:latin typeface="Arial CE" charset="-18"/>
                <a:cs typeface="Arial CE" charset="-18"/>
              </a:rPr>
              <a:t>CO</a:t>
            </a:r>
            <a:r>
              <a:rPr lang="cs-CZ" b="1" baseline="-25000" dirty="0" smtClean="0">
                <a:solidFill>
                  <a:schemeClr val="accent2"/>
                </a:solidFill>
                <a:latin typeface="Arial CE" charset="-18"/>
                <a:cs typeface="Arial CE" charset="-18"/>
              </a:rPr>
              <a:t>2</a:t>
            </a:r>
            <a:r>
              <a:rPr lang="cs-CZ" dirty="0" smtClean="0">
                <a:solidFill>
                  <a:schemeClr val="accent2"/>
                </a:solidFill>
                <a:latin typeface="Arial CE" charset="-18"/>
                <a:cs typeface="Arial CE" charset="-18"/>
              </a:rPr>
              <a:t> </a:t>
            </a:r>
            <a:r>
              <a:rPr lang="cs-CZ" b="1" dirty="0" smtClean="0">
                <a:solidFill>
                  <a:schemeClr val="accent2"/>
                </a:solidFill>
                <a:latin typeface="Arial CE" charset="-18"/>
                <a:cs typeface="Arial CE" charset="-18"/>
              </a:rPr>
              <a:t>smrt zadušením</a:t>
            </a:r>
            <a:r>
              <a:rPr lang="cs-CZ" dirty="0" smtClean="0">
                <a:solidFill>
                  <a:srgbClr val="FF6600"/>
                </a:solidFill>
                <a:latin typeface="Arial CE" charset="-18"/>
                <a:cs typeface="Arial CE" charset="-18"/>
              </a:rPr>
              <a:t>. </a:t>
            </a:r>
          </a:p>
          <a:p>
            <a:pPr marL="0" indent="0" eaLnBrk="1" hangingPunct="1"/>
            <a:endParaRPr lang="cs-CZ" sz="1400" dirty="0" smtClean="0">
              <a:solidFill>
                <a:srgbClr val="FF6600"/>
              </a:solidFill>
              <a:latin typeface="Arial CE" charset="-18"/>
              <a:cs typeface="Arial CE" charset="-18"/>
            </a:endParaRPr>
          </a:p>
          <a:p>
            <a:pPr marL="0" indent="0" eaLnBrk="1" hangingPunct="1"/>
            <a:endParaRPr lang="cs-CZ" dirty="0" smtClean="0">
              <a:latin typeface="Arial CE" charset="-18"/>
              <a:cs typeface="Arial CE" charset="-18"/>
            </a:endParaRPr>
          </a:p>
        </p:txBody>
      </p:sp>
      <p:sp>
        <p:nvSpPr>
          <p:cNvPr id="5734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9pPr>
          </a:lstStyle>
          <a:p>
            <a:pPr eaLnBrk="1" hangingPunct="1"/>
            <a:fld id="{073A2D3A-110C-42BA-9EA1-87AC30EB0565}" type="slidenum">
              <a:rPr lang="en-US" sz="1000" smtClean="0">
                <a:solidFill>
                  <a:schemeClr val="bg1"/>
                </a:solidFill>
                <a:latin typeface="Futura CEZ OT Demi" pitchFamily="50" charset="0"/>
                <a:ea typeface="Arial CE" charset="-18"/>
                <a:cs typeface="Arial CE" charset="-18"/>
              </a:rPr>
              <a:pPr eaLnBrk="1" hangingPunct="1"/>
              <a:t>45</a:t>
            </a:fld>
            <a:endParaRPr lang="en-US" sz="1000" smtClean="0">
              <a:solidFill>
                <a:schemeClr val="bg1"/>
              </a:solidFill>
              <a:latin typeface="Futura CEZ OT Demi" pitchFamily="50" charset="0"/>
              <a:ea typeface="Arial CE" charset="-18"/>
              <a:cs typeface="Arial CE" charset="-18"/>
            </a:endParaRPr>
          </a:p>
        </p:txBody>
      </p:sp>
      <p:pic>
        <p:nvPicPr>
          <p:cNvPr id="57349" name="Picture 7" descr="s5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0" y="3892550"/>
            <a:ext cx="12255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9" descr="sni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6" y="3606799"/>
            <a:ext cx="1876424"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1" name="Skupina 2"/>
          <p:cNvGrpSpPr>
            <a:grpSpLocks/>
          </p:cNvGrpSpPr>
          <p:nvPr/>
        </p:nvGrpSpPr>
        <p:grpSpPr bwMode="auto">
          <a:xfrm>
            <a:off x="6181725" y="574982"/>
            <a:ext cx="1204913" cy="662109"/>
            <a:chOff x="5580113" y="692696"/>
            <a:chExt cx="1080120" cy="576064"/>
          </a:xfrm>
        </p:grpSpPr>
        <p:sp>
          <p:nvSpPr>
            <p:cNvPr id="2" name="Obdélník 1"/>
            <p:cNvSpPr/>
            <p:nvPr/>
          </p:nvSpPr>
          <p:spPr bwMode="auto">
            <a:xfrm>
              <a:off x="5580113" y="692696"/>
              <a:ext cx="1080120" cy="576064"/>
            </a:xfrm>
            <a:prstGeom prst="rect">
              <a:avLst/>
            </a:prstGeom>
            <a:solidFill>
              <a:schemeClr val="accent5"/>
            </a:solidFill>
            <a:ln w="12700" cap="flat" cmpd="sng" algn="ctr">
              <a:noFill/>
              <a:prstDash val="solid"/>
              <a:round/>
              <a:headEnd type="none" w="med" len="med"/>
              <a:tailEnd type="none" w="med" len="med"/>
            </a:ln>
            <a:effectLst/>
          </p:spPr>
          <p:txBody>
            <a:bodyPr wrap="none" lIns="78762" tIns="39382" rIns="78762" bIns="39382" anchor="ctr"/>
            <a:lstStyle/>
            <a:p>
              <a:pPr algn="ctr" defTabSz="652463" eaLnBrk="0" hangingPunct="0">
                <a:lnSpc>
                  <a:spcPct val="100000"/>
                </a:lnSpc>
                <a:spcBef>
                  <a:spcPct val="50000"/>
                </a:spcBef>
                <a:buClr>
                  <a:schemeClr val="accent2"/>
                </a:buClr>
                <a:buSzTx/>
                <a:defRPr/>
              </a:pPr>
              <a:endParaRPr lang="cs-CZ" sz="1400" i="1"/>
            </a:p>
          </p:txBody>
        </p:sp>
        <p:pic>
          <p:nvPicPr>
            <p:cNvPr id="57353" name="Picture 6" descr="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84" y="754066"/>
              <a:ext cx="465429"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4" descr="b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913" y="757238"/>
              <a:ext cx="479932"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3509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563563" y="484188"/>
            <a:ext cx="7343775" cy="810607"/>
          </a:xfrm>
        </p:spPr>
        <p:txBody>
          <a:bodyPr/>
          <a:lstStyle/>
          <a:p>
            <a:pPr eaLnBrk="1" hangingPunct="1">
              <a:defRPr/>
            </a:pPr>
            <a:r>
              <a:rPr lang="cs-CZ" dirty="0" smtClean="0">
                <a:cs typeface="Arial" panose="020B0604020202020204" pitchFamily="34" charset="0"/>
              </a:rPr>
              <a:t>HASICÍ LÁTKY</a:t>
            </a:r>
            <a:br>
              <a:rPr lang="cs-CZ" dirty="0" smtClean="0">
                <a:cs typeface="Arial" panose="020B0604020202020204" pitchFamily="34" charset="0"/>
              </a:rPr>
            </a:br>
            <a:r>
              <a:rPr lang="cs-CZ" dirty="0" smtClean="0">
                <a:solidFill>
                  <a:schemeClr val="tx1"/>
                </a:solidFill>
                <a:cs typeface="Arial" panose="020B0604020202020204" pitchFamily="34" charset="0"/>
              </a:rPr>
              <a:t>ČISTÉ HASIVO (HALOTRON)</a:t>
            </a:r>
          </a:p>
        </p:txBody>
      </p:sp>
      <p:sp>
        <p:nvSpPr>
          <p:cNvPr id="58371" name="Rectangle 3"/>
          <p:cNvSpPr>
            <a:spLocks noGrp="1" noChangeArrowheads="1"/>
          </p:cNvSpPr>
          <p:nvPr>
            <p:ph idx="1"/>
          </p:nvPr>
        </p:nvSpPr>
        <p:spPr>
          <a:xfrm>
            <a:off x="539750" y="1731963"/>
            <a:ext cx="7939088" cy="4360862"/>
          </a:xfrm>
        </p:spPr>
        <p:txBody>
          <a:bodyPr/>
          <a:lstStyle/>
          <a:p>
            <a:pPr marL="0" indent="0" eaLnBrk="1" hangingPunct="1"/>
            <a:r>
              <a:rPr lang="cs-CZ" dirty="0" smtClean="0">
                <a:latin typeface="Arial CE" charset="-18"/>
                <a:cs typeface="Arial CE" charset="-18"/>
              </a:rPr>
              <a:t>Hlavním hasicím účinkem </a:t>
            </a:r>
            <a:r>
              <a:rPr lang="cs-CZ" b="1" dirty="0" smtClean="0">
                <a:latin typeface="Arial CE" charset="-18"/>
                <a:cs typeface="Arial CE" charset="-18"/>
              </a:rPr>
              <a:t>PLYNU</a:t>
            </a:r>
            <a:r>
              <a:rPr lang="cs-CZ" dirty="0" smtClean="0">
                <a:latin typeface="Arial CE" charset="-18"/>
                <a:cs typeface="Arial CE" charset="-18"/>
              </a:rPr>
              <a:t> je, že </a:t>
            </a:r>
            <a:r>
              <a:rPr lang="cs-CZ" b="1" dirty="0" smtClean="0">
                <a:solidFill>
                  <a:schemeClr val="accent2"/>
                </a:solidFill>
                <a:latin typeface="Arial CE" charset="-18"/>
                <a:cs typeface="Arial CE" charset="-18"/>
              </a:rPr>
              <a:t>zpomaluje chemickou reakci </a:t>
            </a:r>
            <a:r>
              <a:rPr lang="cs-CZ" dirty="0" smtClean="0">
                <a:latin typeface="Arial CE" charset="-18"/>
                <a:cs typeface="Arial CE" charset="-18"/>
              </a:rPr>
              <a:t>v pásmu hoření. </a:t>
            </a:r>
          </a:p>
          <a:p>
            <a:pPr marL="0" indent="0" eaLnBrk="1" hangingPunct="1"/>
            <a:endParaRPr lang="cs-CZ" dirty="0" smtClean="0">
              <a:latin typeface="Arial CE" charset="-18"/>
              <a:cs typeface="Arial CE" charset="-18"/>
            </a:endParaRPr>
          </a:p>
          <a:p>
            <a:pPr marL="0" indent="0" eaLnBrk="1" hangingPunct="1"/>
            <a:r>
              <a:rPr lang="cs-CZ" dirty="0" smtClean="0">
                <a:latin typeface="Arial CE" charset="-18"/>
                <a:cs typeface="Arial CE" charset="-18"/>
              </a:rPr>
              <a:t>Jedná se o sloučeniny chemických prvků (např. fluor, argon).</a:t>
            </a:r>
          </a:p>
          <a:p>
            <a:pPr marL="0" indent="0" eaLnBrk="1" hangingPunct="1"/>
            <a:endParaRPr lang="cs-CZ" dirty="0" smtClean="0">
              <a:latin typeface="Arial CE" charset="-18"/>
              <a:cs typeface="Arial CE" charset="-18"/>
            </a:endParaRPr>
          </a:p>
          <a:p>
            <a:pPr marL="0" indent="0" eaLnBrk="1" hangingPunct="1"/>
            <a:r>
              <a:rPr lang="cs-CZ" dirty="0" smtClean="0">
                <a:latin typeface="Arial CE" charset="-18"/>
                <a:cs typeface="Arial CE" charset="-18"/>
              </a:rPr>
              <a:t>Jedná se o velice účinné hasicí látky, které se vlivem teploty rozkládají a velice účinně </a:t>
            </a:r>
          </a:p>
          <a:p>
            <a:pPr marL="0" indent="0" eaLnBrk="1" hangingPunct="1"/>
            <a:r>
              <a:rPr lang="cs-CZ" dirty="0" smtClean="0">
                <a:latin typeface="Arial CE" charset="-18"/>
                <a:cs typeface="Arial CE" charset="-18"/>
              </a:rPr>
              <a:t>zpomalují chemickou reakci v pásmu hoření až k jejímu zastavení.</a:t>
            </a:r>
          </a:p>
          <a:p>
            <a:pPr marL="0" indent="0" eaLnBrk="1" hangingPunct="1"/>
            <a:endParaRPr lang="cs-CZ" dirty="0" smtClean="0">
              <a:latin typeface="Arial CE" charset="-18"/>
              <a:cs typeface="Arial CE" charset="-18"/>
            </a:endParaRPr>
          </a:p>
          <a:p>
            <a:pPr marL="0" indent="0" eaLnBrk="1" hangingPunct="1"/>
            <a:r>
              <a:rPr lang="cs-CZ" dirty="0" smtClean="0">
                <a:latin typeface="Arial CE" charset="-18"/>
                <a:cs typeface="Arial CE" charset="-18"/>
              </a:rPr>
              <a:t>Jsou velmi </a:t>
            </a:r>
            <a:r>
              <a:rPr lang="cs-CZ" b="1" dirty="0" smtClean="0">
                <a:solidFill>
                  <a:schemeClr val="accent2"/>
                </a:solidFill>
                <a:latin typeface="Arial CE" charset="-18"/>
                <a:cs typeface="Arial CE" charset="-18"/>
              </a:rPr>
              <a:t>účinné</a:t>
            </a:r>
            <a:r>
              <a:rPr lang="cs-CZ" b="1" dirty="0" smtClean="0">
                <a:latin typeface="Arial CE" charset="-18"/>
                <a:cs typeface="Arial CE" charset="-18"/>
              </a:rPr>
              <a:t> </a:t>
            </a:r>
            <a:r>
              <a:rPr lang="cs-CZ" b="1" dirty="0" smtClean="0">
                <a:solidFill>
                  <a:schemeClr val="accent2"/>
                </a:solidFill>
                <a:latin typeface="Arial CE" charset="-18"/>
                <a:cs typeface="Arial CE" charset="-18"/>
              </a:rPr>
              <a:t>pro hašení všech hořlavých látek</a:t>
            </a:r>
            <a:r>
              <a:rPr lang="cs-CZ" b="1" dirty="0" smtClean="0">
                <a:latin typeface="Arial CE" charset="-18"/>
                <a:cs typeface="Arial CE" charset="-18"/>
              </a:rPr>
              <a:t>. </a:t>
            </a:r>
          </a:p>
          <a:p>
            <a:pPr marL="0" indent="0" eaLnBrk="1" hangingPunct="1"/>
            <a:r>
              <a:rPr lang="cs-CZ" b="1" dirty="0" smtClean="0">
                <a:solidFill>
                  <a:schemeClr val="accent2"/>
                </a:solidFill>
                <a:latin typeface="Arial CE" charset="-18"/>
                <a:cs typeface="Arial CE" charset="-18"/>
              </a:rPr>
              <a:t>Vhodné</a:t>
            </a:r>
            <a:r>
              <a:rPr lang="cs-CZ" dirty="0" smtClean="0">
                <a:latin typeface="Arial CE" charset="-18"/>
                <a:cs typeface="Arial CE" charset="-18"/>
              </a:rPr>
              <a:t> jsou k hašení </a:t>
            </a:r>
            <a:r>
              <a:rPr lang="cs-CZ" b="1" dirty="0" smtClean="0">
                <a:latin typeface="Arial CE" charset="-18"/>
                <a:cs typeface="Arial CE" charset="-18"/>
              </a:rPr>
              <a:t>spojové a výpočetní techniky.</a:t>
            </a:r>
          </a:p>
          <a:p>
            <a:pPr marL="0" indent="0" eaLnBrk="1" hangingPunct="1"/>
            <a:endParaRPr lang="cs-CZ" sz="1400" dirty="0" smtClean="0">
              <a:latin typeface="Arial CE" charset="-18"/>
              <a:cs typeface="Arial CE" charset="-18"/>
            </a:endParaRPr>
          </a:p>
          <a:p>
            <a:pPr marL="0" indent="0" eaLnBrk="1" hangingPunct="1"/>
            <a:endParaRPr lang="cs-CZ" sz="1400" dirty="0" smtClean="0">
              <a:latin typeface="Arial CE" charset="-18"/>
              <a:cs typeface="Arial CE" charset="-18"/>
            </a:endParaRPr>
          </a:p>
        </p:txBody>
      </p:sp>
      <p:sp>
        <p:nvSpPr>
          <p:cNvPr id="58372"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000">
                <a:solidFill>
                  <a:schemeClr val="tx1"/>
                </a:solidFill>
                <a:latin typeface="Arial" pitchFamily="34" charset="0"/>
              </a:defRPr>
            </a:lvl9pPr>
          </a:lstStyle>
          <a:p>
            <a:pPr eaLnBrk="1" hangingPunct="1"/>
            <a:fld id="{D810F6C7-D610-4BA2-9C46-41D03BEDC22C}" type="slidenum">
              <a:rPr lang="en-US" sz="1000" smtClean="0">
                <a:solidFill>
                  <a:schemeClr val="bg1"/>
                </a:solidFill>
                <a:latin typeface="Futura CEZ OT Demi" pitchFamily="50" charset="0"/>
                <a:ea typeface="Arial CE" charset="-18"/>
                <a:cs typeface="Arial CE" charset="-18"/>
              </a:rPr>
              <a:pPr eaLnBrk="1" hangingPunct="1"/>
              <a:t>46</a:t>
            </a:fld>
            <a:endParaRPr lang="en-US" sz="1000" smtClean="0">
              <a:solidFill>
                <a:schemeClr val="bg1"/>
              </a:solidFill>
              <a:latin typeface="Futura CEZ OT Demi" pitchFamily="50" charset="0"/>
              <a:ea typeface="Arial CE" charset="-18"/>
              <a:cs typeface="Arial CE" charset="-18"/>
            </a:endParaRPr>
          </a:p>
        </p:txBody>
      </p:sp>
      <p:pic>
        <p:nvPicPr>
          <p:cNvPr id="58373" name="Picture 6" descr="hal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405431"/>
            <a:ext cx="18367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Users\miskovskjit\Pictures\PHP halotronovy-ca2le-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4405431"/>
            <a:ext cx="27400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Skupina 2"/>
          <p:cNvGrpSpPr>
            <a:grpSpLocks/>
          </p:cNvGrpSpPr>
          <p:nvPr/>
        </p:nvGrpSpPr>
        <p:grpSpPr bwMode="auto">
          <a:xfrm>
            <a:off x="6105250" y="575140"/>
            <a:ext cx="1204913" cy="662109"/>
            <a:chOff x="5580113" y="692696"/>
            <a:chExt cx="1080120" cy="576064"/>
          </a:xfrm>
        </p:grpSpPr>
        <p:sp>
          <p:nvSpPr>
            <p:cNvPr id="13" name="Obdélník 12"/>
            <p:cNvSpPr/>
            <p:nvPr/>
          </p:nvSpPr>
          <p:spPr bwMode="auto">
            <a:xfrm>
              <a:off x="5580113" y="692696"/>
              <a:ext cx="1080120" cy="576064"/>
            </a:xfrm>
            <a:prstGeom prst="rect">
              <a:avLst/>
            </a:prstGeom>
            <a:solidFill>
              <a:schemeClr val="accent5"/>
            </a:solidFill>
            <a:ln w="12700" cap="flat" cmpd="sng" algn="ctr">
              <a:noFill/>
              <a:prstDash val="solid"/>
              <a:round/>
              <a:headEnd type="none" w="med" len="med"/>
              <a:tailEnd type="none" w="med" len="med"/>
            </a:ln>
            <a:effectLst/>
          </p:spPr>
          <p:txBody>
            <a:bodyPr wrap="none" lIns="78762" tIns="39382" rIns="78762" bIns="39382" anchor="ctr"/>
            <a:lstStyle/>
            <a:p>
              <a:pPr algn="ctr" defTabSz="652463" eaLnBrk="0" hangingPunct="0">
                <a:lnSpc>
                  <a:spcPct val="100000"/>
                </a:lnSpc>
                <a:spcBef>
                  <a:spcPct val="50000"/>
                </a:spcBef>
                <a:buClr>
                  <a:schemeClr val="accent2"/>
                </a:buClr>
                <a:buSzTx/>
                <a:defRPr/>
              </a:pPr>
              <a:endParaRPr lang="cs-CZ" sz="1400" i="1"/>
            </a:p>
          </p:txBody>
        </p:sp>
        <p:pic>
          <p:nvPicPr>
            <p:cNvPr id="14" name="Picture 6" descr="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84" y="754066"/>
              <a:ext cx="465429"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b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913" y="757238"/>
              <a:ext cx="479932"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078702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391389"/>
          </a:xfrm>
        </p:spPr>
        <p:txBody>
          <a:bodyPr/>
          <a:lstStyle/>
          <a:p>
            <a:r>
              <a:rPr lang="cs-CZ" dirty="0" smtClean="0">
                <a:solidFill>
                  <a:schemeClr val="accent2"/>
                </a:solidFill>
                <a:cs typeface="Arial" panose="020B0604020202020204" pitchFamily="34" charset="0"/>
              </a:rPr>
              <a:t>MIMOŘÁDNÁ UDÁLOST</a:t>
            </a:r>
            <a:endParaRPr lang="cs-CZ" dirty="0">
              <a:solidFill>
                <a:schemeClr val="accent2"/>
              </a:solidFill>
              <a:cs typeface="Arial" panose="020B0604020202020204" pitchFamily="34" charset="0"/>
            </a:endParaRPr>
          </a:p>
        </p:txBody>
      </p:sp>
      <p:sp>
        <p:nvSpPr>
          <p:cNvPr id="3" name="Zástupný symbol pro obsah 2"/>
          <p:cNvSpPr>
            <a:spLocks noGrp="1"/>
          </p:cNvSpPr>
          <p:nvPr>
            <p:ph idx="1"/>
          </p:nvPr>
        </p:nvSpPr>
        <p:spPr>
          <a:xfrm>
            <a:off x="517524" y="1619135"/>
            <a:ext cx="8321041" cy="1178805"/>
          </a:xfrm>
        </p:spPr>
        <p:txBody>
          <a:bodyPr/>
          <a:lstStyle/>
          <a:p>
            <a:pPr marL="341313" indent="-341313" defTabSz="1042988">
              <a:spcBef>
                <a:spcPct val="50000"/>
              </a:spcBef>
              <a:buClr>
                <a:srgbClr val="FF6600"/>
              </a:buClr>
              <a:buFont typeface="Wingdings" pitchFamily="2" charset="2"/>
              <a:buChar char="§"/>
              <a:defRPr/>
            </a:pPr>
            <a:r>
              <a:rPr lang="cs-CZ" dirty="0" smtClean="0"/>
              <a:t>vede </a:t>
            </a:r>
            <a:r>
              <a:rPr lang="cs-CZ" dirty="0"/>
              <a:t>(může vést) k ohrožení bezpečnosti elektrárny nebo bezpečnosti pracovníků</a:t>
            </a:r>
            <a:endParaRPr lang="cs-CZ" dirty="0">
              <a:latin typeface="Arial CE" charset="-18"/>
            </a:endParaRPr>
          </a:p>
          <a:p>
            <a:pPr marL="341313" indent="-341313" defTabSz="1042988">
              <a:spcBef>
                <a:spcPct val="50000"/>
              </a:spcBef>
              <a:buClr>
                <a:srgbClr val="FF6600"/>
              </a:buClr>
              <a:buFont typeface="Wingdings" pitchFamily="2" charset="2"/>
              <a:buChar char="§"/>
              <a:defRPr/>
            </a:pPr>
            <a:r>
              <a:rPr lang="cs-CZ" dirty="0"/>
              <a:t>posouzení závažnosti MU provádí směnový inženýr (</a:t>
            </a:r>
            <a:r>
              <a:rPr lang="cs-CZ" dirty="0" smtClean="0"/>
              <a:t>SI) </a:t>
            </a:r>
            <a:r>
              <a:rPr lang="cs-CZ" b="1" dirty="0" smtClean="0"/>
              <a:t>→  </a:t>
            </a:r>
            <a:r>
              <a:rPr lang="cs-CZ" b="1" dirty="0" smtClean="0">
                <a:solidFill>
                  <a:schemeClr val="accent2"/>
                </a:solidFill>
              </a:rPr>
              <a:t>proto </a:t>
            </a:r>
            <a:r>
              <a:rPr lang="cs-CZ" b="1" dirty="0">
                <a:solidFill>
                  <a:schemeClr val="accent2"/>
                </a:solidFill>
              </a:rPr>
              <a:t>musí </a:t>
            </a:r>
            <a:r>
              <a:rPr lang="cs-CZ" b="1" dirty="0" smtClean="0">
                <a:solidFill>
                  <a:schemeClr val="accent2"/>
                </a:solidFill>
              </a:rPr>
              <a:t>být o </a:t>
            </a:r>
            <a:r>
              <a:rPr lang="cs-CZ" b="1" dirty="0">
                <a:solidFill>
                  <a:schemeClr val="accent2"/>
                </a:solidFill>
              </a:rPr>
              <a:t>všem </a:t>
            </a:r>
            <a:r>
              <a:rPr lang="cs-CZ" b="1" dirty="0" smtClean="0">
                <a:solidFill>
                  <a:schemeClr val="accent2"/>
                </a:solidFill>
              </a:rPr>
              <a:t>informován </a:t>
            </a:r>
            <a:r>
              <a:rPr lang="cs-CZ" b="1" dirty="0">
                <a:solidFill>
                  <a:schemeClr val="accent2"/>
                </a:solidFill>
              </a:rPr>
              <a:t>!</a:t>
            </a:r>
          </a:p>
          <a:p>
            <a:endParaRPr lang="cs-CZ" dirty="0" smtClean="0"/>
          </a:p>
          <a:p>
            <a:endParaRPr lang="cs-CZ" dirty="0"/>
          </a:p>
        </p:txBody>
      </p:sp>
      <p:sp>
        <p:nvSpPr>
          <p:cNvPr id="4" name="Zástupný symbol pro obsah 3"/>
          <p:cNvSpPr>
            <a:spLocks noGrp="1"/>
          </p:cNvSpPr>
          <p:nvPr>
            <p:ph idx="11"/>
          </p:nvPr>
        </p:nvSpPr>
        <p:spPr>
          <a:xfrm>
            <a:off x="489800" y="2913227"/>
            <a:ext cx="5577625" cy="3592348"/>
          </a:xfrm>
        </p:spPr>
        <p:txBody>
          <a:bodyPr/>
          <a:lstStyle/>
          <a:p>
            <a:pPr marL="341313" indent="-341313" defTabSz="1042988">
              <a:spcBef>
                <a:spcPct val="50000"/>
              </a:spcBef>
              <a:buClr>
                <a:srgbClr val="FF6600"/>
              </a:buClr>
              <a:buFont typeface="Wingdings" pitchFamily="2" charset="2"/>
              <a:buNone/>
              <a:defRPr/>
            </a:pPr>
            <a:endParaRPr lang="cs-CZ" b="1" dirty="0" smtClean="0">
              <a:latin typeface="Arial CE" charset="-18"/>
            </a:endParaRPr>
          </a:p>
          <a:p>
            <a:pPr marL="341313" indent="-341313" defTabSz="1042988">
              <a:spcBef>
                <a:spcPct val="50000"/>
              </a:spcBef>
              <a:buClr>
                <a:srgbClr val="FF6600"/>
              </a:buClr>
              <a:buFont typeface="Wingdings" pitchFamily="2" charset="2"/>
              <a:buNone/>
              <a:defRPr/>
            </a:pPr>
            <a:r>
              <a:rPr lang="cs-CZ" b="1" dirty="0" smtClean="0">
                <a:latin typeface="Arial CE" charset="-18"/>
              </a:rPr>
              <a:t>Příklady </a:t>
            </a:r>
            <a:r>
              <a:rPr lang="cs-CZ" b="1" dirty="0">
                <a:latin typeface="Arial CE" charset="-18"/>
              </a:rPr>
              <a:t>mimořádných událostí:</a:t>
            </a:r>
          </a:p>
          <a:p>
            <a:pPr defTabSz="1042988">
              <a:spcBef>
                <a:spcPts val="600"/>
              </a:spcBef>
              <a:buClr>
                <a:srgbClr val="FF6600"/>
              </a:buClr>
              <a:buFont typeface="Wingdings" panose="05000000000000000000" pitchFamily="2" charset="2"/>
              <a:buChar char="§"/>
              <a:defRPr/>
            </a:pPr>
            <a:r>
              <a:rPr lang="cs-CZ" dirty="0"/>
              <a:t>narušení fyzické ochrany včetně teroristické hrozby</a:t>
            </a:r>
          </a:p>
          <a:p>
            <a:pPr defTabSz="1042988">
              <a:spcBef>
                <a:spcPts val="600"/>
              </a:spcBef>
              <a:buClr>
                <a:srgbClr val="FF6600"/>
              </a:buClr>
              <a:buFont typeface="Wingdings" panose="05000000000000000000" pitchFamily="2" charset="2"/>
              <a:buChar char="§"/>
              <a:defRPr/>
            </a:pPr>
            <a:r>
              <a:rPr lang="cs-CZ" dirty="0"/>
              <a:t>požáry, výbuchy, výskyt toxických nebo hořlavých plynů</a:t>
            </a:r>
          </a:p>
          <a:p>
            <a:pPr defTabSz="1042988">
              <a:spcBef>
                <a:spcPts val="600"/>
              </a:spcBef>
              <a:buClr>
                <a:srgbClr val="FF6600"/>
              </a:buClr>
              <a:buFont typeface="Wingdings" panose="05000000000000000000" pitchFamily="2" charset="2"/>
              <a:buChar char="§"/>
              <a:defRPr/>
            </a:pPr>
            <a:r>
              <a:rPr lang="cs-CZ" dirty="0"/>
              <a:t>narušení zásad BOZP (závažný/smrtelný pracovní úraz)</a:t>
            </a:r>
          </a:p>
          <a:p>
            <a:pPr defTabSz="1042988">
              <a:spcBef>
                <a:spcPts val="600"/>
              </a:spcBef>
              <a:buClr>
                <a:srgbClr val="FF6600"/>
              </a:buClr>
              <a:buFont typeface="Wingdings" panose="05000000000000000000" pitchFamily="2" charset="2"/>
              <a:buChar char="§"/>
              <a:defRPr/>
            </a:pPr>
            <a:r>
              <a:rPr lang="cs-CZ" dirty="0"/>
              <a:t>zemětřesení, vichřice, záplavy, havárie letadel, srážka vozidel s nebezpečným nákladem</a:t>
            </a:r>
          </a:p>
          <a:p>
            <a:pPr defTabSz="1042988">
              <a:spcBef>
                <a:spcPts val="600"/>
              </a:spcBef>
              <a:buClr>
                <a:srgbClr val="FF6600"/>
              </a:buClr>
              <a:buFont typeface="Wingdings" panose="05000000000000000000" pitchFamily="2" charset="2"/>
              <a:buChar char="§"/>
              <a:defRPr/>
            </a:pPr>
            <a:r>
              <a:rPr lang="cs-CZ" dirty="0"/>
              <a:t>havárie zařízení na výrobu a distribuci elektřiny, závažné poruchy v přenosové soustavě</a:t>
            </a:r>
          </a:p>
          <a:p>
            <a:pPr defTabSz="1042988">
              <a:spcBef>
                <a:spcPts val="600"/>
              </a:spcBef>
              <a:buClr>
                <a:srgbClr val="FF6600"/>
              </a:buClr>
              <a:buFont typeface="Wingdings" panose="05000000000000000000" pitchFamily="2" charset="2"/>
              <a:buChar char="§"/>
              <a:defRPr/>
            </a:pPr>
            <a:r>
              <a:rPr lang="cs-CZ" dirty="0"/>
              <a:t>události s dopadem do životního </a:t>
            </a:r>
            <a:r>
              <a:rPr lang="cs-CZ" dirty="0" smtClean="0"/>
              <a:t>prostředí</a:t>
            </a:r>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47</a:t>
            </a:fld>
            <a:endParaRPr lang="cs-CZ"/>
          </a:p>
        </p:txBody>
      </p:sp>
      <p:pic>
        <p:nvPicPr>
          <p:cNvPr id="47106" name="Picture 2" descr="C:\Users\miskovskjit\Pictures\hasiči cvičení\IMG_57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5397" y="3666972"/>
            <a:ext cx="2434727" cy="272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27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2101" y="514349"/>
            <a:ext cx="6876000" cy="391389"/>
          </a:xfrm>
        </p:spPr>
        <p:txBody>
          <a:bodyPr/>
          <a:lstStyle/>
          <a:p>
            <a:r>
              <a:rPr lang="cs-CZ" dirty="0" smtClean="0">
                <a:solidFill>
                  <a:schemeClr val="accent2"/>
                </a:solidFill>
                <a:cs typeface="Arial" panose="020B0604020202020204" pitchFamily="34" charset="0"/>
              </a:rPr>
              <a:t>MIMOŘÁDNÁ UDÁLOST</a:t>
            </a:r>
            <a:endParaRPr lang="cs-CZ" dirty="0">
              <a:solidFill>
                <a:schemeClr val="accent2"/>
              </a:solidFill>
              <a:cs typeface="Arial" panose="020B0604020202020204" pitchFamily="34" charset="0"/>
            </a:endParaRPr>
          </a:p>
        </p:txBody>
      </p:sp>
      <p:sp>
        <p:nvSpPr>
          <p:cNvPr id="3" name="Zástupný symbol pro obsah 2"/>
          <p:cNvSpPr>
            <a:spLocks noGrp="1"/>
          </p:cNvSpPr>
          <p:nvPr>
            <p:ph idx="1"/>
          </p:nvPr>
        </p:nvSpPr>
        <p:spPr>
          <a:xfrm>
            <a:off x="495300" y="1406236"/>
            <a:ext cx="8125650" cy="5166014"/>
          </a:xfrm>
        </p:spPr>
        <p:txBody>
          <a:bodyPr/>
          <a:lstStyle/>
          <a:p>
            <a:pPr marL="0" indent="0"/>
            <a:r>
              <a:rPr lang="cs-CZ" sz="1800" b="1" dirty="0">
                <a:latin typeface="Arial CE" charset="-18"/>
              </a:rPr>
              <a:t>Havarijní </a:t>
            </a:r>
            <a:r>
              <a:rPr lang="cs-CZ" sz="1800" b="1" dirty="0" smtClean="0">
                <a:latin typeface="Arial CE" charset="-18"/>
              </a:rPr>
              <a:t>štáb lokality </a:t>
            </a:r>
            <a:r>
              <a:rPr lang="cs-CZ" sz="1800" dirty="0">
                <a:latin typeface="Arial CE" charset="-18"/>
              </a:rPr>
              <a:t>je ustaven jako řídící orgán, který má za úkol </a:t>
            </a:r>
            <a:r>
              <a:rPr lang="cs-CZ" sz="1800" dirty="0" smtClean="0">
                <a:latin typeface="Arial CE" charset="-18"/>
              </a:rPr>
              <a:t>řídit činnosti na </a:t>
            </a:r>
            <a:r>
              <a:rPr lang="cs-CZ" sz="1800" dirty="0">
                <a:latin typeface="Arial CE" charset="-18"/>
              </a:rPr>
              <a:t>elektrárně po dobu trvání mimořádné události, tj</a:t>
            </a:r>
            <a:r>
              <a:rPr lang="cs-CZ" sz="1800" dirty="0" smtClean="0">
                <a:latin typeface="Arial CE" charset="-18"/>
              </a:rPr>
              <a:t>. </a:t>
            </a:r>
            <a:r>
              <a:rPr lang="cs-CZ" sz="1800" b="1" dirty="0" smtClean="0">
                <a:solidFill>
                  <a:schemeClr val="accent2"/>
                </a:solidFill>
                <a:latin typeface="Arial CE" charset="-18"/>
              </a:rPr>
              <a:t>řešit mimořádnou </a:t>
            </a:r>
            <a:r>
              <a:rPr lang="cs-CZ" sz="1800" b="1" dirty="0">
                <a:solidFill>
                  <a:schemeClr val="accent2"/>
                </a:solidFill>
                <a:latin typeface="Arial CE" charset="-18"/>
              </a:rPr>
              <a:t>událost </a:t>
            </a:r>
            <a:r>
              <a:rPr lang="cs-CZ" sz="1800" b="1" dirty="0" smtClean="0">
                <a:solidFill>
                  <a:schemeClr val="accent2"/>
                </a:solidFill>
                <a:latin typeface="Arial CE" charset="-18"/>
              </a:rPr>
              <a:t>a </a:t>
            </a:r>
            <a:r>
              <a:rPr lang="cs-CZ" sz="1800" b="1" dirty="0">
                <a:solidFill>
                  <a:schemeClr val="accent2"/>
                </a:solidFill>
                <a:latin typeface="Arial CE" charset="-18"/>
              </a:rPr>
              <a:t>minimalizovat její </a:t>
            </a:r>
            <a:r>
              <a:rPr lang="cs-CZ" sz="1800" b="1" dirty="0" smtClean="0">
                <a:solidFill>
                  <a:schemeClr val="accent2"/>
                </a:solidFill>
                <a:latin typeface="Arial CE" charset="-18"/>
              </a:rPr>
              <a:t>následky.</a:t>
            </a:r>
            <a:endParaRPr lang="cs-CZ" sz="1800" b="1" dirty="0">
              <a:solidFill>
                <a:schemeClr val="accent2"/>
              </a:solidFill>
              <a:latin typeface="Arial CE" charset="-18"/>
            </a:endParaRPr>
          </a:p>
          <a:p>
            <a:pPr marL="0" indent="0">
              <a:spcBef>
                <a:spcPts val="1200"/>
              </a:spcBef>
            </a:pPr>
            <a:r>
              <a:rPr lang="cs-CZ" sz="1800" b="1" dirty="0" smtClean="0">
                <a:latin typeface="Arial CE" charset="-18"/>
              </a:rPr>
              <a:t>Havarijní </a:t>
            </a:r>
            <a:r>
              <a:rPr lang="cs-CZ" sz="1800" b="1" dirty="0">
                <a:latin typeface="Arial CE" charset="-18"/>
              </a:rPr>
              <a:t>štáb nebo směnový inženýr </a:t>
            </a:r>
            <a:r>
              <a:rPr lang="cs-CZ" sz="1800" b="1" dirty="0" smtClean="0">
                <a:latin typeface="Arial CE" charset="-18"/>
              </a:rPr>
              <a:t> mohou v </a:t>
            </a:r>
            <a:r>
              <a:rPr lang="cs-CZ" sz="1800" b="1" dirty="0">
                <a:latin typeface="Arial CE" charset="-18"/>
              </a:rPr>
              <a:t>případě vzniku </a:t>
            </a:r>
            <a:r>
              <a:rPr lang="cs-CZ" sz="1800" b="1" dirty="0" smtClean="0">
                <a:latin typeface="Arial CE" charset="-18"/>
              </a:rPr>
              <a:t>mimořádné události vyhlásit </a:t>
            </a:r>
            <a:r>
              <a:rPr lang="cs-CZ" sz="1800" b="1" dirty="0">
                <a:latin typeface="Arial CE" charset="-18"/>
              </a:rPr>
              <a:t>tato </a:t>
            </a:r>
            <a:r>
              <a:rPr lang="cs-CZ" sz="1800" b="1" dirty="0" smtClean="0">
                <a:latin typeface="Arial CE" charset="-18"/>
              </a:rPr>
              <a:t>opatření:</a:t>
            </a:r>
          </a:p>
          <a:p>
            <a:pPr marL="1438275" lvl="1" indent="-276225" defTabSz="1042988">
              <a:spcBef>
                <a:spcPct val="50000"/>
              </a:spcBef>
              <a:buClr>
                <a:srgbClr val="FF6600"/>
              </a:buClr>
              <a:defRPr/>
            </a:pPr>
            <a:r>
              <a:rPr lang="cs-CZ" b="1" dirty="0" smtClean="0"/>
              <a:t>SHROMÁŽDĚNÍ ZAMĚSTNANCŮ</a:t>
            </a:r>
            <a:endParaRPr lang="cs-CZ" b="1" dirty="0" smtClean="0">
              <a:latin typeface="Arial CE" charset="-18"/>
            </a:endParaRPr>
          </a:p>
          <a:p>
            <a:pPr marL="1438275" indent="-276225" defTabSz="1042988">
              <a:spcBef>
                <a:spcPts val="1200"/>
              </a:spcBef>
              <a:buClr>
                <a:srgbClr val="FF6600"/>
              </a:buClr>
              <a:buFont typeface="Wingdings" pitchFamily="2" charset="2"/>
              <a:buChar char="§"/>
              <a:defRPr/>
            </a:pPr>
            <a:r>
              <a:rPr lang="cs-CZ" b="1" dirty="0" smtClean="0"/>
              <a:t>EVAKUACI VŠECH PRACOVNÍKŮ</a:t>
            </a:r>
            <a:endParaRPr lang="cs-CZ" b="1" dirty="0" smtClean="0">
              <a:latin typeface="Arial CE" charset="-18"/>
            </a:endParaRPr>
          </a:p>
          <a:p>
            <a:pPr>
              <a:spcBef>
                <a:spcPts val="600"/>
              </a:spcBef>
            </a:pPr>
            <a:r>
              <a:rPr lang="cs-CZ" b="1" dirty="0" smtClean="0">
                <a:latin typeface="Arial CE" charset="-18"/>
              </a:rPr>
              <a:t>Mimořádná událost se vyhlašuje:</a:t>
            </a:r>
          </a:p>
          <a:p>
            <a:pPr>
              <a:buClr>
                <a:srgbClr val="FF6600"/>
              </a:buClr>
              <a:buFont typeface="Wingdings" panose="05000000000000000000" pitchFamily="2" charset="2"/>
              <a:buChar char="§"/>
            </a:pPr>
            <a:r>
              <a:rPr lang="cs-CZ" b="1" dirty="0" smtClean="0">
                <a:latin typeface="Arial CE" charset="-18"/>
              </a:rPr>
              <a:t>sirénou</a:t>
            </a:r>
          </a:p>
          <a:p>
            <a:pPr>
              <a:buClr>
                <a:srgbClr val="FF6600"/>
              </a:buClr>
              <a:buFont typeface="Wingdings" panose="05000000000000000000" pitchFamily="2" charset="2"/>
              <a:buChar char="§"/>
            </a:pPr>
            <a:r>
              <a:rPr lang="cs-CZ" b="1" dirty="0" smtClean="0">
                <a:latin typeface="Arial CE" charset="-18"/>
              </a:rPr>
              <a:t>rozhlasem</a:t>
            </a:r>
          </a:p>
          <a:p>
            <a:pPr>
              <a:buClr>
                <a:srgbClr val="FF6600"/>
              </a:buClr>
              <a:buFont typeface="Wingdings" panose="05000000000000000000" pitchFamily="2" charset="2"/>
              <a:buChar char="§"/>
            </a:pPr>
            <a:r>
              <a:rPr lang="cs-CZ" b="1" dirty="0" smtClean="0">
                <a:latin typeface="Arial CE" charset="-18"/>
              </a:rPr>
              <a:t>megafonem</a:t>
            </a:r>
          </a:p>
          <a:p>
            <a:pPr>
              <a:buClr>
                <a:srgbClr val="FF6600"/>
              </a:buClr>
              <a:buFont typeface="Wingdings" panose="05000000000000000000" pitchFamily="2" charset="2"/>
              <a:buChar char="§"/>
            </a:pPr>
            <a:r>
              <a:rPr lang="cs-CZ" b="1" dirty="0" smtClean="0">
                <a:latin typeface="Arial CE" charset="-18"/>
              </a:rPr>
              <a:t>telefonem</a:t>
            </a:r>
          </a:p>
          <a:p>
            <a:pPr>
              <a:buClr>
                <a:srgbClr val="FF6600"/>
              </a:buClr>
              <a:buFont typeface="Wingdings" panose="05000000000000000000" pitchFamily="2" charset="2"/>
              <a:buChar char="§"/>
            </a:pPr>
            <a:r>
              <a:rPr lang="cs-CZ" b="1" dirty="0">
                <a:latin typeface="Arial CE" charset="-18"/>
              </a:rPr>
              <a:t>vedoucími zaměstnanci (cestou přímé podřízenosti</a:t>
            </a:r>
            <a:r>
              <a:rPr lang="cs-CZ" b="1" dirty="0" smtClean="0">
                <a:latin typeface="Arial CE" charset="-18"/>
              </a:rPr>
              <a:t>)</a:t>
            </a:r>
          </a:p>
          <a:p>
            <a:pPr>
              <a:buClr>
                <a:srgbClr val="FF6600"/>
              </a:buClr>
              <a:buFont typeface="Wingdings" panose="05000000000000000000" pitchFamily="2" charset="2"/>
              <a:buChar char="§"/>
            </a:pPr>
            <a:r>
              <a:rPr lang="cs-CZ" b="1" dirty="0">
                <a:latin typeface="Arial CE" charset="-18"/>
              </a:rPr>
              <a:t>informování pracovníků dodavatelských firem v lokalitě zajišťují </a:t>
            </a:r>
            <a:r>
              <a:rPr lang="cs-CZ" b="1" dirty="0" smtClean="0">
                <a:latin typeface="Arial CE" charset="-18"/>
              </a:rPr>
              <a:t>příslušní zaměstnanci ČEZ </a:t>
            </a:r>
            <a:r>
              <a:rPr lang="cs-CZ" b="1" dirty="0">
                <a:latin typeface="Arial CE" charset="-18"/>
              </a:rPr>
              <a:t>(odběratel služby)</a:t>
            </a:r>
          </a:p>
          <a:p>
            <a:pPr algn="ctr">
              <a:lnSpc>
                <a:spcPct val="100000"/>
              </a:lnSpc>
              <a:buClr>
                <a:srgbClr val="FF6600"/>
              </a:buClr>
              <a:buSzTx/>
            </a:pPr>
            <a:r>
              <a:rPr lang="cs-CZ" altLang="cs-CZ" b="1" dirty="0">
                <a:solidFill>
                  <a:schemeClr val="accent2"/>
                </a:solidFill>
                <a:cs typeface="Arial" pitchFamily="34" charset="0"/>
              </a:rPr>
              <a:t>Smluvní partner je povinen akceptovat a respektovat </a:t>
            </a:r>
            <a:r>
              <a:rPr lang="cs-CZ" altLang="cs-CZ" b="1" dirty="0" smtClean="0">
                <a:solidFill>
                  <a:schemeClr val="accent2"/>
                </a:solidFill>
                <a:cs typeface="Arial" pitchFamily="34" charset="0"/>
              </a:rPr>
              <a:t>tyto pokyny</a:t>
            </a:r>
            <a:r>
              <a:rPr lang="cs-CZ" altLang="cs-CZ" b="1" dirty="0">
                <a:solidFill>
                  <a:schemeClr val="accent2"/>
                </a:solidFill>
                <a:cs typeface="Arial" pitchFamily="34" charset="0"/>
              </a:rPr>
              <a:t>!</a:t>
            </a:r>
          </a:p>
          <a:p>
            <a:pPr algn="ctr">
              <a:buClr>
                <a:srgbClr val="FF6600"/>
              </a:buClr>
              <a:buFont typeface="Wingdings" panose="05000000000000000000" pitchFamily="2" charset="2"/>
              <a:buChar char="§"/>
            </a:pPr>
            <a:endParaRPr lang="cs-CZ" b="1" dirty="0">
              <a:latin typeface="Arial CE" charset="-18"/>
            </a:endParaRPr>
          </a:p>
          <a:p>
            <a:endParaRPr lang="cs-CZ" b="1" dirty="0">
              <a:latin typeface="Arial CE" charset="-18"/>
            </a:endParaRPr>
          </a:p>
          <a:p>
            <a:endParaRPr lang="cs-CZ" dirty="0"/>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48</a:t>
            </a:fld>
            <a:endParaRPr lang="cs-CZ"/>
          </a:p>
        </p:txBody>
      </p:sp>
      <p:pic>
        <p:nvPicPr>
          <p:cNvPr id="48130" name="Picture 2" descr="C:\Users\miskovskjit\Downloads\megaf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3781425"/>
            <a:ext cx="232886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5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smtClean="0">
                <a:solidFill>
                  <a:schemeClr val="accent2"/>
                </a:solidFill>
                <a:cs typeface="Arial" pitchFamily="34" charset="0"/>
              </a:rPr>
              <a:t>ORGANIZACE A ZAJIŠTĚNÍ </a:t>
            </a:r>
            <a:r>
              <a:rPr lang="cs-CZ" dirty="0">
                <a:solidFill>
                  <a:schemeClr val="accent2"/>
                </a:solidFill>
                <a:cs typeface="Arial" pitchFamily="34" charset="0"/>
              </a:rPr>
              <a:t>POŽÁRNÍ </a:t>
            </a:r>
            <a:r>
              <a:rPr lang="cs-CZ" dirty="0" smtClean="0">
                <a:solidFill>
                  <a:schemeClr val="accent2"/>
                </a:solidFill>
                <a:cs typeface="Arial" pitchFamily="34" charset="0"/>
              </a:rPr>
              <a:t>OCHRANY</a:t>
            </a:r>
            <a:br>
              <a:rPr lang="cs-CZ" dirty="0" smtClean="0">
                <a:solidFill>
                  <a:schemeClr val="accent2"/>
                </a:solidFill>
                <a:cs typeface="Arial" pitchFamily="34" charset="0"/>
              </a:rPr>
            </a:br>
            <a:r>
              <a:rPr lang="cs-CZ" dirty="0" smtClean="0">
                <a:solidFill>
                  <a:schemeClr val="accent2"/>
                </a:solidFill>
                <a:cs typeface="Arial" pitchFamily="34" charset="0"/>
              </a:rPr>
              <a:t>V </a:t>
            </a:r>
            <a:r>
              <a:rPr lang="cs-CZ" dirty="0">
                <a:solidFill>
                  <a:schemeClr val="accent2"/>
                </a:solidFill>
                <a:cs typeface="Arial" pitchFamily="34" charset="0"/>
              </a:rPr>
              <a:t>ČEZ, </a:t>
            </a:r>
            <a:r>
              <a:rPr lang="cs-CZ" dirty="0" smtClean="0">
                <a:solidFill>
                  <a:schemeClr val="accent2"/>
                </a:solidFill>
                <a:cs typeface="Arial" pitchFamily="34" charset="0"/>
              </a:rPr>
              <a:t>a.s.</a:t>
            </a:r>
            <a:endParaRPr lang="cs-CZ" dirty="0">
              <a:solidFill>
                <a:schemeClr val="accent2"/>
              </a:solidFill>
              <a:cs typeface="Arial" pitchFamily="34" charset="0"/>
            </a:endParaRPr>
          </a:p>
        </p:txBody>
      </p:sp>
      <p:sp>
        <p:nvSpPr>
          <p:cNvPr id="3" name="Zástupný symbol pro obsah 2"/>
          <p:cNvSpPr>
            <a:spLocks noGrp="1"/>
          </p:cNvSpPr>
          <p:nvPr>
            <p:ph idx="1"/>
          </p:nvPr>
        </p:nvSpPr>
        <p:spPr>
          <a:xfrm>
            <a:off x="504000" y="1692000"/>
            <a:ext cx="3648900" cy="4680000"/>
          </a:xfrm>
        </p:spPr>
        <p:txBody>
          <a:bodyPr/>
          <a:lstStyle/>
          <a:p>
            <a:pPr lvl="1"/>
            <a:r>
              <a:rPr lang="cs-CZ" dirty="0" smtClean="0">
                <a:solidFill>
                  <a:srgbClr val="000000"/>
                </a:solidFill>
              </a:rPr>
              <a:t>Ve velkých klasických elektrárnách zajišťují </a:t>
            </a:r>
            <a:r>
              <a:rPr lang="cs-CZ" dirty="0">
                <a:solidFill>
                  <a:srgbClr val="000000"/>
                </a:solidFill>
              </a:rPr>
              <a:t>požární ochranu </a:t>
            </a:r>
            <a:r>
              <a:rPr lang="cs-CZ" dirty="0" smtClean="0">
                <a:solidFill>
                  <a:srgbClr val="000000"/>
                </a:solidFill>
              </a:rPr>
              <a:t>Požární stanice HZS. Koordinátoři PO a HP v těchto elektrárnách jsou podřízeni velitelům PS HZS.</a:t>
            </a:r>
          </a:p>
          <a:p>
            <a:pPr marL="1587" lvl="1" indent="0" algn="just">
              <a:buNone/>
            </a:pPr>
            <a:r>
              <a:rPr lang="cs-CZ" dirty="0" smtClean="0">
                <a:solidFill>
                  <a:srgbClr val="000000"/>
                </a:solidFill>
              </a:rPr>
              <a:t>   (PS HZS TTR, EPR, ETU, EMĚ)</a:t>
            </a:r>
            <a:endParaRPr lang="cs-CZ" dirty="0">
              <a:solidFill>
                <a:srgbClr val="000000"/>
              </a:solidFill>
            </a:endParaRPr>
          </a:p>
          <a:p>
            <a:pPr lvl="1" algn="just"/>
            <a:endParaRPr lang="cs-CZ" dirty="0">
              <a:solidFill>
                <a:srgbClr val="000000"/>
              </a:solidFill>
            </a:endParaRPr>
          </a:p>
          <a:p>
            <a:pPr lvl="1" algn="just"/>
            <a:endParaRPr lang="cs-CZ" dirty="0">
              <a:solidFill>
                <a:srgbClr val="000000"/>
              </a:solidFill>
            </a:endParaRPr>
          </a:p>
          <a:p>
            <a:pPr lvl="1"/>
            <a:r>
              <a:rPr lang="cs-CZ" dirty="0" smtClean="0">
                <a:solidFill>
                  <a:srgbClr val="000000"/>
                </a:solidFill>
              </a:rPr>
              <a:t>Koordinátoři PO a HP ostatních klasických elektráren a EVD jsou</a:t>
            </a:r>
            <a:r>
              <a:rPr lang="cs-CZ" dirty="0" smtClean="0"/>
              <a:t> </a:t>
            </a:r>
            <a:r>
              <a:rPr lang="cs-CZ" dirty="0"/>
              <a:t>v přímé </a:t>
            </a:r>
            <a:r>
              <a:rPr lang="cs-CZ" dirty="0" smtClean="0"/>
              <a:t>pravomoci </a:t>
            </a:r>
            <a:r>
              <a:rPr lang="cs-CZ" dirty="0"/>
              <a:t>vedoucího útvaru požární </a:t>
            </a:r>
            <a:r>
              <a:rPr lang="cs-CZ" dirty="0" smtClean="0"/>
              <a:t>ochrany </a:t>
            </a:r>
            <a:r>
              <a:rPr lang="cs-CZ" dirty="0"/>
              <a:t>KE (např. EPC, EPO, </a:t>
            </a:r>
            <a:r>
              <a:rPr lang="cs-CZ" dirty="0" smtClean="0"/>
              <a:t>ELE, EHO, EVI, EVD). </a:t>
            </a:r>
            <a:endParaRPr lang="cs-CZ" dirty="0">
              <a:solidFill>
                <a:srgbClr val="000000"/>
              </a:solidFill>
            </a:endParaRPr>
          </a:p>
          <a:p>
            <a:pPr marL="0" indent="0"/>
            <a:endParaRPr lang="cs-CZ" dirty="0"/>
          </a:p>
          <a:p>
            <a:pPr marL="0" indent="0" algn="ctr"/>
            <a:r>
              <a:rPr lang="cs-CZ" b="1" dirty="0" smtClean="0">
                <a:solidFill>
                  <a:srgbClr val="F24F00"/>
                </a:solidFill>
              </a:rPr>
              <a:t>VŠECHNY TYTO ÚTVARY JSOU SOUČÁSTÍ  DIVIZE  VÝROBA</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4</a:t>
            </a:fld>
            <a:endParaRPr lang="cs-CZ" dirty="0"/>
          </a:p>
        </p:txBody>
      </p:sp>
      <p:grpSp>
        <p:nvGrpSpPr>
          <p:cNvPr id="12" name="Skupina 130"/>
          <p:cNvGrpSpPr>
            <a:grpSpLocks/>
          </p:cNvGrpSpPr>
          <p:nvPr/>
        </p:nvGrpSpPr>
        <p:grpSpPr bwMode="auto">
          <a:xfrm>
            <a:off x="4267200" y="1819275"/>
            <a:ext cx="4667325" cy="4603646"/>
            <a:chOff x="3540292" y="3330987"/>
            <a:chExt cx="5288157" cy="2806984"/>
          </a:xfrm>
        </p:grpSpPr>
        <p:sp>
          <p:nvSpPr>
            <p:cNvPr id="14" name="Obdélník 13"/>
            <p:cNvSpPr/>
            <p:nvPr/>
          </p:nvSpPr>
          <p:spPr>
            <a:xfrm>
              <a:off x="7389865" y="3820652"/>
              <a:ext cx="1420049" cy="337790"/>
            </a:xfrm>
            <a:prstGeom prst="rect">
              <a:avLst/>
            </a:prstGeom>
            <a:solidFill>
              <a:schemeClr val="accent5"/>
            </a:solidFill>
            <a:ln w="9525">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smtClean="0">
                  <a:solidFill>
                    <a:schemeClr val="accent2"/>
                  </a:solidFill>
                </a:rPr>
                <a:t>Koordinátor</a:t>
              </a:r>
            </a:p>
            <a:p>
              <a:pPr algn="ctr" defTabSz="652463" eaLnBrk="0" hangingPunct="0">
                <a:lnSpc>
                  <a:spcPct val="100000"/>
                </a:lnSpc>
                <a:spcBef>
                  <a:spcPct val="50000"/>
                </a:spcBef>
                <a:buClr>
                  <a:schemeClr val="accent2"/>
                </a:buClr>
                <a:buSzTx/>
                <a:defRPr/>
              </a:pPr>
              <a:r>
                <a:rPr lang="cs-CZ" sz="1200" b="1" i="0" dirty="0" smtClean="0">
                  <a:solidFill>
                    <a:schemeClr val="accent2"/>
                  </a:solidFill>
                </a:rPr>
                <a:t> PO a HP EHO </a:t>
              </a:r>
              <a:endParaRPr lang="cs-CZ" sz="1200" b="1" i="0" dirty="0">
                <a:solidFill>
                  <a:schemeClr val="accent2"/>
                </a:solidFill>
              </a:endParaRPr>
            </a:p>
          </p:txBody>
        </p:sp>
        <p:sp>
          <p:nvSpPr>
            <p:cNvPr id="15" name="Obdélník 14"/>
            <p:cNvSpPr/>
            <p:nvPr/>
          </p:nvSpPr>
          <p:spPr>
            <a:xfrm>
              <a:off x="7389865" y="4225450"/>
              <a:ext cx="1420051" cy="337790"/>
            </a:xfrm>
            <a:prstGeom prst="rect">
              <a:avLst/>
            </a:prstGeom>
            <a:solidFill>
              <a:schemeClr val="accent5"/>
            </a:solidFill>
            <a:ln w="9525">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a:solidFill>
                    <a:schemeClr val="accent2"/>
                  </a:solidFill>
                </a:rPr>
                <a:t>K</a:t>
              </a:r>
              <a:r>
                <a:rPr lang="cs-CZ" sz="1200" b="1" i="0" dirty="0" smtClean="0">
                  <a:solidFill>
                    <a:schemeClr val="accent2"/>
                  </a:solidFill>
                </a:rPr>
                <a:t>oordinátor </a:t>
              </a:r>
            </a:p>
            <a:p>
              <a:pPr algn="ctr" defTabSz="652463" eaLnBrk="0" hangingPunct="0">
                <a:lnSpc>
                  <a:spcPct val="100000"/>
                </a:lnSpc>
                <a:spcBef>
                  <a:spcPct val="50000"/>
                </a:spcBef>
                <a:buClr>
                  <a:schemeClr val="accent2"/>
                </a:buClr>
                <a:buSzTx/>
                <a:defRPr/>
              </a:pPr>
              <a:r>
                <a:rPr lang="cs-CZ" sz="1200" b="1" i="0" dirty="0" smtClean="0">
                  <a:solidFill>
                    <a:schemeClr val="accent2"/>
                  </a:solidFill>
                </a:rPr>
                <a:t>PO a HP ELE </a:t>
              </a:r>
              <a:endParaRPr lang="cs-CZ" sz="1200" b="1" i="0" dirty="0">
                <a:solidFill>
                  <a:schemeClr val="accent2"/>
                </a:solidFill>
              </a:endParaRPr>
            </a:p>
          </p:txBody>
        </p:sp>
        <p:sp>
          <p:nvSpPr>
            <p:cNvPr id="16" name="Obdélník 15"/>
            <p:cNvSpPr/>
            <p:nvPr/>
          </p:nvSpPr>
          <p:spPr>
            <a:xfrm>
              <a:off x="7389865" y="4622306"/>
              <a:ext cx="1438584" cy="337790"/>
            </a:xfrm>
            <a:prstGeom prst="rect">
              <a:avLst/>
            </a:prstGeom>
            <a:solidFill>
              <a:schemeClr val="accent5"/>
            </a:solidFill>
            <a:ln w="9525">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smtClean="0">
                  <a:solidFill>
                    <a:schemeClr val="accent2"/>
                  </a:solidFill>
                </a:rPr>
                <a:t>Koordinátor </a:t>
              </a:r>
            </a:p>
            <a:p>
              <a:pPr algn="ctr" defTabSz="652463" eaLnBrk="0" hangingPunct="0">
                <a:lnSpc>
                  <a:spcPct val="100000"/>
                </a:lnSpc>
                <a:spcBef>
                  <a:spcPct val="50000"/>
                </a:spcBef>
                <a:buClr>
                  <a:schemeClr val="accent2"/>
                </a:buClr>
                <a:buSzTx/>
                <a:defRPr/>
              </a:pPr>
              <a:r>
                <a:rPr lang="cs-CZ" sz="1200" b="1" i="0" dirty="0" smtClean="0">
                  <a:solidFill>
                    <a:schemeClr val="accent2"/>
                  </a:solidFill>
                </a:rPr>
                <a:t>PO a HP </a:t>
              </a:r>
              <a:r>
                <a:rPr lang="cs-CZ" sz="1200" b="1" i="0" dirty="0">
                  <a:solidFill>
                    <a:schemeClr val="accent2"/>
                  </a:solidFill>
                </a:rPr>
                <a:t>EVD</a:t>
              </a:r>
            </a:p>
          </p:txBody>
        </p:sp>
        <p:sp>
          <p:nvSpPr>
            <p:cNvPr id="17" name="Obdélník 16"/>
            <p:cNvSpPr/>
            <p:nvPr/>
          </p:nvSpPr>
          <p:spPr>
            <a:xfrm>
              <a:off x="7389865" y="5006466"/>
              <a:ext cx="1438584" cy="337790"/>
            </a:xfrm>
            <a:prstGeom prst="rect">
              <a:avLst/>
            </a:prstGeom>
            <a:solidFill>
              <a:schemeClr val="accent5"/>
            </a:solidFill>
            <a:ln w="9525">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smtClean="0">
                  <a:solidFill>
                    <a:schemeClr val="accent2"/>
                  </a:solidFill>
                </a:rPr>
                <a:t>Koordinátor </a:t>
              </a:r>
            </a:p>
            <a:p>
              <a:pPr algn="ctr" defTabSz="652463" eaLnBrk="0" hangingPunct="0">
                <a:lnSpc>
                  <a:spcPct val="100000"/>
                </a:lnSpc>
                <a:spcBef>
                  <a:spcPct val="50000"/>
                </a:spcBef>
                <a:buClr>
                  <a:schemeClr val="accent2"/>
                </a:buClr>
                <a:buSzTx/>
                <a:defRPr/>
              </a:pPr>
              <a:r>
                <a:rPr lang="cs-CZ" sz="1200" b="1" i="0" dirty="0" smtClean="0">
                  <a:solidFill>
                    <a:schemeClr val="accent2"/>
                  </a:solidFill>
                </a:rPr>
                <a:t>PO a HP </a:t>
              </a:r>
              <a:r>
                <a:rPr lang="cs-CZ" sz="1200" b="1" i="0" dirty="0">
                  <a:solidFill>
                    <a:schemeClr val="accent2"/>
                  </a:solidFill>
                </a:rPr>
                <a:t>EPC</a:t>
              </a:r>
            </a:p>
          </p:txBody>
        </p:sp>
        <p:sp>
          <p:nvSpPr>
            <p:cNvPr id="18" name="Obdélník 17"/>
            <p:cNvSpPr/>
            <p:nvPr/>
          </p:nvSpPr>
          <p:spPr>
            <a:xfrm>
              <a:off x="7389865" y="5400149"/>
              <a:ext cx="1438584" cy="337790"/>
            </a:xfrm>
            <a:prstGeom prst="rect">
              <a:avLst/>
            </a:prstGeom>
            <a:solidFill>
              <a:schemeClr val="accent5"/>
            </a:solidFill>
            <a:ln w="9525">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smtClean="0">
                  <a:solidFill>
                    <a:schemeClr val="accent2"/>
                  </a:solidFill>
                </a:rPr>
                <a:t>Koordinátor </a:t>
              </a:r>
            </a:p>
            <a:p>
              <a:pPr algn="ctr" defTabSz="652463" eaLnBrk="0" hangingPunct="0">
                <a:lnSpc>
                  <a:spcPct val="100000"/>
                </a:lnSpc>
                <a:spcBef>
                  <a:spcPct val="50000"/>
                </a:spcBef>
                <a:buClr>
                  <a:schemeClr val="accent2"/>
                </a:buClr>
                <a:buSzTx/>
                <a:defRPr/>
              </a:pPr>
              <a:r>
                <a:rPr lang="cs-CZ" sz="1200" b="1" i="0" dirty="0" smtClean="0">
                  <a:solidFill>
                    <a:schemeClr val="accent2"/>
                  </a:solidFill>
                </a:rPr>
                <a:t>PO a HP </a:t>
              </a:r>
              <a:r>
                <a:rPr lang="cs-CZ" sz="1200" b="1" i="0" dirty="0">
                  <a:solidFill>
                    <a:schemeClr val="accent2"/>
                  </a:solidFill>
                </a:rPr>
                <a:t>EVI</a:t>
              </a:r>
            </a:p>
          </p:txBody>
        </p:sp>
        <p:sp>
          <p:nvSpPr>
            <p:cNvPr id="19" name="Obdélník 18"/>
            <p:cNvSpPr/>
            <p:nvPr/>
          </p:nvSpPr>
          <p:spPr>
            <a:xfrm>
              <a:off x="7389865" y="5800181"/>
              <a:ext cx="1438584" cy="337790"/>
            </a:xfrm>
            <a:prstGeom prst="rect">
              <a:avLst/>
            </a:prstGeom>
            <a:solidFill>
              <a:schemeClr val="accent5"/>
            </a:solidFill>
            <a:ln w="9525">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smtClean="0">
                  <a:solidFill>
                    <a:schemeClr val="accent2"/>
                  </a:solidFill>
                </a:rPr>
                <a:t>Koordinátor </a:t>
              </a:r>
            </a:p>
            <a:p>
              <a:pPr algn="ctr" defTabSz="652463" eaLnBrk="0" hangingPunct="0">
                <a:lnSpc>
                  <a:spcPct val="100000"/>
                </a:lnSpc>
                <a:spcBef>
                  <a:spcPct val="50000"/>
                </a:spcBef>
                <a:buClr>
                  <a:schemeClr val="accent2"/>
                </a:buClr>
                <a:buSzTx/>
                <a:defRPr/>
              </a:pPr>
              <a:r>
                <a:rPr lang="cs-CZ" sz="1200" b="1" i="0" dirty="0" smtClean="0">
                  <a:solidFill>
                    <a:schemeClr val="accent2"/>
                  </a:solidFill>
                </a:rPr>
                <a:t>PO a HP </a:t>
              </a:r>
              <a:r>
                <a:rPr lang="cs-CZ" sz="1200" b="1" i="0" dirty="0">
                  <a:solidFill>
                    <a:schemeClr val="accent2"/>
                  </a:solidFill>
                </a:rPr>
                <a:t>EPO </a:t>
              </a:r>
            </a:p>
          </p:txBody>
        </p:sp>
        <p:grpSp>
          <p:nvGrpSpPr>
            <p:cNvPr id="20" name="Skupina 28701"/>
            <p:cNvGrpSpPr>
              <a:grpSpLocks/>
            </p:cNvGrpSpPr>
            <p:nvPr/>
          </p:nvGrpSpPr>
          <p:grpSpPr bwMode="auto">
            <a:xfrm>
              <a:off x="3540292" y="3330987"/>
              <a:ext cx="4270018" cy="2099027"/>
              <a:chOff x="3564680" y="3541078"/>
              <a:chExt cx="4270018" cy="2099027"/>
            </a:xfrm>
          </p:grpSpPr>
          <p:sp>
            <p:nvSpPr>
              <p:cNvPr id="35" name="Obdélník 10"/>
              <p:cNvSpPr>
                <a:spLocks noChangeArrowheads="1"/>
              </p:cNvSpPr>
              <p:nvPr/>
            </p:nvSpPr>
            <p:spPr bwMode="auto">
              <a:xfrm>
                <a:off x="5606862" y="3541078"/>
                <a:ext cx="2227836" cy="329817"/>
              </a:xfrm>
              <a:prstGeom prst="rect">
                <a:avLst/>
              </a:prstGeom>
              <a:solidFill>
                <a:srgbClr val="FFCD99"/>
              </a:solidFill>
              <a:ln w="9525">
                <a:solidFill>
                  <a:srgbClr val="000000"/>
                </a:solidFill>
                <a:prstDash val="solid"/>
                <a:miter lim="800000"/>
                <a:headEnd/>
                <a:tailEnd/>
              </a:ln>
              <a:extLst/>
            </p:spPr>
            <p:txBody>
              <a:bodyPr wrap="square" anchor="ctr">
                <a:spAutoFit/>
              </a:bodyPr>
              <a:lstStyle/>
              <a:p>
                <a:pPr algn="ctr" defTabSz="652463" eaLnBrk="0" hangingPunct="0">
                  <a:lnSpc>
                    <a:spcPct val="100000"/>
                  </a:lnSpc>
                  <a:spcBef>
                    <a:spcPct val="50000"/>
                  </a:spcBef>
                  <a:buClr>
                    <a:schemeClr val="accent2"/>
                  </a:buClr>
                  <a:buSzTx/>
                </a:pPr>
                <a:r>
                  <a:rPr lang="cs-CZ" b="1" i="0" dirty="0">
                    <a:solidFill>
                      <a:schemeClr val="accent2"/>
                    </a:solidFill>
                  </a:rPr>
                  <a:t>Požární ochrana</a:t>
                </a:r>
              </a:p>
              <a:p>
                <a:pPr algn="ctr" defTabSz="652463" eaLnBrk="0" hangingPunct="0">
                  <a:lnSpc>
                    <a:spcPct val="100000"/>
                  </a:lnSpc>
                  <a:buClr>
                    <a:schemeClr val="accent2"/>
                  </a:buClr>
                  <a:buSzTx/>
                </a:pPr>
                <a:r>
                  <a:rPr lang="cs-CZ" b="1" i="0" dirty="0">
                    <a:solidFill>
                      <a:schemeClr val="accent2"/>
                    </a:solidFill>
                  </a:rPr>
                  <a:t> KE</a:t>
                </a:r>
              </a:p>
            </p:txBody>
          </p:sp>
          <p:sp>
            <p:nvSpPr>
              <p:cNvPr id="37" name="Obdélník 36"/>
              <p:cNvSpPr/>
              <p:nvPr/>
            </p:nvSpPr>
            <p:spPr>
              <a:xfrm>
                <a:off x="3573967" y="5349090"/>
                <a:ext cx="2415800" cy="291015"/>
              </a:xfrm>
              <a:prstGeom prst="rect">
                <a:avLst/>
              </a:prstGeom>
              <a:solidFill>
                <a:schemeClr val="accent5"/>
              </a:solidFill>
              <a:ln w="12700">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a:solidFill>
                      <a:schemeClr val="accent2"/>
                    </a:solidFill>
                  </a:rPr>
                  <a:t>Požární </a:t>
                </a:r>
                <a:r>
                  <a:rPr lang="cs-CZ" sz="1200" b="1" i="0" dirty="0" smtClean="0">
                    <a:solidFill>
                      <a:schemeClr val="accent2"/>
                    </a:solidFill>
                  </a:rPr>
                  <a:t>ochrana EMĚ</a:t>
                </a:r>
                <a:endParaRPr lang="cs-CZ" sz="1200" b="1" i="0" dirty="0">
                  <a:solidFill>
                    <a:schemeClr val="accent2"/>
                  </a:solidFill>
                </a:endParaRPr>
              </a:p>
              <a:p>
                <a:pPr algn="ctr" defTabSz="652463" eaLnBrk="0" hangingPunct="0">
                  <a:lnSpc>
                    <a:spcPct val="100000"/>
                  </a:lnSpc>
                  <a:spcBef>
                    <a:spcPts val="0"/>
                  </a:spcBef>
                  <a:buClr>
                    <a:schemeClr val="accent2"/>
                  </a:buClr>
                  <a:buSzTx/>
                  <a:defRPr/>
                </a:pPr>
                <a:r>
                  <a:rPr lang="cs-CZ" sz="1200" b="1" i="0" dirty="0">
                    <a:solidFill>
                      <a:schemeClr val="accent2"/>
                    </a:solidFill>
                  </a:rPr>
                  <a:t>(PS HZS EMĚ)</a:t>
                </a:r>
              </a:p>
            </p:txBody>
          </p:sp>
          <p:sp>
            <p:nvSpPr>
              <p:cNvPr id="43" name="Obdélník 42"/>
              <p:cNvSpPr/>
              <p:nvPr/>
            </p:nvSpPr>
            <p:spPr>
              <a:xfrm>
                <a:off x="3571029" y="4689707"/>
                <a:ext cx="2414212" cy="407421"/>
              </a:xfrm>
              <a:prstGeom prst="rect">
                <a:avLst/>
              </a:prstGeom>
              <a:solidFill>
                <a:schemeClr val="accent5"/>
              </a:solidFill>
              <a:ln w="12700">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a:solidFill>
                      <a:schemeClr val="accent2"/>
                    </a:solidFill>
                  </a:rPr>
                  <a:t>Požární </a:t>
                </a:r>
                <a:r>
                  <a:rPr lang="cs-CZ" sz="1200" b="1" i="0" dirty="0" smtClean="0">
                    <a:solidFill>
                      <a:schemeClr val="accent2"/>
                    </a:solidFill>
                  </a:rPr>
                  <a:t>ochrana EPR a ETU</a:t>
                </a:r>
                <a:endParaRPr lang="cs-CZ" sz="1200" b="1" i="0" dirty="0">
                  <a:solidFill>
                    <a:schemeClr val="accent2"/>
                  </a:solidFill>
                </a:endParaRPr>
              </a:p>
              <a:p>
                <a:pPr algn="ctr" defTabSz="652463" eaLnBrk="0" hangingPunct="0">
                  <a:lnSpc>
                    <a:spcPct val="100000"/>
                  </a:lnSpc>
                  <a:spcBef>
                    <a:spcPts val="0"/>
                  </a:spcBef>
                  <a:buClr>
                    <a:schemeClr val="accent2"/>
                  </a:buClr>
                  <a:buSzTx/>
                  <a:defRPr/>
                </a:pPr>
                <a:r>
                  <a:rPr lang="cs-CZ" sz="1200" b="1" i="0" dirty="0">
                    <a:solidFill>
                      <a:schemeClr val="accent2"/>
                    </a:solidFill>
                  </a:rPr>
                  <a:t> </a:t>
                </a:r>
                <a:r>
                  <a:rPr lang="cs-CZ" sz="1200" b="1" i="0" dirty="0" smtClean="0">
                    <a:solidFill>
                      <a:schemeClr val="accent2"/>
                    </a:solidFill>
                  </a:rPr>
                  <a:t>(</a:t>
                </a:r>
                <a:r>
                  <a:rPr lang="cs-CZ" sz="1200" b="1" i="0" dirty="0">
                    <a:solidFill>
                      <a:schemeClr val="accent2"/>
                    </a:solidFill>
                  </a:rPr>
                  <a:t>PS HZS EPR a ETU)</a:t>
                </a:r>
              </a:p>
            </p:txBody>
          </p:sp>
          <p:sp>
            <p:nvSpPr>
              <p:cNvPr id="44" name="Obdélník 43"/>
              <p:cNvSpPr/>
              <p:nvPr/>
            </p:nvSpPr>
            <p:spPr>
              <a:xfrm>
                <a:off x="3564680" y="4156473"/>
                <a:ext cx="2420561" cy="291015"/>
              </a:xfrm>
              <a:prstGeom prst="rect">
                <a:avLst/>
              </a:prstGeom>
              <a:solidFill>
                <a:schemeClr val="accent5"/>
              </a:solidFill>
              <a:ln w="12700">
                <a:solidFill>
                  <a:schemeClr val="bg2"/>
                </a:solidFill>
              </a:ln>
            </p:spPr>
            <p:txBody>
              <a:bodyPr wrap="square" anchor="ctr">
                <a:spAutoFit/>
              </a:bodyPr>
              <a:lstStyle/>
              <a:p>
                <a:pPr algn="ctr" defTabSz="652463" eaLnBrk="0" hangingPunct="0">
                  <a:lnSpc>
                    <a:spcPct val="100000"/>
                  </a:lnSpc>
                  <a:spcBef>
                    <a:spcPct val="50000"/>
                  </a:spcBef>
                  <a:buClr>
                    <a:schemeClr val="accent2"/>
                  </a:buClr>
                  <a:buSzTx/>
                  <a:defRPr/>
                </a:pPr>
                <a:r>
                  <a:rPr lang="cs-CZ" sz="1200" b="1" i="0" dirty="0">
                    <a:solidFill>
                      <a:schemeClr val="accent2"/>
                    </a:solidFill>
                  </a:rPr>
                  <a:t>Požární </a:t>
                </a:r>
                <a:r>
                  <a:rPr lang="cs-CZ" sz="1200" b="1" i="0" dirty="0" smtClean="0">
                    <a:solidFill>
                      <a:schemeClr val="accent2"/>
                    </a:solidFill>
                  </a:rPr>
                  <a:t>ochrana  TTR</a:t>
                </a:r>
                <a:endParaRPr lang="cs-CZ" sz="1200" b="1" i="0" dirty="0">
                  <a:solidFill>
                    <a:schemeClr val="accent2"/>
                  </a:solidFill>
                </a:endParaRPr>
              </a:p>
              <a:p>
                <a:pPr algn="ctr" defTabSz="652463" eaLnBrk="0" hangingPunct="0">
                  <a:lnSpc>
                    <a:spcPct val="100000"/>
                  </a:lnSpc>
                  <a:spcBef>
                    <a:spcPts val="0"/>
                  </a:spcBef>
                  <a:buClr>
                    <a:schemeClr val="accent2"/>
                  </a:buClr>
                  <a:buSzTx/>
                  <a:defRPr/>
                </a:pPr>
                <a:r>
                  <a:rPr lang="cs-CZ" sz="1200" b="1" i="0" dirty="0">
                    <a:solidFill>
                      <a:schemeClr val="accent2"/>
                    </a:solidFill>
                  </a:rPr>
                  <a:t>(PS HZS </a:t>
                </a:r>
                <a:r>
                  <a:rPr lang="cs-CZ" sz="1200" b="1" i="0" dirty="0" smtClean="0">
                    <a:solidFill>
                      <a:schemeClr val="accent2"/>
                    </a:solidFill>
                  </a:rPr>
                  <a:t>TTR)</a:t>
                </a:r>
                <a:endParaRPr lang="cs-CZ" sz="1200" b="1" i="0" dirty="0">
                  <a:solidFill>
                    <a:schemeClr val="accent2"/>
                  </a:solidFill>
                </a:endParaRPr>
              </a:p>
            </p:txBody>
          </p:sp>
        </p:grpSp>
        <p:cxnSp>
          <p:nvCxnSpPr>
            <p:cNvPr id="21" name="Přímá spojnice se šipkou 114"/>
            <p:cNvCxnSpPr>
              <a:cxnSpLocks noChangeShapeType="1"/>
              <a:stCxn id="35" idx="2"/>
            </p:cNvCxnSpPr>
            <p:nvPr/>
          </p:nvCxnSpPr>
          <p:spPr bwMode="auto">
            <a:xfrm>
              <a:off x="6696392" y="3660804"/>
              <a:ext cx="24528" cy="2308109"/>
            </a:xfrm>
            <a:prstGeom prst="straightConnector1">
              <a:avLst/>
            </a:prstGeom>
            <a:noFill/>
            <a:ln w="12700" algn="ctr">
              <a:solidFill>
                <a:schemeClr val="bg2"/>
              </a:solidFill>
              <a:round/>
              <a:headEnd/>
              <a:tailEnd/>
            </a:ln>
            <a:extLst>
              <a:ext uri="{909E8E84-426E-40DD-AFC4-6F175D3DCCD1}">
                <a14:hiddenFill xmlns:a14="http://schemas.microsoft.com/office/drawing/2010/main">
                  <a:noFill/>
                </a14:hiddenFill>
              </a:ext>
            </a:extLst>
          </p:spPr>
        </p:cxnSp>
        <p:cxnSp>
          <p:nvCxnSpPr>
            <p:cNvPr id="22" name="Přímá spojnice se šipkou 116"/>
            <p:cNvCxnSpPr>
              <a:cxnSpLocks noChangeShapeType="1"/>
              <a:endCxn id="14" idx="1"/>
            </p:cNvCxnSpPr>
            <p:nvPr/>
          </p:nvCxnSpPr>
          <p:spPr bwMode="auto">
            <a:xfrm flipV="1">
              <a:off x="6696389" y="3989547"/>
              <a:ext cx="693475" cy="783"/>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23" name="Přímá spojnice se šipkou 118"/>
            <p:cNvCxnSpPr>
              <a:cxnSpLocks noChangeShapeType="1"/>
            </p:cNvCxnSpPr>
            <p:nvPr/>
          </p:nvCxnSpPr>
          <p:spPr bwMode="auto">
            <a:xfrm>
              <a:off x="6729168" y="4437386"/>
              <a:ext cx="660694" cy="0"/>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24" name="Přímá spojnice se šipkou 119"/>
            <p:cNvCxnSpPr>
              <a:cxnSpLocks noChangeShapeType="1"/>
              <a:endCxn id="16" idx="1"/>
            </p:cNvCxnSpPr>
            <p:nvPr/>
          </p:nvCxnSpPr>
          <p:spPr bwMode="auto">
            <a:xfrm flipV="1">
              <a:off x="6725751" y="4791202"/>
              <a:ext cx="664113" cy="454"/>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25" name="Přímá spojnice se šipkou 120"/>
            <p:cNvCxnSpPr>
              <a:cxnSpLocks noChangeShapeType="1"/>
              <a:endCxn id="17" idx="1"/>
            </p:cNvCxnSpPr>
            <p:nvPr/>
          </p:nvCxnSpPr>
          <p:spPr bwMode="auto">
            <a:xfrm flipV="1">
              <a:off x="6725751" y="5175362"/>
              <a:ext cx="664113" cy="642"/>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26" name="Přímá spojnice se šipkou 121"/>
            <p:cNvCxnSpPr>
              <a:cxnSpLocks noChangeShapeType="1"/>
              <a:endCxn id="19" idx="1"/>
            </p:cNvCxnSpPr>
            <p:nvPr/>
          </p:nvCxnSpPr>
          <p:spPr bwMode="auto">
            <a:xfrm>
              <a:off x="6720920" y="5968912"/>
              <a:ext cx="668944" cy="164"/>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27" name="Přímá spojnice se šipkou 122"/>
            <p:cNvCxnSpPr>
              <a:cxnSpLocks noChangeShapeType="1"/>
              <a:endCxn id="18" idx="1"/>
            </p:cNvCxnSpPr>
            <p:nvPr/>
          </p:nvCxnSpPr>
          <p:spPr bwMode="auto">
            <a:xfrm>
              <a:off x="6717248" y="5568800"/>
              <a:ext cx="672616" cy="245"/>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28" name="Přímá spojnice se šipkou 144"/>
            <p:cNvCxnSpPr>
              <a:cxnSpLocks noChangeShapeType="1"/>
              <a:endCxn id="43" idx="3"/>
            </p:cNvCxnSpPr>
            <p:nvPr/>
          </p:nvCxnSpPr>
          <p:spPr bwMode="auto">
            <a:xfrm flipH="1" flipV="1">
              <a:off x="5960853" y="4683327"/>
              <a:ext cx="781284" cy="710"/>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29" name="Přímá spojnice se šipkou 145"/>
            <p:cNvCxnSpPr>
              <a:cxnSpLocks noChangeShapeType="1"/>
              <a:endCxn id="37" idx="3"/>
            </p:cNvCxnSpPr>
            <p:nvPr/>
          </p:nvCxnSpPr>
          <p:spPr bwMode="auto">
            <a:xfrm flipH="1">
              <a:off x="5965380" y="5284506"/>
              <a:ext cx="771780" cy="1"/>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30" name="Přímá spojnice se šipkou 160"/>
            <p:cNvCxnSpPr>
              <a:cxnSpLocks noChangeShapeType="1"/>
            </p:cNvCxnSpPr>
            <p:nvPr/>
          </p:nvCxnSpPr>
          <p:spPr bwMode="auto">
            <a:xfrm flipH="1">
              <a:off x="5960853" y="4091220"/>
              <a:ext cx="787738" cy="0"/>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06305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2101" y="514349"/>
            <a:ext cx="6876000" cy="391389"/>
          </a:xfrm>
        </p:spPr>
        <p:txBody>
          <a:bodyPr/>
          <a:lstStyle/>
          <a:p>
            <a:r>
              <a:rPr lang="cs-CZ" dirty="0" smtClean="0">
                <a:solidFill>
                  <a:schemeClr val="accent2"/>
                </a:solidFill>
                <a:cs typeface="Arial" panose="020B0604020202020204" pitchFamily="34" charset="0"/>
              </a:rPr>
              <a:t>MIMOŘÁDNÁ UDÁLOST</a:t>
            </a:r>
            <a:endParaRPr lang="cs-CZ" dirty="0">
              <a:solidFill>
                <a:schemeClr val="accent2"/>
              </a:solidFill>
              <a:cs typeface="Arial" panose="020B0604020202020204" pitchFamily="34" charset="0"/>
            </a:endParaRPr>
          </a:p>
        </p:txBody>
      </p:sp>
      <p:sp>
        <p:nvSpPr>
          <p:cNvPr id="3" name="Zástupný symbol pro obsah 2"/>
          <p:cNvSpPr>
            <a:spLocks noGrp="1"/>
          </p:cNvSpPr>
          <p:nvPr>
            <p:ph idx="1"/>
          </p:nvPr>
        </p:nvSpPr>
        <p:spPr>
          <a:xfrm>
            <a:off x="465900" y="1438275"/>
            <a:ext cx="8411400" cy="5172075"/>
          </a:xfrm>
        </p:spPr>
        <p:txBody>
          <a:bodyPr/>
          <a:lstStyle/>
          <a:p>
            <a:r>
              <a:rPr lang="cs-CZ" b="1" dirty="0" smtClean="0">
                <a:latin typeface="Arial CE" charset="-18"/>
              </a:rPr>
              <a:t>Při vyhlášení shromáždění mají vedoucí pracovníci povinnost odvést pracovníky </a:t>
            </a:r>
          </a:p>
          <a:p>
            <a:r>
              <a:rPr lang="cs-CZ" b="1" dirty="0" smtClean="0">
                <a:latin typeface="Arial CE" charset="-18"/>
              </a:rPr>
              <a:t>na shromaždiště. Pokud někoho vedoucí pohřešuje – nutno nahlásit SI.</a:t>
            </a:r>
          </a:p>
          <a:p>
            <a:pPr>
              <a:spcBef>
                <a:spcPts val="1800"/>
              </a:spcBef>
              <a:buClr>
                <a:srgbClr val="FF6600"/>
              </a:buClr>
              <a:buFont typeface="Wingdings" panose="05000000000000000000" pitchFamily="2" charset="2"/>
              <a:buChar char="§"/>
            </a:pPr>
            <a:r>
              <a:rPr lang="cs-CZ" dirty="0" smtClean="0">
                <a:latin typeface="Arial CE" charset="-18"/>
              </a:rPr>
              <a:t>postupujte s rozvahou a bez paniky;</a:t>
            </a:r>
          </a:p>
          <a:p>
            <a:pPr>
              <a:spcBef>
                <a:spcPts val="1800"/>
              </a:spcBef>
              <a:buClr>
                <a:srgbClr val="FF6600"/>
              </a:buClr>
              <a:buFont typeface="Wingdings" panose="05000000000000000000" pitchFamily="2" charset="2"/>
              <a:buChar char="§"/>
            </a:pPr>
            <a:r>
              <a:rPr lang="cs-CZ" dirty="0" smtClean="0">
                <a:latin typeface="Arial CE" charset="-18"/>
              </a:rPr>
              <a:t>neprodleně ukončete manipulace a ostatní činnosti a postupujte dle pokynů SI (HŠ);</a:t>
            </a:r>
          </a:p>
          <a:p>
            <a:pPr>
              <a:spcBef>
                <a:spcPts val="1800"/>
              </a:spcBef>
              <a:buClr>
                <a:srgbClr val="FF6600"/>
              </a:buClr>
              <a:buFont typeface="Wingdings" panose="05000000000000000000" pitchFamily="2" charset="2"/>
              <a:buChar char="§"/>
            </a:pPr>
            <a:r>
              <a:rPr lang="cs-CZ" dirty="0" smtClean="0">
                <a:latin typeface="Arial CE" charset="-18"/>
              </a:rPr>
              <a:t>vypněte </a:t>
            </a:r>
            <a:r>
              <a:rPr lang="cs-CZ" dirty="0">
                <a:latin typeface="Arial CE" charset="-18"/>
              </a:rPr>
              <a:t>nedůležité </a:t>
            </a:r>
            <a:r>
              <a:rPr lang="cs-CZ" dirty="0" smtClean="0">
                <a:latin typeface="Arial CE" charset="-18"/>
              </a:rPr>
              <a:t>spotřebiče; </a:t>
            </a:r>
          </a:p>
          <a:p>
            <a:pPr>
              <a:spcBef>
                <a:spcPts val="1800"/>
              </a:spcBef>
              <a:buClr>
                <a:srgbClr val="FF6600"/>
              </a:buClr>
              <a:buFont typeface="Wingdings" panose="05000000000000000000" pitchFamily="2" charset="2"/>
              <a:buChar char="§"/>
            </a:pPr>
            <a:r>
              <a:rPr lang="cs-CZ" dirty="0" smtClean="0">
                <a:latin typeface="Arial CE" charset="-18"/>
              </a:rPr>
              <a:t>neuzamykejte pracoviště;</a:t>
            </a:r>
          </a:p>
          <a:p>
            <a:pPr>
              <a:spcBef>
                <a:spcPts val="1800"/>
              </a:spcBef>
              <a:buClr>
                <a:srgbClr val="FF6600"/>
              </a:buClr>
              <a:buFont typeface="Wingdings" panose="05000000000000000000" pitchFamily="2" charset="2"/>
              <a:buChar char="§"/>
            </a:pPr>
            <a:r>
              <a:rPr lang="cs-CZ" dirty="0" smtClean="0">
                <a:latin typeface="Arial CE" charset="-18"/>
              </a:rPr>
              <a:t>odejděte </a:t>
            </a:r>
            <a:r>
              <a:rPr lang="cs-CZ" dirty="0">
                <a:latin typeface="Arial CE" charset="-18"/>
              </a:rPr>
              <a:t>na shromaždiště (dle vyznačených únikových tras), zvolte nejkratší bezpečnou trasu – nepoužívejte </a:t>
            </a:r>
            <a:r>
              <a:rPr lang="cs-CZ" dirty="0" smtClean="0">
                <a:latin typeface="Arial CE" charset="-18"/>
              </a:rPr>
              <a:t>výtah;</a:t>
            </a:r>
          </a:p>
          <a:p>
            <a:pPr>
              <a:spcBef>
                <a:spcPts val="1800"/>
              </a:spcBef>
              <a:buClr>
                <a:srgbClr val="FF6600"/>
              </a:buClr>
              <a:buFont typeface="Wingdings" panose="05000000000000000000" pitchFamily="2" charset="2"/>
              <a:buChar char="§"/>
            </a:pPr>
            <a:r>
              <a:rPr lang="cs-CZ" dirty="0" smtClean="0">
                <a:latin typeface="Arial CE" charset="-18"/>
              </a:rPr>
              <a:t>přesvědčte </a:t>
            </a:r>
            <a:r>
              <a:rPr lang="cs-CZ" dirty="0">
                <a:latin typeface="Arial CE" charset="-18"/>
              </a:rPr>
              <a:t>se při opouštění pracoviště, zdali se ve vašem blízkém okolí nenacházejí osoby, které neslyšely vyhlášení ochranných opatření. V případě, že ano, upozorněte je na vzniklou </a:t>
            </a:r>
            <a:r>
              <a:rPr lang="cs-CZ" dirty="0" smtClean="0">
                <a:latin typeface="Arial CE" charset="-18"/>
              </a:rPr>
              <a:t>situaci;</a:t>
            </a:r>
          </a:p>
          <a:p>
            <a:pPr>
              <a:spcBef>
                <a:spcPts val="1800"/>
              </a:spcBef>
              <a:buClr>
                <a:srgbClr val="FF6600"/>
              </a:buClr>
              <a:buFont typeface="Wingdings" panose="05000000000000000000" pitchFamily="2" charset="2"/>
              <a:buChar char="§"/>
            </a:pPr>
            <a:r>
              <a:rPr lang="cs-CZ" dirty="0" smtClean="0">
                <a:latin typeface="Arial CE" charset="-18"/>
              </a:rPr>
              <a:t>dodržujte </a:t>
            </a:r>
            <a:r>
              <a:rPr lang="cs-CZ" dirty="0">
                <a:latin typeface="Arial CE" charset="-18"/>
              </a:rPr>
              <a:t>na shromaždištích důsledně pokyny vedoucích pracovníků, případně </a:t>
            </a:r>
            <a:r>
              <a:rPr lang="cs-CZ" dirty="0" smtClean="0">
                <a:latin typeface="Arial CE" charset="-18"/>
              </a:rPr>
              <a:t>SI.</a:t>
            </a:r>
            <a:endParaRPr lang="cs-CZ" b="1" dirty="0" smtClean="0">
              <a:latin typeface="Arial CE" charset="-18"/>
            </a:endParaRPr>
          </a:p>
          <a:p>
            <a:endParaRPr lang="cs-CZ" b="1" dirty="0" smtClean="0">
              <a:latin typeface="Arial CE" charset="-18"/>
            </a:endParaRPr>
          </a:p>
          <a:p>
            <a:endParaRPr lang="cs-CZ" b="1" dirty="0">
              <a:latin typeface="Arial CE" charset="-18"/>
            </a:endParaRPr>
          </a:p>
          <a:p>
            <a:endParaRPr lang="cs-CZ" b="1" dirty="0" smtClean="0">
              <a:latin typeface="Arial CE" charset="-18"/>
            </a:endParaRPr>
          </a:p>
          <a:p>
            <a:endParaRPr lang="cs-CZ" b="1" dirty="0">
              <a:latin typeface="Arial CE" charset="-18"/>
            </a:endParaRPr>
          </a:p>
          <a:p>
            <a:endParaRPr lang="cs-CZ" dirty="0"/>
          </a:p>
        </p:txBody>
      </p:sp>
      <p:sp>
        <p:nvSpPr>
          <p:cNvPr id="5" name="Zástupný symbol pro číslo snímku 4"/>
          <p:cNvSpPr>
            <a:spLocks noGrp="1"/>
          </p:cNvSpPr>
          <p:nvPr>
            <p:ph type="sldNum" sz="quarter" idx="10"/>
          </p:nvPr>
        </p:nvSpPr>
        <p:spPr/>
        <p:txBody>
          <a:bodyPr/>
          <a:lstStyle/>
          <a:p>
            <a:pPr>
              <a:defRPr/>
            </a:pPr>
            <a:fld id="{13B79EA7-B1C5-4B76-A13E-BDAAC9978AE1}" type="slidenum">
              <a:rPr lang="cs-CZ" smtClean="0"/>
              <a:pPr>
                <a:defRPr/>
              </a:pPr>
              <a:t>49</a:t>
            </a:fld>
            <a:endParaRPr lang="cs-CZ"/>
          </a:p>
        </p:txBody>
      </p:sp>
    </p:spTree>
    <p:extLst>
      <p:ext uri="{BB962C8B-B14F-4D97-AF65-F5344CB8AC3E}">
        <p14:creationId xmlns:p14="http://schemas.microsoft.com/office/powerpoint/2010/main" val="9107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10607"/>
          </a:xfrm>
        </p:spPr>
        <p:txBody>
          <a:bodyPr/>
          <a:lstStyle/>
          <a:p>
            <a:r>
              <a:rPr lang="cs-CZ" dirty="0" smtClean="0">
                <a:solidFill>
                  <a:schemeClr val="accent2"/>
                </a:solidFill>
                <a:cs typeface="Arial" pitchFamily="34" charset="0"/>
              </a:rPr>
              <a:t>FINANČNÍ POSTIHY</a:t>
            </a:r>
            <a:br>
              <a:rPr lang="cs-CZ" dirty="0" smtClean="0">
                <a:solidFill>
                  <a:schemeClr val="accent2"/>
                </a:solidFill>
                <a:cs typeface="Arial" pitchFamily="34" charset="0"/>
              </a:rPr>
            </a:br>
            <a:r>
              <a:rPr lang="cs-CZ" dirty="0" smtClean="0">
                <a:solidFill>
                  <a:schemeClr val="tx1"/>
                </a:solidFill>
                <a:cs typeface="Arial" pitchFamily="34" charset="0"/>
              </a:rPr>
              <a:t>HRUBÉ PORUŠENÍ ZÁSAD PO</a:t>
            </a:r>
            <a:endParaRPr lang="cs-CZ" dirty="0">
              <a:solidFill>
                <a:schemeClr val="tx1"/>
              </a:solidFill>
              <a:cs typeface="Arial" pitchFamily="34" charset="0"/>
            </a:endParaRPr>
          </a:p>
        </p:txBody>
      </p:sp>
      <p:sp>
        <p:nvSpPr>
          <p:cNvPr id="3" name="Zástupný symbol pro obsah 2"/>
          <p:cNvSpPr>
            <a:spLocks noGrp="1"/>
          </p:cNvSpPr>
          <p:nvPr>
            <p:ph idx="1"/>
          </p:nvPr>
        </p:nvSpPr>
        <p:spPr>
          <a:xfrm>
            <a:off x="0" y="1426029"/>
            <a:ext cx="8934680" cy="5184321"/>
          </a:xfrm>
        </p:spPr>
        <p:txBody>
          <a:bodyPr/>
          <a:lstStyle/>
          <a:p>
            <a:pPr marL="898525">
              <a:spcBef>
                <a:spcPts val="600"/>
              </a:spcBef>
              <a:buClr>
                <a:schemeClr val="accent2"/>
              </a:buClr>
              <a:buFont typeface="Wingdings" pitchFamily="2" charset="2"/>
              <a:buChar char="§"/>
            </a:pPr>
            <a:r>
              <a:rPr lang="cs-CZ" sz="1400" dirty="0">
                <a:latin typeface="Arial CE" charset="-18"/>
                <a:cs typeface="Arial CE" charset="-18"/>
              </a:rPr>
              <a:t>Nedodržení podmínek PO při provádění prací s rizikem vzniku požáru nebo výbuchu</a:t>
            </a:r>
          </a:p>
          <a:p>
            <a:pPr marL="898525">
              <a:spcBef>
                <a:spcPts val="600"/>
              </a:spcBef>
              <a:buClr>
                <a:schemeClr val="accent2"/>
              </a:buClr>
              <a:buFont typeface="Wingdings" pitchFamily="2" charset="2"/>
              <a:buChar char="§"/>
            </a:pPr>
            <a:r>
              <a:rPr lang="cs-CZ" sz="1400" dirty="0">
                <a:latin typeface="Arial CE" charset="-18"/>
                <a:cs typeface="Arial CE" charset="-18"/>
              </a:rPr>
              <a:t>Omezení činnosti EPS a SHZ</a:t>
            </a:r>
          </a:p>
          <a:p>
            <a:pPr marL="898525">
              <a:spcBef>
                <a:spcPts val="600"/>
              </a:spcBef>
              <a:buClr>
                <a:schemeClr val="accent2"/>
              </a:buClr>
              <a:buFont typeface="Wingdings" pitchFamily="2" charset="2"/>
              <a:buChar char="§"/>
            </a:pPr>
            <a:r>
              <a:rPr lang="cs-CZ" sz="1400" dirty="0">
                <a:latin typeface="Arial CE" charset="-18"/>
                <a:cs typeface="Arial CE" charset="-18"/>
              </a:rPr>
              <a:t>Zatarasení únikové (přístupové) cesty</a:t>
            </a:r>
          </a:p>
          <a:p>
            <a:pPr marL="898525">
              <a:spcBef>
                <a:spcPts val="600"/>
              </a:spcBef>
              <a:buClr>
                <a:schemeClr val="accent2"/>
              </a:buClr>
              <a:buFont typeface="Wingdings" pitchFamily="2" charset="2"/>
              <a:buChar char="§"/>
            </a:pPr>
            <a:r>
              <a:rPr lang="cs-CZ" sz="1400" dirty="0">
                <a:latin typeface="Arial CE" charset="-18"/>
                <a:cs typeface="Arial CE" charset="-18"/>
              </a:rPr>
              <a:t>Nepovolené práce s ohněm</a:t>
            </a:r>
          </a:p>
          <a:p>
            <a:pPr marL="898525">
              <a:spcBef>
                <a:spcPts val="600"/>
              </a:spcBef>
              <a:buClr>
                <a:schemeClr val="accent2"/>
              </a:buClr>
              <a:buFont typeface="Wingdings" pitchFamily="2" charset="2"/>
              <a:buChar char="§"/>
            </a:pPr>
            <a:r>
              <a:rPr lang="cs-CZ" sz="1400" dirty="0">
                <a:latin typeface="Arial CE" charset="-18"/>
                <a:cs typeface="Arial CE" charset="-18"/>
              </a:rPr>
              <a:t>Poškozování hasební techniky a věcných prostředků PO</a:t>
            </a:r>
          </a:p>
          <a:p>
            <a:pPr marL="898525">
              <a:spcBef>
                <a:spcPts val="600"/>
              </a:spcBef>
              <a:buClr>
                <a:schemeClr val="accent2"/>
              </a:buClr>
              <a:buFont typeface="Wingdings" pitchFamily="2" charset="2"/>
              <a:buChar char="§"/>
            </a:pPr>
            <a:r>
              <a:rPr lang="cs-CZ" sz="1400" dirty="0">
                <a:latin typeface="Arial CE" charset="-18"/>
                <a:cs typeface="Arial CE" charset="-18"/>
              </a:rPr>
              <a:t>Porušení zákazu kouření</a:t>
            </a:r>
          </a:p>
          <a:p>
            <a:pPr marL="898525">
              <a:spcBef>
                <a:spcPts val="600"/>
              </a:spcBef>
              <a:buClr>
                <a:schemeClr val="accent2"/>
              </a:buClr>
              <a:buFont typeface="Wingdings" pitchFamily="2" charset="2"/>
              <a:buChar char="§"/>
            </a:pPr>
            <a:r>
              <a:rPr lang="cs-CZ" sz="1400" dirty="0">
                <a:latin typeface="Arial CE" charset="-18"/>
                <a:cs typeface="Arial CE" charset="-18"/>
              </a:rPr>
              <a:t>Neprovedení prokazatelného školení a/nebo odborné přípravy</a:t>
            </a:r>
          </a:p>
          <a:p>
            <a:pPr marL="898525">
              <a:spcBef>
                <a:spcPts val="600"/>
              </a:spcBef>
              <a:buClr>
                <a:schemeClr val="accent2"/>
              </a:buClr>
              <a:buFont typeface="Wingdings" pitchFamily="2" charset="2"/>
              <a:buChar char="§"/>
            </a:pPr>
            <a:r>
              <a:rPr lang="cs-CZ" sz="1400" dirty="0">
                <a:latin typeface="Arial CE" charset="-18"/>
                <a:cs typeface="Arial CE" charset="-18"/>
              </a:rPr>
              <a:t>Nezpracování a nepředložení předepsané dokumentace požární ochrany a požárně technických charakteristik </a:t>
            </a:r>
          </a:p>
          <a:p>
            <a:pPr marL="898525">
              <a:spcBef>
                <a:spcPts val="600"/>
              </a:spcBef>
              <a:buClr>
                <a:schemeClr val="accent2"/>
              </a:buClr>
              <a:buFont typeface="Wingdings" pitchFamily="2" charset="2"/>
              <a:buChar char="§"/>
            </a:pPr>
            <a:r>
              <a:rPr lang="cs-CZ" sz="1400" dirty="0">
                <a:latin typeface="Arial CE" charset="-18"/>
                <a:cs typeface="Arial CE" charset="-18"/>
              </a:rPr>
              <a:t>Znemožnění přístupu k nouzovým východům, únikovým cestám nebo k rozvodným zařízením elektrické energie, plynu a vody a k prostředkům požární ochrany</a:t>
            </a:r>
          </a:p>
          <a:p>
            <a:pPr marL="898525">
              <a:spcBef>
                <a:spcPts val="600"/>
              </a:spcBef>
              <a:buClr>
                <a:schemeClr val="accent2"/>
              </a:buClr>
              <a:buFont typeface="Wingdings" pitchFamily="2" charset="2"/>
              <a:buChar char="§"/>
            </a:pPr>
            <a:r>
              <a:rPr lang="cs-CZ" sz="1400" dirty="0">
                <a:latin typeface="Arial CE" charset="-18"/>
                <a:cs typeface="Arial CE" charset="-18"/>
              </a:rPr>
              <a:t>Neohlášení zahájení, přerušení a ukončení prací s rizikem požáru nebo výbuchu a neprojednání způsobu zajištění požární bezpečnosti včetně navržených požárně bezpečnostních opatření nebo zvláštních požárně bezpečnostních opatření nebo jejich nedodržení</a:t>
            </a:r>
          </a:p>
          <a:p>
            <a:pPr marL="898525">
              <a:spcBef>
                <a:spcPts val="600"/>
              </a:spcBef>
              <a:buClr>
                <a:schemeClr val="accent2"/>
              </a:buClr>
              <a:buFont typeface="Wingdings" pitchFamily="2" charset="2"/>
              <a:buChar char="§"/>
            </a:pPr>
            <a:r>
              <a:rPr lang="cs-CZ" sz="1400" dirty="0">
                <a:latin typeface="Arial CE" charset="-18"/>
                <a:cs typeface="Arial CE" charset="-18"/>
              </a:rPr>
              <a:t>Porušení zákona č. 133/1985 Sb., v platném znění, a </a:t>
            </a:r>
            <a:r>
              <a:rPr lang="cs-CZ" sz="1400" dirty="0" smtClean="0">
                <a:latin typeface="Arial CE" charset="-18"/>
                <a:cs typeface="Arial CE" charset="-18"/>
              </a:rPr>
              <a:t>vyhlášky </a:t>
            </a:r>
            <a:r>
              <a:rPr lang="cs-CZ" sz="1400" dirty="0">
                <a:latin typeface="Arial CE" charset="-18"/>
                <a:cs typeface="Arial CE" charset="-18"/>
              </a:rPr>
              <a:t>č. 246/2001 Sb., a NV č. 406/2004 Sb. </a:t>
            </a:r>
          </a:p>
          <a:p>
            <a:endParaRPr lang="cs-CZ" sz="1400" dirty="0"/>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50</a:t>
            </a:fld>
            <a:endParaRPr lang="cs-CZ" dirty="0"/>
          </a:p>
        </p:txBody>
      </p:sp>
      <p:pic>
        <p:nvPicPr>
          <p:cNvPr id="6" name="Picture 2" descr="C:\Users\Lateckovjit\AppData\Local\Microsoft\Windows\Temporary Internet Files\Content.IE5\W5VZFD7E\MC9004421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700213"/>
            <a:ext cx="224028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8630" y="603466"/>
            <a:ext cx="734888" cy="659083"/>
          </a:xfrm>
          <a:prstGeom prst="rect">
            <a:avLst/>
          </a:prstGeom>
        </p:spPr>
      </p:pic>
    </p:spTree>
    <p:extLst>
      <p:ext uri="{BB962C8B-B14F-4D97-AF65-F5344CB8AC3E}">
        <p14:creationId xmlns:p14="http://schemas.microsoft.com/office/powerpoint/2010/main" val="2620626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2"/>
                </a:solidFill>
                <a:cs typeface="Arial" pitchFamily="34" charset="0"/>
              </a:rPr>
              <a:t>FINANČNÍ POSTIHY</a:t>
            </a:r>
            <a:br>
              <a:rPr lang="cs-CZ" dirty="0" smtClean="0">
                <a:solidFill>
                  <a:schemeClr val="accent2"/>
                </a:solidFill>
                <a:cs typeface="Arial" pitchFamily="34" charset="0"/>
              </a:rPr>
            </a:br>
            <a:r>
              <a:rPr lang="cs-CZ" dirty="0" smtClean="0">
                <a:solidFill>
                  <a:schemeClr val="tx1"/>
                </a:solidFill>
                <a:cs typeface="Arial" pitchFamily="34" charset="0"/>
              </a:rPr>
              <a:t>SAZEBNÍK POKUT ČEZ (SD_ČEZ_0039) </a:t>
            </a:r>
            <a:endParaRPr lang="cs-CZ" dirty="0">
              <a:solidFill>
                <a:schemeClr val="tx1"/>
              </a:solidFill>
              <a:cs typeface="Arial" pitchFamily="34" charset="0"/>
            </a:endParaRPr>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51</a:t>
            </a:fld>
            <a:endParaRPr lang="cs-CZ" dirty="0"/>
          </a:p>
        </p:txBody>
      </p:sp>
      <p:graphicFrame>
        <p:nvGraphicFramePr>
          <p:cNvPr id="5" name="Objekt 4"/>
          <p:cNvGraphicFramePr>
            <a:graphicFrameLocks noChangeAspect="1"/>
          </p:cNvGraphicFramePr>
          <p:nvPr>
            <p:extLst>
              <p:ext uri="{D42A27DB-BD31-4B8C-83A1-F6EECF244321}">
                <p14:modId xmlns:p14="http://schemas.microsoft.com/office/powerpoint/2010/main" val="3553878622"/>
              </p:ext>
            </p:extLst>
          </p:nvPr>
        </p:nvGraphicFramePr>
        <p:xfrm>
          <a:off x="174172" y="1793196"/>
          <a:ext cx="8856663" cy="4683125"/>
        </p:xfrm>
        <a:graphic>
          <a:graphicData uri="http://schemas.openxmlformats.org/presentationml/2006/ole">
            <mc:AlternateContent xmlns:mc="http://schemas.openxmlformats.org/markup-compatibility/2006">
              <mc:Choice xmlns:v="urn:schemas-microsoft-com:vml" Requires="v">
                <p:oleObj spid="_x0000_s46209" name="Dokument" r:id="rId4" imgW="6096794" imgH="4690709" progId="Word.Document.12">
                  <p:embed/>
                </p:oleObj>
              </mc:Choice>
              <mc:Fallback>
                <p:oleObj name="Dokument" r:id="rId4" imgW="6096794" imgH="4690709" progId="Word.Document.12">
                  <p:embed/>
                  <p:pic>
                    <p:nvPicPr>
                      <p:cNvPr id="0"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72" y="1793196"/>
                        <a:ext cx="885666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9768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75752"/>
            <a:ext cx="6876000" cy="423193"/>
          </a:xfrm>
        </p:spPr>
        <p:txBody>
          <a:bodyPr/>
          <a:lstStyle/>
          <a:p>
            <a:pPr algn="ctr"/>
            <a:r>
              <a:rPr lang="cs-CZ" sz="3200" b="1" dirty="0">
                <a:solidFill>
                  <a:schemeClr val="accent2"/>
                </a:solidFill>
                <a:latin typeface="Arial" pitchFamily="34" charset="0"/>
                <a:cs typeface="Arial" pitchFamily="34" charset="0"/>
              </a:rPr>
              <a:t>OBECNÁ ČÁST JE ZA NÁMI</a:t>
            </a:r>
            <a:endParaRPr lang="cs-CZ" sz="3200" dirty="0">
              <a:solidFill>
                <a:schemeClr val="accent2"/>
              </a:solidFill>
            </a:endParaRPr>
          </a:p>
        </p:txBody>
      </p:sp>
      <p:sp>
        <p:nvSpPr>
          <p:cNvPr id="3" name="Zástupný symbol pro obsah 2"/>
          <p:cNvSpPr>
            <a:spLocks noGrp="1"/>
          </p:cNvSpPr>
          <p:nvPr>
            <p:ph idx="1"/>
          </p:nvPr>
        </p:nvSpPr>
        <p:spPr>
          <a:xfrm>
            <a:off x="504000" y="5000625"/>
            <a:ext cx="8136000" cy="1371375"/>
          </a:xfrm>
        </p:spPr>
        <p:txBody>
          <a:bodyPr/>
          <a:lstStyle/>
          <a:p>
            <a:pPr algn="ctr"/>
            <a:endParaRPr lang="cs-CZ" sz="3200" b="1" dirty="0" smtClean="0">
              <a:solidFill>
                <a:srgbClr val="FF6600"/>
              </a:solidFill>
              <a:cs typeface="Arial" pitchFamily="34" charset="0"/>
            </a:endParaRPr>
          </a:p>
          <a:p>
            <a:pPr algn="ctr"/>
            <a:r>
              <a:rPr lang="cs-CZ" sz="3200" b="1" dirty="0" smtClean="0">
                <a:solidFill>
                  <a:schemeClr val="accent2"/>
                </a:solidFill>
                <a:cs typeface="Arial" pitchFamily="34" charset="0"/>
              </a:rPr>
              <a:t>A </a:t>
            </a:r>
            <a:r>
              <a:rPr lang="cs-CZ" sz="3200" b="1" dirty="0">
                <a:solidFill>
                  <a:schemeClr val="accent2"/>
                </a:solidFill>
                <a:cs typeface="Arial" pitchFamily="34" charset="0"/>
              </a:rPr>
              <a:t>POKRAČUJEME </a:t>
            </a:r>
            <a:r>
              <a:rPr lang="cs-CZ" sz="3200" b="1" dirty="0" smtClean="0">
                <a:solidFill>
                  <a:schemeClr val="accent2"/>
                </a:solidFill>
                <a:cs typeface="Arial" pitchFamily="34" charset="0"/>
              </a:rPr>
              <a:t>SPECIFIKY</a:t>
            </a:r>
          </a:p>
          <a:p>
            <a:pPr algn="ctr"/>
            <a:endParaRPr lang="cs-CZ" sz="3200" b="1" dirty="0">
              <a:solidFill>
                <a:schemeClr val="accent2"/>
              </a:solidFill>
              <a:cs typeface="Arial" pitchFamily="34" charset="0"/>
            </a:endParaRPr>
          </a:p>
          <a:p>
            <a:pPr algn="ctr"/>
            <a:r>
              <a:rPr lang="cs-CZ" sz="3200" b="1" dirty="0" smtClean="0">
                <a:solidFill>
                  <a:schemeClr val="accent2"/>
                </a:solidFill>
                <a:cs typeface="Arial" pitchFamily="34" charset="0"/>
              </a:rPr>
              <a:t> KLASICKÝCH  </a:t>
            </a:r>
            <a:r>
              <a:rPr lang="cs-CZ" sz="3200" b="1" dirty="0">
                <a:solidFill>
                  <a:schemeClr val="accent2"/>
                </a:solidFill>
                <a:cs typeface="Arial" pitchFamily="34" charset="0"/>
              </a:rPr>
              <a:t>ELEKTRÁREN</a:t>
            </a:r>
          </a:p>
          <a:p>
            <a:endParaRPr lang="cs-CZ" dirty="0"/>
          </a:p>
        </p:txBody>
      </p:sp>
      <p:sp>
        <p:nvSpPr>
          <p:cNvPr id="4" name="Zástupný symbol pro číslo snímku 3"/>
          <p:cNvSpPr>
            <a:spLocks noGrp="1"/>
          </p:cNvSpPr>
          <p:nvPr>
            <p:ph type="sldNum" sz="quarter" idx="10"/>
          </p:nvPr>
        </p:nvSpPr>
        <p:spPr/>
        <p:txBody>
          <a:bodyPr/>
          <a:lstStyle/>
          <a:p>
            <a:pPr>
              <a:defRPr/>
            </a:pPr>
            <a:fld id="{9D3958CF-5752-4A90-8908-5F6B9B88B328}" type="slidenum">
              <a:rPr lang="cs-CZ" smtClean="0"/>
              <a:pPr>
                <a:defRPr/>
              </a:pPr>
              <a:t>52</a:t>
            </a:fld>
            <a:endParaRPr lang="cs-CZ"/>
          </a:p>
        </p:txBody>
      </p:sp>
      <p:pic>
        <p:nvPicPr>
          <p:cNvPr id="5" name="Picture 2" descr="C:\Users\miskovskjit\Pictures\POŽÁRY + NEHODY + evakuace + školení\hasic_verz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395" y="1533525"/>
            <a:ext cx="5905041"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48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391389"/>
          </a:xfrm>
        </p:spPr>
        <p:txBody>
          <a:bodyPr/>
          <a:lstStyle/>
          <a:p>
            <a:r>
              <a:rPr lang="cs-CZ" dirty="0">
                <a:cs typeface="Arial" pitchFamily="34" charset="0"/>
              </a:rPr>
              <a:t>POŽÁRNÍ OCHRANA</a:t>
            </a:r>
          </a:p>
        </p:txBody>
      </p:sp>
      <p:sp>
        <p:nvSpPr>
          <p:cNvPr id="3" name="Zástupný symbol pro obsah 2"/>
          <p:cNvSpPr>
            <a:spLocks noGrp="1"/>
          </p:cNvSpPr>
          <p:nvPr>
            <p:ph idx="1"/>
          </p:nvPr>
        </p:nvSpPr>
        <p:spPr>
          <a:xfrm>
            <a:off x="523875" y="1959428"/>
            <a:ext cx="7616948" cy="1251857"/>
          </a:xfrm>
        </p:spPr>
        <p:txBody>
          <a:bodyPr/>
          <a:lstStyle/>
          <a:p>
            <a:pPr algn="just"/>
            <a:r>
              <a:rPr lang="cs-CZ" dirty="0" smtClean="0">
                <a:latin typeface="Arial CE" charset="-18"/>
                <a:cs typeface="Arial CE" charset="-18"/>
              </a:rPr>
              <a:t>Požární ochrana je </a:t>
            </a:r>
            <a:r>
              <a:rPr lang="cs-CZ" dirty="0">
                <a:latin typeface="Arial CE" charset="-18"/>
                <a:cs typeface="Arial CE" charset="-18"/>
              </a:rPr>
              <a:t>obor činnosti zahrnující legislativní, organizační, technická</a:t>
            </a:r>
            <a:r>
              <a:rPr lang="cs-CZ" dirty="0" smtClean="0">
                <a:latin typeface="Arial CE" charset="-18"/>
                <a:cs typeface="Arial CE" charset="-18"/>
              </a:rPr>
              <a:t>,</a:t>
            </a:r>
          </a:p>
          <a:p>
            <a:pPr algn="just"/>
            <a:r>
              <a:rPr lang="cs-CZ" dirty="0" smtClean="0">
                <a:latin typeface="Arial CE" charset="-18"/>
                <a:cs typeface="Arial CE" charset="-18"/>
              </a:rPr>
              <a:t>výchovná </a:t>
            </a:r>
            <a:r>
              <a:rPr lang="cs-CZ" dirty="0">
                <a:latin typeface="Arial CE" charset="-18"/>
                <a:cs typeface="Arial CE" charset="-18"/>
              </a:rPr>
              <a:t>a jiná </a:t>
            </a:r>
            <a:r>
              <a:rPr lang="cs-CZ" dirty="0" smtClean="0">
                <a:latin typeface="Arial CE" charset="-18"/>
                <a:cs typeface="Arial CE" charset="-18"/>
              </a:rPr>
              <a:t>opatření směřující </a:t>
            </a:r>
            <a:r>
              <a:rPr lang="cs-CZ" dirty="0">
                <a:latin typeface="Arial CE" charset="-18"/>
                <a:cs typeface="Arial CE" charset="-18"/>
              </a:rPr>
              <a:t>k </a:t>
            </a:r>
            <a:r>
              <a:rPr lang="cs-CZ" b="1" dirty="0">
                <a:solidFill>
                  <a:schemeClr val="accent2"/>
                </a:solidFill>
                <a:latin typeface="Arial CE" charset="-18"/>
                <a:cs typeface="Arial CE" charset="-18"/>
              </a:rPr>
              <a:t>vyloučení</a:t>
            </a:r>
            <a:r>
              <a:rPr lang="cs-CZ" dirty="0">
                <a:solidFill>
                  <a:srgbClr val="3366FF"/>
                </a:solidFill>
                <a:latin typeface="Arial CE" charset="-18"/>
                <a:cs typeface="Arial CE" charset="-18"/>
              </a:rPr>
              <a:t> </a:t>
            </a:r>
            <a:r>
              <a:rPr lang="cs-CZ" dirty="0">
                <a:latin typeface="Arial CE" charset="-18"/>
                <a:cs typeface="Arial CE" charset="-18"/>
              </a:rPr>
              <a:t>nebo </a:t>
            </a:r>
            <a:r>
              <a:rPr lang="cs-CZ" b="1" dirty="0">
                <a:solidFill>
                  <a:schemeClr val="accent2"/>
                </a:solidFill>
                <a:latin typeface="Arial CE" charset="-18"/>
                <a:cs typeface="Arial CE" charset="-18"/>
              </a:rPr>
              <a:t>omezení rizik vzniku požárů </a:t>
            </a:r>
            <a:endParaRPr lang="cs-CZ" b="1" dirty="0" smtClean="0">
              <a:solidFill>
                <a:schemeClr val="accent2"/>
              </a:solidFill>
              <a:latin typeface="Arial CE" charset="-18"/>
              <a:cs typeface="Arial CE" charset="-18"/>
            </a:endParaRPr>
          </a:p>
          <a:p>
            <a:pPr algn="just"/>
            <a:r>
              <a:rPr lang="cs-CZ" dirty="0" smtClean="0">
                <a:latin typeface="Arial CE" charset="-18"/>
                <a:cs typeface="Arial CE" charset="-18"/>
              </a:rPr>
              <a:t>a </a:t>
            </a:r>
            <a:r>
              <a:rPr lang="cs-CZ" dirty="0">
                <a:latin typeface="Arial CE" charset="-18"/>
                <a:cs typeface="Arial CE" charset="-18"/>
              </a:rPr>
              <a:t>v případě jejich </a:t>
            </a:r>
            <a:r>
              <a:rPr lang="cs-CZ" dirty="0" smtClean="0">
                <a:latin typeface="Arial CE" charset="-18"/>
                <a:cs typeface="Arial CE" charset="-18"/>
              </a:rPr>
              <a:t>vzniku k</a:t>
            </a:r>
            <a:r>
              <a:rPr lang="cs-CZ" dirty="0">
                <a:latin typeface="Arial CE" charset="-18"/>
                <a:cs typeface="Arial CE" charset="-18"/>
              </a:rPr>
              <a:t> zajištění jejich </a:t>
            </a:r>
            <a:r>
              <a:rPr lang="cs-CZ" b="1" dirty="0">
                <a:solidFill>
                  <a:schemeClr val="accent2"/>
                </a:solidFill>
                <a:latin typeface="Arial CE" charset="-18"/>
                <a:cs typeface="Arial CE" charset="-18"/>
              </a:rPr>
              <a:t>účinné likvidace</a:t>
            </a:r>
            <a:r>
              <a:rPr lang="cs-CZ" dirty="0">
                <a:latin typeface="Arial CE" charset="-18"/>
                <a:cs typeface="Arial CE" charset="-18"/>
              </a:rPr>
              <a:t>.</a:t>
            </a:r>
          </a:p>
          <a:p>
            <a:endParaRPr lang="cs-CZ" dirty="0"/>
          </a:p>
        </p:txBody>
      </p:sp>
      <p:sp>
        <p:nvSpPr>
          <p:cNvPr id="4" name="Zástupný symbol pro obsah 3"/>
          <p:cNvSpPr>
            <a:spLocks noGrp="1"/>
          </p:cNvSpPr>
          <p:nvPr>
            <p:ph idx="11"/>
          </p:nvPr>
        </p:nvSpPr>
        <p:spPr>
          <a:xfrm>
            <a:off x="2775857" y="3333750"/>
            <a:ext cx="3450598" cy="683079"/>
          </a:xfrm>
          <a:solidFill>
            <a:schemeClr val="tx1"/>
          </a:solidFill>
        </p:spPr>
        <p:txBody>
          <a:bodyPr anchor="ctr"/>
          <a:lstStyle/>
          <a:p>
            <a:pPr algn="ctr"/>
            <a:r>
              <a:rPr lang="cs-CZ" sz="2400" b="1" dirty="0" smtClean="0">
                <a:solidFill>
                  <a:schemeClr val="bg1"/>
                </a:solidFill>
              </a:rPr>
              <a:t>POŽÁRNÍ OCHRANA</a:t>
            </a:r>
            <a:endParaRPr lang="cs-CZ" sz="2400" b="1" dirty="0">
              <a:solidFill>
                <a:schemeClr val="bg1"/>
              </a:solidFill>
            </a:endParaRPr>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5</a:t>
            </a:fld>
            <a:endParaRPr lang="cs-CZ" dirty="0"/>
          </a:p>
        </p:txBody>
      </p:sp>
      <p:sp>
        <p:nvSpPr>
          <p:cNvPr id="7" name="Zaoblený obdélníkový popisek 6"/>
          <p:cNvSpPr/>
          <p:nvPr/>
        </p:nvSpPr>
        <p:spPr bwMode="auto">
          <a:xfrm>
            <a:off x="1578429" y="4669971"/>
            <a:ext cx="2329541" cy="1458686"/>
          </a:xfrm>
          <a:prstGeom prst="wedgeRoundRectCallout">
            <a:avLst>
              <a:gd name="adj1" fmla="val 75806"/>
              <a:gd name="adj2" fmla="val -93885"/>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pPr>
            <a:r>
              <a:rPr lang="cs-CZ" sz="2000" b="1" dirty="0" smtClean="0">
                <a:latin typeface="Arial" pitchFamily="34" charset="0"/>
              </a:rPr>
              <a:t>PREVENCE</a:t>
            </a:r>
            <a:endParaRPr lang="cs-CZ" sz="2000" b="1" dirty="0">
              <a:latin typeface="Arial" pitchFamily="34" charset="0"/>
            </a:endParaRPr>
          </a:p>
        </p:txBody>
      </p:sp>
      <p:sp>
        <p:nvSpPr>
          <p:cNvPr id="8" name="Zaoblený obdélníkový popisek 7"/>
          <p:cNvSpPr/>
          <p:nvPr/>
        </p:nvSpPr>
        <p:spPr bwMode="auto">
          <a:xfrm>
            <a:off x="5061855" y="4704152"/>
            <a:ext cx="2329200" cy="1458000"/>
          </a:xfrm>
          <a:prstGeom prst="wedgeRoundRectCallout">
            <a:avLst>
              <a:gd name="adj1" fmla="val -73317"/>
              <a:gd name="adj2" fmla="val -95544"/>
              <a:gd name="adj3" fmla="val 16667"/>
            </a:avLst>
          </a:prstGeom>
          <a:solidFill>
            <a:srgbClr val="FF66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ctr" defTabSz="652463" eaLnBrk="0" hangingPunct="0">
              <a:spcBef>
                <a:spcPct val="50000"/>
              </a:spcBef>
              <a:buClr>
                <a:schemeClr val="accent2"/>
              </a:buClr>
            </a:pPr>
            <a:r>
              <a:rPr lang="cs-CZ" sz="2000" b="1" dirty="0" smtClean="0">
                <a:latin typeface="Arial" pitchFamily="34" charset="0"/>
              </a:rPr>
              <a:t>REPRESE</a:t>
            </a:r>
            <a:endParaRPr lang="cs-CZ" sz="2000" b="1" dirty="0">
              <a:latin typeface="Arial" pitchFamily="34" charset="0"/>
            </a:endParaRPr>
          </a:p>
        </p:txBody>
      </p:sp>
    </p:spTree>
    <p:extLst>
      <p:ext uri="{BB962C8B-B14F-4D97-AF65-F5344CB8AC3E}">
        <p14:creationId xmlns:p14="http://schemas.microsoft.com/office/powerpoint/2010/main" val="182804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smtClean="0">
                <a:cs typeface="Arial" pitchFamily="34" charset="0"/>
              </a:rPr>
              <a:t>POŽÁRNÍ OCHRANA</a:t>
            </a:r>
            <a:br>
              <a:rPr lang="cs-CZ" dirty="0" smtClean="0">
                <a:cs typeface="Arial" pitchFamily="34" charset="0"/>
              </a:rPr>
            </a:br>
            <a:r>
              <a:rPr lang="cs-CZ" dirty="0" smtClean="0">
                <a:solidFill>
                  <a:schemeClr val="tx1"/>
                </a:solidFill>
                <a:cs typeface="Arial" pitchFamily="34" charset="0"/>
              </a:rPr>
              <a:t>PREVENCE</a:t>
            </a:r>
            <a:endParaRPr lang="cs-CZ" dirty="0">
              <a:solidFill>
                <a:schemeClr val="tx1"/>
              </a:solidFill>
              <a:cs typeface="Arial" pitchFamily="34" charset="0"/>
            </a:endParaRPr>
          </a:p>
        </p:txBody>
      </p:sp>
      <p:sp>
        <p:nvSpPr>
          <p:cNvPr id="3" name="Zástupný symbol pro obsah 2"/>
          <p:cNvSpPr>
            <a:spLocks noGrp="1"/>
          </p:cNvSpPr>
          <p:nvPr>
            <p:ph idx="1"/>
          </p:nvPr>
        </p:nvSpPr>
        <p:spPr>
          <a:xfrm>
            <a:off x="526596" y="1738993"/>
            <a:ext cx="8293554" cy="4572000"/>
          </a:xfrm>
        </p:spPr>
        <p:txBody>
          <a:bodyPr/>
          <a:lstStyle/>
          <a:p>
            <a:pPr marL="0" indent="0" defTabSz="665163">
              <a:lnSpc>
                <a:spcPct val="100000"/>
              </a:lnSpc>
              <a:buSzTx/>
            </a:pPr>
            <a:r>
              <a:rPr lang="cs-CZ" sz="1800" b="1" dirty="0" smtClean="0">
                <a:solidFill>
                  <a:schemeClr val="accent2"/>
                </a:solidFill>
                <a:latin typeface="Arial CE" charset="-18"/>
                <a:cs typeface="Arial CE" charset="-18"/>
              </a:rPr>
              <a:t>Preventivní</a:t>
            </a:r>
            <a:r>
              <a:rPr lang="cs-CZ" sz="1800" dirty="0" smtClean="0">
                <a:latin typeface="Arial CE" charset="-18"/>
                <a:cs typeface="Arial CE" charset="-18"/>
              </a:rPr>
              <a:t> </a:t>
            </a:r>
            <a:r>
              <a:rPr lang="cs-CZ" sz="1800" b="1" dirty="0" smtClean="0">
                <a:solidFill>
                  <a:schemeClr val="accent2"/>
                </a:solidFill>
                <a:latin typeface="Arial CE" charset="-18"/>
                <a:cs typeface="Arial CE" charset="-18"/>
              </a:rPr>
              <a:t>činnost </a:t>
            </a:r>
            <a:r>
              <a:rPr lang="cs-CZ" sz="1800" dirty="0" smtClean="0">
                <a:latin typeface="Arial CE" charset="-18"/>
                <a:cs typeface="Arial CE" charset="-18"/>
              </a:rPr>
              <a:t> </a:t>
            </a:r>
            <a:r>
              <a:rPr lang="cs-CZ" dirty="0" smtClean="0">
                <a:latin typeface="Arial CE" charset="-18"/>
                <a:cs typeface="Arial CE" charset="-18"/>
              </a:rPr>
              <a:t>(kodex </a:t>
            </a:r>
            <a:r>
              <a:rPr lang="cs-CZ" dirty="0">
                <a:latin typeface="Arial CE" charset="-18"/>
                <a:cs typeface="Arial CE" charset="-18"/>
              </a:rPr>
              <a:t>norem požární bezpečnosti staveb, </a:t>
            </a:r>
            <a:r>
              <a:rPr lang="cs-CZ" dirty="0" smtClean="0">
                <a:latin typeface="Arial CE" charset="-18"/>
                <a:cs typeface="Arial CE" charset="-18"/>
              </a:rPr>
              <a:t>podmínky provozování)</a:t>
            </a:r>
          </a:p>
          <a:p>
            <a:pPr marL="333375" indent="-333375" defTabSz="665163">
              <a:lnSpc>
                <a:spcPct val="100000"/>
              </a:lnSpc>
              <a:buSzTx/>
              <a:buFont typeface="Wingdings" pitchFamily="2" charset="2"/>
              <a:buChar char="v"/>
            </a:pPr>
            <a:endParaRPr lang="cs-CZ" dirty="0">
              <a:latin typeface="Arial CE" charset="-18"/>
              <a:cs typeface="Arial CE" charset="-18"/>
            </a:endParaRP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Zabránění vzniku požáru  </a:t>
            </a:r>
          </a:p>
          <a:p>
            <a:pPr marL="982663" lvl="5" indent="-285750" defTabSz="665163">
              <a:lnSpc>
                <a:spcPct val="100000"/>
              </a:lnSpc>
              <a:spcBef>
                <a:spcPct val="25000"/>
              </a:spcBef>
              <a:buSzPct val="150000"/>
              <a:buFont typeface="Arial CE" pitchFamily="34" charset="0"/>
              <a:buChar char="-"/>
            </a:pPr>
            <a:r>
              <a:rPr lang="cs-CZ" sz="1400" dirty="0" smtClean="0">
                <a:latin typeface="Arial CE" charset="-18"/>
                <a:cs typeface="Arial CE" charset="-18"/>
              </a:rPr>
              <a:t>projektování </a:t>
            </a:r>
            <a:r>
              <a:rPr lang="cs-CZ" sz="1400" dirty="0">
                <a:latin typeface="Arial CE" charset="-18"/>
                <a:cs typeface="Arial CE" charset="-18"/>
              </a:rPr>
              <a:t>objektů podle  účelu užívání dle  příslušné ČSN</a:t>
            </a:r>
          </a:p>
          <a:p>
            <a:pPr marL="982663" lvl="5" indent="-285750" defTabSz="665163">
              <a:lnSpc>
                <a:spcPct val="100000"/>
              </a:lnSpc>
              <a:spcBef>
                <a:spcPct val="25000"/>
              </a:spcBef>
              <a:buSzPct val="150000"/>
              <a:buFont typeface="Arial CE" pitchFamily="34" charset="0"/>
              <a:buChar char="-"/>
            </a:pPr>
            <a:r>
              <a:rPr lang="cs-CZ" sz="1400" dirty="0" smtClean="0">
                <a:latin typeface="Arial CE" charset="-18"/>
                <a:cs typeface="Arial CE" charset="-18"/>
              </a:rPr>
              <a:t>dodržování </a:t>
            </a:r>
            <a:r>
              <a:rPr lang="cs-CZ" sz="1400" dirty="0">
                <a:latin typeface="Arial CE" charset="-18"/>
                <a:cs typeface="Arial CE" charset="-18"/>
              </a:rPr>
              <a:t>stanovených povinností, zákazů, příkazů a omezení; školení o PO; </a:t>
            </a:r>
            <a:r>
              <a:rPr lang="cs-CZ" sz="1400" dirty="0" smtClean="0">
                <a:latin typeface="Arial CE" charset="-18"/>
                <a:cs typeface="Arial CE" charset="-18"/>
              </a:rPr>
              <a:t>řádný </a:t>
            </a:r>
            <a:r>
              <a:rPr lang="cs-CZ" sz="1400" dirty="0">
                <a:latin typeface="Arial CE" charset="-18"/>
                <a:cs typeface="Arial CE" charset="-18"/>
              </a:rPr>
              <a:t>technický stav používaných zařízení a spotřebičů, apod.</a:t>
            </a: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Zamezení rozšíření požáru </a:t>
            </a:r>
          </a:p>
          <a:p>
            <a:pPr marL="982663" lvl="5" indent="-285750" defTabSz="665163">
              <a:lnSpc>
                <a:spcPct val="100000"/>
              </a:lnSpc>
              <a:spcBef>
                <a:spcPct val="25000"/>
              </a:spcBef>
              <a:buSzPct val="150000"/>
              <a:buFont typeface="Arial CE" pitchFamily="34" charset="0"/>
              <a:buChar char="-"/>
            </a:pPr>
            <a:r>
              <a:rPr lang="cs-CZ" sz="1400" dirty="0">
                <a:latin typeface="Arial CE" charset="-18"/>
                <a:cs typeface="Arial CE" charset="-18"/>
              </a:rPr>
              <a:t>dělení objektů do požárních úseků, projektování  požárně bezpečnostních zařízení (PBZ)</a:t>
            </a:r>
          </a:p>
          <a:p>
            <a:pPr marL="982663" lvl="5" indent="-285750" defTabSz="665163">
              <a:lnSpc>
                <a:spcPct val="100000"/>
              </a:lnSpc>
              <a:spcBef>
                <a:spcPct val="25000"/>
              </a:spcBef>
              <a:buSzPct val="150000"/>
              <a:buFont typeface="Arial CE" pitchFamily="34" charset="0"/>
              <a:buChar char="-"/>
            </a:pPr>
            <a:r>
              <a:rPr lang="cs-CZ" sz="1400" dirty="0">
                <a:latin typeface="Arial CE" charset="-18"/>
                <a:cs typeface="Arial CE" charset="-18"/>
              </a:rPr>
              <a:t>zavírání protipožárních dveří, kontroly provozuschopnosti PBZ a PO</a:t>
            </a: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Zabezpečení podmínek evakuace osob a materiálu  </a:t>
            </a:r>
          </a:p>
          <a:p>
            <a:pPr marL="982663" lvl="5" indent="-285750" defTabSz="665163">
              <a:lnSpc>
                <a:spcPct val="100000"/>
              </a:lnSpc>
              <a:spcBef>
                <a:spcPct val="25000"/>
              </a:spcBef>
              <a:buSzPct val="150000"/>
              <a:buFont typeface="Arial CE" pitchFamily="34" charset="0"/>
              <a:buChar char="-"/>
            </a:pPr>
            <a:r>
              <a:rPr lang="cs-CZ" sz="1400" dirty="0">
                <a:latin typeface="Arial CE" charset="-18"/>
                <a:cs typeface="Arial CE" charset="-18"/>
              </a:rPr>
              <a:t>projektování únikových cest, evakuačních výtahů</a:t>
            </a:r>
          </a:p>
          <a:p>
            <a:pPr marL="982663" lvl="5" indent="-285750" defTabSz="665163">
              <a:lnSpc>
                <a:spcPct val="100000"/>
              </a:lnSpc>
              <a:spcBef>
                <a:spcPct val="25000"/>
              </a:spcBef>
              <a:buSzPct val="150000"/>
              <a:buFont typeface="Arial CE" pitchFamily="34" charset="0"/>
              <a:buChar char="-"/>
            </a:pPr>
            <a:r>
              <a:rPr lang="cs-CZ" sz="1400" dirty="0">
                <a:latin typeface="Arial CE" charset="-18"/>
                <a:cs typeface="Arial CE" charset="-18"/>
              </a:rPr>
              <a:t>evakuační cesty vždy volné a použitelné</a:t>
            </a: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Zajištění podmínek pro rychlý a účinný hasební zásah </a:t>
            </a:r>
          </a:p>
          <a:p>
            <a:pPr marL="982663" lvl="5" indent="-285750" defTabSz="665163">
              <a:lnSpc>
                <a:spcPct val="100000"/>
              </a:lnSpc>
              <a:spcBef>
                <a:spcPct val="25000"/>
              </a:spcBef>
              <a:buSzPct val="150000"/>
              <a:buFont typeface="Arial CE" pitchFamily="34" charset="0"/>
              <a:buChar char="-"/>
            </a:pPr>
            <a:r>
              <a:rPr lang="cs-CZ" sz="1400" dirty="0">
                <a:latin typeface="Arial CE" charset="-18"/>
                <a:cs typeface="Arial CE" charset="-18"/>
              </a:rPr>
              <a:t>projektování zásahových cest</a:t>
            </a:r>
          </a:p>
          <a:p>
            <a:pPr marL="982663" lvl="5" indent="-285750" defTabSz="665163">
              <a:lnSpc>
                <a:spcPct val="100000"/>
              </a:lnSpc>
              <a:spcBef>
                <a:spcPct val="25000"/>
              </a:spcBef>
              <a:buSzPct val="150000"/>
              <a:buFont typeface="Arial CE" pitchFamily="34" charset="0"/>
              <a:buChar char="-"/>
            </a:pPr>
            <a:r>
              <a:rPr lang="cs-CZ" sz="1400" dirty="0">
                <a:latin typeface="Arial CE" charset="-18"/>
                <a:cs typeface="Arial CE" charset="-18"/>
              </a:rPr>
              <a:t>ohlášení požáru; volné nástupní a příjezdové plochy; vybavení technickými  prostředky PO, apod.</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6</a:t>
            </a:fld>
            <a:endParaRPr lang="cs-CZ" dirty="0"/>
          </a:p>
        </p:txBody>
      </p:sp>
    </p:spTree>
    <p:extLst>
      <p:ext uri="{BB962C8B-B14F-4D97-AF65-F5344CB8AC3E}">
        <p14:creationId xmlns:p14="http://schemas.microsoft.com/office/powerpoint/2010/main" val="1415086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846386"/>
          </a:xfrm>
        </p:spPr>
        <p:txBody>
          <a:bodyPr/>
          <a:lstStyle/>
          <a:p>
            <a:r>
              <a:rPr lang="cs-CZ" dirty="0">
                <a:cs typeface="Arial" pitchFamily="34" charset="0"/>
              </a:rPr>
              <a:t>POŽÁRNÍ </a:t>
            </a:r>
            <a:r>
              <a:rPr lang="cs-CZ" dirty="0" smtClean="0">
                <a:cs typeface="Arial" pitchFamily="34" charset="0"/>
              </a:rPr>
              <a:t>OCHRANA</a:t>
            </a:r>
            <a:br>
              <a:rPr lang="cs-CZ" dirty="0" smtClean="0">
                <a:cs typeface="Arial" pitchFamily="34" charset="0"/>
              </a:rPr>
            </a:br>
            <a:r>
              <a:rPr lang="cs-CZ" dirty="0" smtClean="0">
                <a:solidFill>
                  <a:schemeClr val="tx1"/>
                </a:solidFill>
                <a:cs typeface="Arial" pitchFamily="34" charset="0"/>
              </a:rPr>
              <a:t>REPRESE</a:t>
            </a:r>
            <a:endParaRPr lang="cs-CZ" dirty="0">
              <a:solidFill>
                <a:schemeClr val="tx1"/>
              </a:solidFill>
            </a:endParaRPr>
          </a:p>
        </p:txBody>
      </p:sp>
      <p:sp>
        <p:nvSpPr>
          <p:cNvPr id="4" name="Zástupný symbol pro obsah 3"/>
          <p:cNvSpPr>
            <a:spLocks noGrp="1"/>
          </p:cNvSpPr>
          <p:nvPr>
            <p:ph idx="11"/>
          </p:nvPr>
        </p:nvSpPr>
        <p:spPr>
          <a:xfrm>
            <a:off x="523875" y="1713138"/>
            <a:ext cx="7090682" cy="4706711"/>
          </a:xfrm>
        </p:spPr>
        <p:txBody>
          <a:bodyPr/>
          <a:lstStyle/>
          <a:p>
            <a:pPr marL="0" indent="0" defTabSz="665163">
              <a:buClr>
                <a:schemeClr val="accent2"/>
              </a:buClr>
            </a:pPr>
            <a:r>
              <a:rPr lang="cs-CZ" sz="1800" b="1" dirty="0">
                <a:solidFill>
                  <a:schemeClr val="accent2"/>
                </a:solidFill>
                <a:latin typeface="Arial CE" charset="-18"/>
                <a:cs typeface="Arial CE" charset="-18"/>
              </a:rPr>
              <a:t>R</a:t>
            </a:r>
            <a:r>
              <a:rPr lang="cs-CZ" sz="1800" b="1" dirty="0" smtClean="0">
                <a:solidFill>
                  <a:schemeClr val="accent2"/>
                </a:solidFill>
                <a:latin typeface="Arial CE" charset="-18"/>
                <a:cs typeface="Arial CE" charset="-18"/>
              </a:rPr>
              <a:t>epresivní</a:t>
            </a:r>
            <a:r>
              <a:rPr lang="cs-CZ" sz="1800" dirty="0" smtClean="0">
                <a:solidFill>
                  <a:schemeClr val="accent2"/>
                </a:solidFill>
                <a:latin typeface="Arial CE" charset="-18"/>
                <a:cs typeface="Arial CE" charset="-18"/>
              </a:rPr>
              <a:t> </a:t>
            </a:r>
            <a:r>
              <a:rPr lang="cs-CZ" sz="1800" b="1" dirty="0" smtClean="0">
                <a:solidFill>
                  <a:schemeClr val="accent2"/>
                </a:solidFill>
                <a:latin typeface="Arial CE" charset="-18"/>
                <a:cs typeface="Arial CE" charset="-18"/>
              </a:rPr>
              <a:t>činnost</a:t>
            </a:r>
          </a:p>
          <a:p>
            <a:pPr marL="0" indent="0" defTabSz="665163">
              <a:buClr>
                <a:schemeClr val="accent2"/>
              </a:buClr>
            </a:pPr>
            <a:endParaRPr lang="cs-CZ" b="1" dirty="0">
              <a:solidFill>
                <a:schemeClr val="accent2"/>
              </a:solidFill>
              <a:latin typeface="Arial CE" charset="-18"/>
              <a:cs typeface="Arial CE" charset="-18"/>
            </a:endParaRP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Zásah HZS při </a:t>
            </a:r>
            <a:r>
              <a:rPr lang="cs-CZ" b="1" dirty="0" smtClean="0">
                <a:latin typeface="Arial CE" charset="-18"/>
                <a:cs typeface="Arial CE" charset="-18"/>
              </a:rPr>
              <a:t>požáru</a:t>
            </a:r>
          </a:p>
          <a:p>
            <a:pPr marL="361950" lvl="4" indent="-361950" defTabSz="665163">
              <a:lnSpc>
                <a:spcPct val="100000"/>
              </a:lnSpc>
              <a:spcBef>
                <a:spcPct val="25000"/>
              </a:spcBef>
              <a:buClr>
                <a:schemeClr val="accent2"/>
              </a:buClr>
              <a:buSzPct val="120000"/>
              <a:buFont typeface="Wingdings" panose="05000000000000000000" pitchFamily="2" charset="2"/>
              <a:buChar char="§"/>
            </a:pPr>
            <a:endParaRPr lang="cs-CZ" b="1" dirty="0">
              <a:latin typeface="Arial CE" charset="-18"/>
              <a:cs typeface="Arial CE" charset="-18"/>
            </a:endParaRP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Zásah v rámci IZS </a:t>
            </a:r>
            <a:r>
              <a:rPr lang="cs-CZ" b="1" dirty="0" smtClean="0">
                <a:latin typeface="Arial CE" charset="-18"/>
                <a:cs typeface="Arial CE" charset="-18"/>
              </a:rPr>
              <a:t>ČR</a:t>
            </a:r>
          </a:p>
          <a:p>
            <a:pPr marL="361950" lvl="4" indent="-361950" defTabSz="665163">
              <a:lnSpc>
                <a:spcPct val="100000"/>
              </a:lnSpc>
              <a:spcBef>
                <a:spcPct val="25000"/>
              </a:spcBef>
              <a:buClr>
                <a:schemeClr val="accent2"/>
              </a:buClr>
              <a:buSzPct val="120000"/>
              <a:buFont typeface="Wingdings" panose="05000000000000000000" pitchFamily="2" charset="2"/>
              <a:buChar char="§"/>
            </a:pPr>
            <a:endParaRPr lang="cs-CZ" b="1" dirty="0">
              <a:latin typeface="Arial CE" charset="-18"/>
              <a:cs typeface="Arial CE" charset="-18"/>
            </a:endParaRP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Zdravotní </a:t>
            </a:r>
            <a:r>
              <a:rPr lang="cs-CZ" b="1" dirty="0" smtClean="0">
                <a:latin typeface="Arial CE" charset="-18"/>
                <a:cs typeface="Arial CE" charset="-18"/>
              </a:rPr>
              <a:t>pomoc</a:t>
            </a:r>
          </a:p>
          <a:p>
            <a:pPr marL="361950" lvl="4" indent="-361950" defTabSz="665163">
              <a:lnSpc>
                <a:spcPct val="100000"/>
              </a:lnSpc>
              <a:spcBef>
                <a:spcPct val="25000"/>
              </a:spcBef>
              <a:buClr>
                <a:schemeClr val="accent2"/>
              </a:buClr>
              <a:buSzPct val="120000"/>
              <a:buFont typeface="Wingdings" panose="05000000000000000000" pitchFamily="2" charset="2"/>
              <a:buChar char="§"/>
            </a:pPr>
            <a:endParaRPr lang="cs-CZ" b="1" dirty="0">
              <a:latin typeface="Arial CE" charset="-18"/>
              <a:cs typeface="Arial CE" charset="-18"/>
            </a:endParaRP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Technická a technologická </a:t>
            </a:r>
            <a:r>
              <a:rPr lang="cs-CZ" b="1" dirty="0" smtClean="0">
                <a:latin typeface="Arial CE" charset="-18"/>
                <a:cs typeface="Arial CE" charset="-18"/>
              </a:rPr>
              <a:t>pomoc</a:t>
            </a:r>
          </a:p>
          <a:p>
            <a:pPr marL="361950" lvl="4" indent="-361950" defTabSz="665163">
              <a:lnSpc>
                <a:spcPct val="100000"/>
              </a:lnSpc>
              <a:spcBef>
                <a:spcPct val="25000"/>
              </a:spcBef>
              <a:buClr>
                <a:schemeClr val="accent2"/>
              </a:buClr>
              <a:buSzPct val="120000"/>
              <a:buFont typeface="Wingdings" panose="05000000000000000000" pitchFamily="2" charset="2"/>
              <a:buChar char="§"/>
            </a:pPr>
            <a:endParaRPr lang="cs-CZ" b="1" dirty="0">
              <a:latin typeface="Arial CE" charset="-18"/>
              <a:cs typeface="Arial CE" charset="-18"/>
            </a:endParaRP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Asistence  při požárně nebezpečných </a:t>
            </a:r>
            <a:endParaRPr lang="cs-CZ" b="1" dirty="0" smtClean="0">
              <a:latin typeface="Arial CE" charset="-18"/>
              <a:cs typeface="Arial CE" charset="-18"/>
            </a:endParaRPr>
          </a:p>
          <a:p>
            <a:pPr marL="0" lvl="4" indent="0" defTabSz="665163">
              <a:lnSpc>
                <a:spcPct val="100000"/>
              </a:lnSpc>
              <a:spcBef>
                <a:spcPct val="25000"/>
              </a:spcBef>
              <a:buClr>
                <a:schemeClr val="accent2"/>
              </a:buClr>
              <a:buSzPct val="120000"/>
              <a:tabLst>
                <a:tab pos="361950" algn="l"/>
              </a:tabLst>
            </a:pPr>
            <a:r>
              <a:rPr lang="cs-CZ" b="1" dirty="0">
                <a:latin typeface="Arial CE" charset="-18"/>
                <a:cs typeface="Arial CE" charset="-18"/>
              </a:rPr>
              <a:t>	</a:t>
            </a:r>
            <a:r>
              <a:rPr lang="cs-CZ" b="1" dirty="0" smtClean="0">
                <a:latin typeface="Arial CE" charset="-18"/>
                <a:cs typeface="Arial CE" charset="-18"/>
              </a:rPr>
              <a:t>činnostech</a:t>
            </a:r>
          </a:p>
          <a:p>
            <a:pPr marL="361950" lvl="4" indent="-361950" defTabSz="665163">
              <a:lnSpc>
                <a:spcPct val="100000"/>
              </a:lnSpc>
              <a:spcBef>
                <a:spcPct val="25000"/>
              </a:spcBef>
              <a:buClr>
                <a:schemeClr val="accent2"/>
              </a:buClr>
              <a:buSzPct val="120000"/>
              <a:buFont typeface="Wingdings" panose="05000000000000000000" pitchFamily="2" charset="2"/>
              <a:buChar char="§"/>
            </a:pPr>
            <a:endParaRPr lang="cs-CZ" b="1" dirty="0">
              <a:latin typeface="Arial CE" charset="-18"/>
              <a:cs typeface="Arial CE" charset="-18"/>
            </a:endParaRPr>
          </a:p>
          <a:p>
            <a:pPr marL="361950" lvl="4" indent="-361950" defTabSz="665163">
              <a:lnSpc>
                <a:spcPct val="100000"/>
              </a:lnSpc>
              <a:spcBef>
                <a:spcPct val="25000"/>
              </a:spcBef>
              <a:buClr>
                <a:schemeClr val="accent2"/>
              </a:buClr>
              <a:buSzPct val="120000"/>
              <a:buFont typeface="Wingdings" panose="05000000000000000000" pitchFamily="2" charset="2"/>
              <a:buChar char="§"/>
            </a:pPr>
            <a:r>
              <a:rPr lang="cs-CZ" b="1" dirty="0">
                <a:latin typeface="Arial CE" charset="-18"/>
                <a:cs typeface="Arial CE" charset="-18"/>
              </a:rPr>
              <a:t>Ostatní zásahy</a:t>
            </a:r>
          </a:p>
          <a:p>
            <a:endParaRPr lang="cs-CZ" dirty="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7</a:t>
            </a:fld>
            <a:endParaRPr lang="cs-CZ" dirty="0"/>
          </a:p>
        </p:txBody>
      </p:sp>
      <p:pic>
        <p:nvPicPr>
          <p:cNvPr id="4710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6" y="1389063"/>
            <a:ext cx="4019550" cy="251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IMG_03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076" y="4006521"/>
            <a:ext cx="4019550" cy="244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5667376" y="6384598"/>
            <a:ext cx="3143250" cy="246221"/>
          </a:xfrm>
          <a:prstGeom prst="rect">
            <a:avLst/>
          </a:prstGeom>
          <a:noFill/>
        </p:spPr>
        <p:txBody>
          <a:bodyPr wrap="square" rtlCol="0">
            <a:spAutoFit/>
          </a:bodyPr>
          <a:lstStyle/>
          <a:p>
            <a:r>
              <a:rPr lang="cs-CZ" sz="1000" dirty="0" smtClean="0"/>
              <a:t>Požár absorbéru v Tušimicích  2007</a:t>
            </a:r>
            <a:endParaRPr lang="cs-CZ" sz="1000" dirty="0"/>
          </a:p>
        </p:txBody>
      </p:sp>
    </p:spTree>
    <p:extLst>
      <p:ext uri="{BB962C8B-B14F-4D97-AF65-F5344CB8AC3E}">
        <p14:creationId xmlns:p14="http://schemas.microsoft.com/office/powerpoint/2010/main" val="2677458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36770"/>
            <a:ext cx="6876000" cy="391389"/>
          </a:xfrm>
        </p:spPr>
        <p:txBody>
          <a:bodyPr/>
          <a:lstStyle/>
          <a:p>
            <a:r>
              <a:rPr lang="cs-CZ" dirty="0">
                <a:solidFill>
                  <a:schemeClr val="accent2"/>
                </a:solidFill>
                <a:cs typeface="Arial" pitchFamily="34" charset="0"/>
              </a:rPr>
              <a:t>POVINNOSTI SMLUVNÍHO PARTNERA</a:t>
            </a:r>
          </a:p>
        </p:txBody>
      </p:sp>
      <p:sp>
        <p:nvSpPr>
          <p:cNvPr id="3" name="Zástupný symbol pro obsah 2"/>
          <p:cNvSpPr>
            <a:spLocks noGrp="1"/>
          </p:cNvSpPr>
          <p:nvPr>
            <p:ph idx="1"/>
          </p:nvPr>
        </p:nvSpPr>
        <p:spPr>
          <a:xfrm>
            <a:off x="520383" y="1438275"/>
            <a:ext cx="8137080" cy="5419725"/>
          </a:xfrm>
        </p:spPr>
        <p:txBody>
          <a:bodyPr/>
          <a:lstStyle/>
          <a:p>
            <a:pPr marL="1587" lvl="1" indent="0">
              <a:lnSpc>
                <a:spcPct val="100000"/>
              </a:lnSpc>
              <a:spcBef>
                <a:spcPts val="1800"/>
              </a:spcBef>
              <a:buClr>
                <a:schemeClr val="accent2"/>
              </a:buClr>
              <a:buNone/>
              <a:defRPr/>
            </a:pPr>
            <a:endParaRPr lang="cs-CZ" b="1" dirty="0" smtClean="0">
              <a:solidFill>
                <a:schemeClr val="accent2"/>
              </a:solidFill>
            </a:endParaRPr>
          </a:p>
          <a:p>
            <a:pPr marL="1587" lvl="1" indent="0">
              <a:lnSpc>
                <a:spcPct val="100000"/>
              </a:lnSpc>
              <a:spcBef>
                <a:spcPts val="1800"/>
              </a:spcBef>
              <a:buClr>
                <a:schemeClr val="accent2"/>
              </a:buClr>
              <a:buNone/>
              <a:defRPr/>
            </a:pPr>
            <a:r>
              <a:rPr lang="cs-CZ" b="1" dirty="0" smtClean="0">
                <a:solidFill>
                  <a:schemeClr val="accent2"/>
                </a:solidFill>
              </a:rPr>
              <a:t>SMLUVNÍ PARTNER JE MIMO JINÉ POVINEN:</a:t>
            </a:r>
            <a:endParaRPr lang="cs-CZ" b="1" dirty="0">
              <a:solidFill>
                <a:schemeClr val="accent2"/>
              </a:solidFill>
            </a:endParaRPr>
          </a:p>
          <a:p>
            <a:pPr lvl="1" algn="just">
              <a:lnSpc>
                <a:spcPct val="100000"/>
              </a:lnSpc>
              <a:spcBef>
                <a:spcPts val="600"/>
              </a:spcBef>
              <a:buClr>
                <a:schemeClr val="accent2"/>
              </a:buClr>
              <a:defRPr/>
            </a:pPr>
            <a:r>
              <a:rPr lang="cs-CZ" dirty="0" smtClean="0"/>
              <a:t>Zajistit termín školení PO v periodě 1 x za 24 měsíců pro </a:t>
            </a:r>
          </a:p>
          <a:p>
            <a:pPr marL="1588" lvl="1" indent="0" algn="just">
              <a:lnSpc>
                <a:spcPct val="100000"/>
              </a:lnSpc>
              <a:buClr>
                <a:schemeClr val="accent2"/>
              </a:buClr>
              <a:buNone/>
              <a:defRPr/>
            </a:pPr>
            <a:r>
              <a:rPr lang="cs-CZ" dirty="0" smtClean="0"/>
              <a:t>   odpovědné osoby a vedoucí práce</a:t>
            </a:r>
          </a:p>
          <a:p>
            <a:pPr lvl="1" algn="just">
              <a:lnSpc>
                <a:spcPct val="100000"/>
              </a:lnSpc>
              <a:spcBef>
                <a:spcPts val="600"/>
              </a:spcBef>
              <a:buClr>
                <a:schemeClr val="accent2"/>
              </a:buClr>
              <a:defRPr/>
            </a:pPr>
            <a:r>
              <a:rPr lang="cs-CZ" dirty="0" smtClean="0"/>
              <a:t>Prokazatelně provádět školení PO svých zaměstnanců</a:t>
            </a:r>
          </a:p>
          <a:p>
            <a:pPr lvl="1" algn="just">
              <a:lnSpc>
                <a:spcPct val="100000"/>
              </a:lnSpc>
              <a:spcBef>
                <a:spcPts val="600"/>
              </a:spcBef>
              <a:buClr>
                <a:schemeClr val="accent2"/>
              </a:buClr>
              <a:defRPr/>
            </a:pPr>
            <a:r>
              <a:rPr lang="cs-CZ" dirty="0"/>
              <a:t>Oznámit příslušnému zaměstnanci ČEZ začlenění prováděných činností do kategorií dle míry požárního nebezpečí</a:t>
            </a:r>
            <a:r>
              <a:rPr lang="cs-CZ" dirty="0" smtClean="0"/>
              <a:t>.</a:t>
            </a:r>
          </a:p>
          <a:p>
            <a:pPr lvl="1" algn="just">
              <a:lnSpc>
                <a:spcPct val="100000"/>
              </a:lnSpc>
              <a:spcBef>
                <a:spcPts val="600"/>
              </a:spcBef>
              <a:buClr>
                <a:schemeClr val="accent2"/>
              </a:buClr>
              <a:defRPr/>
            </a:pPr>
            <a:r>
              <a:rPr lang="cs-CZ" dirty="0"/>
              <a:t>Seznámit se s místem, pracovištěm a s veškerým nebezpečím, které může být spojeno s výkonem pracovních činnosti, s nouzovými východy, únikovými cestami, s umístěním věcných prostředků PO a požárně bezpečnostním zařízením. </a:t>
            </a:r>
          </a:p>
          <a:p>
            <a:pPr lvl="1">
              <a:lnSpc>
                <a:spcPct val="100000"/>
              </a:lnSpc>
              <a:spcBef>
                <a:spcPts val="600"/>
              </a:spcBef>
              <a:buClr>
                <a:schemeClr val="accent2"/>
              </a:buClr>
              <a:defRPr/>
            </a:pPr>
            <a:r>
              <a:rPr lang="cs-CZ" dirty="0" smtClean="0"/>
              <a:t>V případě vzniku požáru postupovat dle platné požární směrnice (záchrana osob, hašení, oznámení požáru…)</a:t>
            </a:r>
          </a:p>
          <a:p>
            <a:pPr lvl="1">
              <a:lnSpc>
                <a:spcPct val="100000"/>
              </a:lnSpc>
              <a:spcBef>
                <a:spcPts val="600"/>
              </a:spcBef>
              <a:buClr>
                <a:schemeClr val="accent2"/>
              </a:buClr>
              <a:defRPr/>
            </a:pPr>
            <a:r>
              <a:rPr lang="cs-CZ" dirty="0" smtClean="0"/>
              <a:t>Vytvářet podmínky pro likvidaci MU </a:t>
            </a:r>
          </a:p>
          <a:p>
            <a:pPr marL="1587" lvl="1" indent="0">
              <a:lnSpc>
                <a:spcPct val="100000"/>
              </a:lnSpc>
              <a:buClr>
                <a:schemeClr val="accent2"/>
              </a:buClr>
              <a:buNone/>
              <a:defRPr/>
            </a:pPr>
            <a:r>
              <a:rPr lang="cs-CZ" dirty="0"/>
              <a:t> </a:t>
            </a:r>
            <a:r>
              <a:rPr lang="cs-CZ" dirty="0" smtClean="0"/>
              <a:t>  (hašení požárů, únik nebezpečných látek, záchranné práce)</a:t>
            </a:r>
          </a:p>
          <a:p>
            <a:pPr lvl="1">
              <a:lnSpc>
                <a:spcPct val="100000"/>
              </a:lnSpc>
              <a:spcBef>
                <a:spcPts val="600"/>
              </a:spcBef>
              <a:buClr>
                <a:schemeClr val="accent2"/>
              </a:buClr>
              <a:defRPr/>
            </a:pPr>
            <a:r>
              <a:rPr lang="cs-CZ" dirty="0" smtClean="0"/>
              <a:t>Umožnit zaměstnanci útvaru PO kontrolu dodržování předpisů o požární ochraně</a:t>
            </a:r>
          </a:p>
          <a:p>
            <a:pPr lvl="1">
              <a:lnSpc>
                <a:spcPct val="100000"/>
              </a:lnSpc>
              <a:spcBef>
                <a:spcPts val="600"/>
              </a:spcBef>
              <a:buClr>
                <a:schemeClr val="accent2"/>
              </a:buClr>
              <a:defRPr/>
            </a:pPr>
            <a:r>
              <a:rPr lang="cs-CZ" dirty="0" smtClean="0"/>
              <a:t>Umožnit orgánu státního požárního dozoru provedení kontroly plnění povinností na úseku požární ochrany</a:t>
            </a:r>
          </a:p>
          <a:p>
            <a:pPr marL="1588" lvl="1" indent="0" algn="just">
              <a:lnSpc>
                <a:spcPct val="100000"/>
              </a:lnSpc>
              <a:buClr>
                <a:schemeClr val="accent2"/>
              </a:buClr>
              <a:buNone/>
              <a:defRPr/>
            </a:pPr>
            <a:endParaRPr lang="cs-CZ" dirty="0" smtClean="0"/>
          </a:p>
        </p:txBody>
      </p:sp>
      <p:sp>
        <p:nvSpPr>
          <p:cNvPr id="5" name="Zástupný symbol pro číslo snímku 4"/>
          <p:cNvSpPr>
            <a:spLocks noGrp="1"/>
          </p:cNvSpPr>
          <p:nvPr>
            <p:ph type="sldNum" sz="quarter" idx="12"/>
          </p:nvPr>
        </p:nvSpPr>
        <p:spPr/>
        <p:txBody>
          <a:bodyPr/>
          <a:lstStyle/>
          <a:p>
            <a:pPr>
              <a:defRPr/>
            </a:pPr>
            <a:fld id="{13B79EA7-B1C5-4B76-A13E-BDAAC9978AE1}" type="slidenum">
              <a:rPr lang="cs-CZ" smtClean="0"/>
              <a:pPr>
                <a:defRPr/>
              </a:pPr>
              <a:t>8</a:t>
            </a:fld>
            <a:endParaRPr lang="cs-CZ" dirty="0"/>
          </a:p>
        </p:txBody>
      </p:sp>
      <p:pic>
        <p:nvPicPr>
          <p:cNvPr id="7" name="Picture 2" descr="T:\1-Foto\SKS\3-Akce\20051215-16-Celakovice\04_diskusni_skupiny\PC1564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0434" y="1060426"/>
            <a:ext cx="1476295" cy="196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4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cez_vzorova_prezentace">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themeOverride>
</file>

<file path=docProps/app.xml><?xml version="1.0" encoding="utf-8"?>
<Properties xmlns="http://schemas.openxmlformats.org/officeDocument/2006/extended-properties" xmlns:vt="http://schemas.openxmlformats.org/officeDocument/2006/docPropsVTypes">
  <Template/>
  <TotalTime>3251</TotalTime>
  <Words>3865</Words>
  <Application>Microsoft Office PowerPoint</Application>
  <PresentationFormat>Předvádění na obrazovce (4:3)</PresentationFormat>
  <Paragraphs>671</Paragraphs>
  <Slides>53</Slides>
  <Notes>0</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2</vt:i4>
      </vt:variant>
      <vt:variant>
        <vt:lpstr>Nadpisy snímků</vt:lpstr>
      </vt:variant>
      <vt:variant>
        <vt:i4>53</vt:i4>
      </vt:variant>
    </vt:vector>
  </HeadingPairs>
  <TitlesOfParts>
    <vt:vector size="63" baseType="lpstr">
      <vt:lpstr>Arial</vt:lpstr>
      <vt:lpstr>Futura CEZ Medium</vt:lpstr>
      <vt:lpstr>Wingdings</vt:lpstr>
      <vt:lpstr>Wingdings 3</vt:lpstr>
      <vt:lpstr>Futura CEZ OT Demi</vt:lpstr>
      <vt:lpstr>Arial CE</vt:lpstr>
      <vt:lpstr>Times New Roman</vt:lpstr>
      <vt:lpstr>cez_vzorova_prezentace</vt:lpstr>
      <vt:lpstr>Obrázek</vt:lpstr>
      <vt:lpstr>Dokument</vt:lpstr>
      <vt:lpstr>Školení vedoucích práce a odpovědných osob dodavatelů KE </vt:lpstr>
      <vt:lpstr>ÚVOD DO ŠKOLENÍ PO A HP</vt:lpstr>
      <vt:lpstr>PRÁVNÍ PŘEDPISY A SOUVISEJÍCÍ ŘÍDÍCÍ DOKUMENTACE</vt:lpstr>
      <vt:lpstr>OBSAH ŠKOLENÍ SKČ_VP_1976 a SKČ_VP_1977</vt:lpstr>
      <vt:lpstr>ORGANIZACE A ZAJIŠTĚNÍ POŽÁRNÍ OCHRANY V ČEZ, a.s.</vt:lpstr>
      <vt:lpstr>POŽÁRNÍ OCHRANA</vt:lpstr>
      <vt:lpstr>POŽÁRNÍ OCHRANA PREVENCE</vt:lpstr>
      <vt:lpstr>POŽÁRNÍ OCHRANA REPRESE</vt:lpstr>
      <vt:lpstr>POVINNOSTI SMLUVNÍHO PARTNERA</vt:lpstr>
      <vt:lpstr>POVINNOSTI ZAMĚSTNANCE SMLUVNÍHO PARTNERA</vt:lpstr>
      <vt:lpstr>ZAJIŠTĚNÍ PO PRACOVIŠŤ V MIMOPRACOVNÍ DOBĚ</vt:lpstr>
      <vt:lpstr>              ZÁKLADNÍ POJMY V PO</vt:lpstr>
      <vt:lpstr>POŽÁRNÍ NEBEZPEČÍ VZNIKAJÍCÍ PŘI ČINNOSTECH PROVOZOVANÝCH V MÍSTĚ VÝKONU PRÁCE</vt:lpstr>
      <vt:lpstr>POŽÁRNÍ NEBEZPEČÍ VZNIKAJÍCÍ PŘI ČINNOSTECH PROVOZOVANÝCH V MÍSTĚ VÝKONU PRÁCE</vt:lpstr>
      <vt:lpstr>POŽÁRNÍ NEBEZPEČÍ VZNIKAJÍCÍ PŘI ČINNOSTECH PROVOZOVANÝCH V MÍSTĚ VÝKONU PRÁCE</vt:lpstr>
      <vt:lpstr>POŽÁRNÍ NEBEZPEČÍ VZNIKAJÍCÍ PŘI ČINNOSTECH PROVOZOVANÝCH V MÍSTĚ VÝKONU PRÁCE</vt:lpstr>
      <vt:lpstr>POŽÁRNÍ NEBEZPEČÍ VZNIKAJÍCÍ PŘI ČINNOSTECH PROVOZOVANÝCH V MÍSTĚ VÝKONU PRÁCE</vt:lpstr>
      <vt:lpstr>POŽÁRNÍ NEBEZPEČÍ VZNIKAJÍCÍ PŘI ČINNOSTECH PROVOZOVANÝCH V MÍSTĚ VÝKONU PRÁCE</vt:lpstr>
      <vt:lpstr>PROVÁDĚNÍ POŽÁRNĚ NEBEZPEČNÝCH PRACÍ</vt:lpstr>
      <vt:lpstr>PROVÁDĚNÍ POŽÁRNĚ NEBEZPEČNÝCH PRACÍ Náležitosti příkazu S/V – LZE VYSTAVIT NA MAX. 3 DNY</vt:lpstr>
      <vt:lpstr>POŽÁRNÍ NEBEZPEČÍ VZNIKAJÍCÍ PŘI ČINNOSTECH PROVOZOVANÝCH V MÍSTĚ VÝKONU PRÁCE</vt:lpstr>
      <vt:lpstr>POŽADAVKY NA DOKUMENTACI PO</vt:lpstr>
      <vt:lpstr>DOKUMENTACE PO NA PRACOVIŠTÍCH SE ZVÝŠENÝM POŽÁRNÍM NEBEZPEČÍM</vt:lpstr>
      <vt:lpstr>ČLENĚNÍ PROVOZOVANÝCH ČINNOSTÍ PODLE POŽÁRNÍHO NEBEZPEČÍ</vt:lpstr>
      <vt:lpstr>POŽADAVKY NA DOKUMENTACI PO</vt:lpstr>
      <vt:lpstr>POŽADAVKY NA DOKUMENTACI  PO</vt:lpstr>
      <vt:lpstr>POŽADAVKY NA DOKUMENTACI PO</vt:lpstr>
      <vt:lpstr>POŽÁRNĚ BEZPEČNOSTNÍ ZAŘÍZENÍ DRUHY</vt:lpstr>
      <vt:lpstr>POŽÁRNĚ BEZPEČNOSTNÍ ZAŘÍZENÍ ZAŘÍZENÍ PRO POŽÁRNÍ SIGNALIZACI</vt:lpstr>
      <vt:lpstr>POŽÁRNĚ BEZPEČNOSTNÍ ZAŘÍZENÍ ZAŘÍZENÍ PRO POŽÁRNÍ SIGNALIZACI</vt:lpstr>
      <vt:lpstr>POŽÁRNĚ BEZPEČNOSTNÍ ZAŘÍZENÍ ZAŘÍZENÍ PRO POTLAČENÍ POŽÁRU NEBO VÝBUCHU</vt:lpstr>
      <vt:lpstr>POŽÁRNĚ BEZPEČNOSTNÍ ZAŘÍZENÍ ZAŘÍZENÍ PRO POTLAČENÍ VÝBUCHU</vt:lpstr>
      <vt:lpstr>POŽÁRNĚ BEZPEČNOSTNÍ ZAŘÍZENÍ ZAŘÍZENÍ PRO ZÁSOBOVÁNÍ POŽÁRNÍ VODOU</vt:lpstr>
      <vt:lpstr>POŽÁRNĚ BEZPEČNOSTNÍ ZAŘÍZENÍ ZAŘÍZENÍ PRO OMEZENÍ ŠÍŘENÍ POŽÁRU</vt:lpstr>
      <vt:lpstr>SHZ CO2 – ELEKTROROZVODNY, TRANSFORMÁTORY….</vt:lpstr>
      <vt:lpstr>POŽÁRNĚ BEZPEČNOSTNÍ ZAŘÍZENÍ AHZ  (AEROSOLOVÉ)</vt:lpstr>
      <vt:lpstr>POŽÁRNĚ BEZPEČNOSTNÍ ZAŘÍZENÍ ZAŘÍZENÍ PRO USMĚRNĚNÍ POHYBU KOUŘE PŘI POŽÁRU</vt:lpstr>
      <vt:lpstr>POŽÁRNĚ BEZPEČNOSTNÍ ZAŘÍZENÍ ZAŘÍZENÍ PRO ÚNIK OSOB PŘI POŽÁRU</vt:lpstr>
      <vt:lpstr>VĚCNÉ PROSTŘEDKY POŽÁRNÍ OCHRANY DRUHY</vt:lpstr>
      <vt:lpstr>POUŽÍTÍ A DRUHY PHP</vt:lpstr>
      <vt:lpstr>DRUHY HASICÍCH PŘÍSTROJŮ A ZÁSADY PRO JEJICH UMÍSTĚNÍ</vt:lpstr>
      <vt:lpstr>TŘÍDY POŽÁRŮ</vt:lpstr>
      <vt:lpstr>HASICÍ LÁTKY VODA</vt:lpstr>
      <vt:lpstr>HASICÍ LÁTKY PĚNY </vt:lpstr>
      <vt:lpstr>HASICÍ LÁTKY PRÁŠKY        </vt:lpstr>
      <vt:lpstr>HASICÍ LÁTKY OXID UHLIČITÝ </vt:lpstr>
      <vt:lpstr>HASICÍ LÁTKY ČISTÉ HASIVO (HALOTRON)</vt:lpstr>
      <vt:lpstr>MIMOŘÁDNÁ UDÁLOST</vt:lpstr>
      <vt:lpstr>MIMOŘÁDNÁ UDÁLOST</vt:lpstr>
      <vt:lpstr>MIMOŘÁDNÁ UDÁLOST</vt:lpstr>
      <vt:lpstr>FINANČNÍ POSTIHY HRUBÉ PORUŠENÍ ZÁSAD PO</vt:lpstr>
      <vt:lpstr>FINANČNÍ POSTIHY SAZEBNÍK POKUT ČEZ (SD_ČEZ_0039) </vt:lpstr>
      <vt:lpstr>OBECNÁ ČÁST JE ZA NÁMI</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SKUPINA ČEZ: JEDEN Z NEJVĚTŠÍCH ENERGETICKÝCH HRÁČŮ VE STŘEDNÍ A JIHOVÝCHODNÍ EVROPĚ</dc:title>
  <dc:creator>Holub Ivan</dc:creator>
  <cp:keywords>ČEZ</cp:keywords>
  <cp:lastModifiedBy>Cíglerová Jana</cp:lastModifiedBy>
  <cp:revision>274</cp:revision>
  <dcterms:created xsi:type="dcterms:W3CDTF">2013-04-15T08:46:53Z</dcterms:created>
  <dcterms:modified xsi:type="dcterms:W3CDTF">2016-04-01T11:29:17Z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ies>
</file>