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35"/>
  </p:notesMasterIdLst>
  <p:handoutMasterIdLst>
    <p:handoutMasterId r:id="rId36"/>
  </p:handoutMasterIdLst>
  <p:sldIdLst>
    <p:sldId id="394" r:id="rId2"/>
    <p:sldId id="395" r:id="rId3"/>
    <p:sldId id="418" r:id="rId4"/>
    <p:sldId id="396" r:id="rId5"/>
    <p:sldId id="399" r:id="rId6"/>
    <p:sldId id="401" r:id="rId7"/>
    <p:sldId id="423" r:id="rId8"/>
    <p:sldId id="405" r:id="rId9"/>
    <p:sldId id="424" r:id="rId10"/>
    <p:sldId id="407" r:id="rId11"/>
    <p:sldId id="422" r:id="rId12"/>
    <p:sldId id="261" r:id="rId13"/>
    <p:sldId id="425" r:id="rId14"/>
    <p:sldId id="412" r:id="rId15"/>
    <p:sldId id="411" r:id="rId16"/>
    <p:sldId id="413" r:id="rId17"/>
    <p:sldId id="419" r:id="rId18"/>
    <p:sldId id="311" r:id="rId19"/>
    <p:sldId id="360" r:id="rId20"/>
    <p:sldId id="384" r:id="rId21"/>
    <p:sldId id="278" r:id="rId22"/>
    <p:sldId id="279" r:id="rId23"/>
    <p:sldId id="280" r:id="rId24"/>
    <p:sldId id="281" r:id="rId25"/>
    <p:sldId id="385" r:id="rId26"/>
    <p:sldId id="392" r:id="rId27"/>
    <p:sldId id="420" r:id="rId28"/>
    <p:sldId id="415" r:id="rId29"/>
    <p:sldId id="417" r:id="rId30"/>
    <p:sldId id="402" r:id="rId31"/>
    <p:sldId id="297" r:id="rId32"/>
    <p:sldId id="403" r:id="rId33"/>
    <p:sldId id="421" r:id="rId34"/>
  </p:sldIdLst>
  <p:sldSz cx="9144000" cy="6858000" type="screen4x3"/>
  <p:notesSz cx="6662738" cy="9906000"/>
  <p:embeddedFontLst>
    <p:embeddedFont>
      <p:font typeface="Arial CE" panose="020B0604020202020204" pitchFamily="34" charset="0"/>
      <p:regular r:id="rId37"/>
      <p:bold r:id="rId38"/>
      <p:italic r:id="rId39"/>
      <p:boldItalic r:id="rId40"/>
    </p:embeddedFont>
    <p:embeddedFont>
      <p:font typeface="Futura CEZ Demi" pitchFamily="2" charset="0"/>
      <p:regular r:id="rId41"/>
    </p:embeddedFont>
    <p:embeddedFont>
      <p:font typeface="Futura CEZ Medium" pitchFamily="2" charset="0"/>
      <p:regular r:id="rId42"/>
    </p:embeddedFont>
    <p:embeddedFont>
      <p:font typeface="Times New Roman CE" panose="02020603050405020304" pitchFamily="18" charset="0"/>
      <p:regular r:id="rId43"/>
      <p:bold r:id="rId44"/>
      <p:italic r:id="rId45"/>
      <p:boldItalic r:id="rId46"/>
    </p:embeddedFont>
  </p:embeddedFontLst>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5443" userDrawn="1">
          <p15:clr>
            <a:srgbClr val="A4A3A4"/>
          </p15:clr>
        </p15:guide>
      </p15:sldGuideLst>
    </p:ext>
    <p:ext uri="{2D200454-40CA-4A62-9FC3-DE9A4176ACB9}">
      <p15:notesGuideLst xmlns:p15="http://schemas.microsoft.com/office/powerpoint/2012/main">
        <p15:guide id="1" orient="horz" pos="3120">
          <p15:clr>
            <a:srgbClr val="A4A3A4"/>
          </p15:clr>
        </p15:guide>
        <p15:guide id="2" pos="20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00"/>
    <a:srgbClr val="C8C8C8"/>
    <a:srgbClr val="E6E6E6"/>
    <a:srgbClr val="606060"/>
    <a:srgbClr val="969696"/>
    <a:srgbClr val="F24800"/>
    <a:srgbClr val="FFCC66"/>
    <a:srgbClr val="FF9933"/>
    <a:srgbClr val="FF99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5" autoAdjust="0"/>
    <p:restoredTop sz="90630" autoAdjust="0"/>
  </p:normalViewPr>
  <p:slideViewPr>
    <p:cSldViewPr snapToGrid="0">
      <p:cViewPr varScale="1">
        <p:scale>
          <a:sx n="75" d="100"/>
          <a:sy n="75" d="100"/>
        </p:scale>
        <p:origin x="1027" y="34"/>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20"/>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defRPr>
            </a:lvl1pPr>
          </a:lstStyle>
          <a:p>
            <a:fld id="{457EA0C0-5B0D-4D8E-8448-29C33B29C874}" type="datetime1">
              <a:rPr lang="en-US"/>
              <a:pPr/>
              <a:t>6/29/2020</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defRPr>
            </a:lvl1pPr>
          </a:lstStyle>
          <a:p>
            <a:fld id="{93680765-A157-41AD-8F94-E152B15695BF}" type="slidenum">
              <a:rPr lang="en-US"/>
              <a:pPr/>
              <a:t>‹#›</a:t>
            </a:fld>
            <a:endParaRPr lang="en-US"/>
          </a:p>
        </p:txBody>
      </p:sp>
    </p:spTree>
    <p:extLst>
      <p:ext uri="{BB962C8B-B14F-4D97-AF65-F5344CB8AC3E}">
        <p14:creationId xmlns:p14="http://schemas.microsoft.com/office/powerpoint/2010/main" val="40471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554038" y="485775"/>
            <a:ext cx="5616575" cy="4211638"/>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554400" y="5580000"/>
            <a:ext cx="5616000" cy="342000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dirty="0"/>
              <a:t>Click to edit Master text styles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vl1pPr>
          </a:lstStyle>
          <a:p>
            <a:fld id="{42689D1E-D6FA-469F-A168-9573E3DAE983}" type="slidenum">
              <a:rPr lang="cs-CZ"/>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endParaRPr lang="cs-CZ"/>
          </a:p>
        </p:txBody>
      </p:sp>
    </p:spTree>
    <p:extLst>
      <p:ext uri="{BB962C8B-B14F-4D97-AF65-F5344CB8AC3E}">
        <p14:creationId xmlns:p14="http://schemas.microsoft.com/office/powerpoint/2010/main" val="2929927327"/>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632" b="1" kern="1200">
        <a:solidFill>
          <a:schemeClr val="tx1"/>
        </a:solidFill>
        <a:latin typeface="Arial" pitchFamily="34" charset="0"/>
        <a:ea typeface="+mn-ea"/>
        <a:cs typeface="+mn-cs"/>
      </a:defRPr>
    </a:lvl1pPr>
    <a:lvl2pPr marL="194367" algn="l" rtl="0" fontAlgn="base">
      <a:spcBef>
        <a:spcPct val="30000"/>
      </a:spcBef>
      <a:spcAft>
        <a:spcPct val="0"/>
      </a:spcAft>
      <a:defRPr sz="1224" kern="1200">
        <a:solidFill>
          <a:schemeClr val="tx1"/>
        </a:solidFill>
        <a:latin typeface="Times New Roman" pitchFamily="18" charset="0"/>
        <a:ea typeface="+mn-ea"/>
        <a:cs typeface="+mn-cs"/>
      </a:defRPr>
    </a:lvl2pPr>
    <a:lvl3pPr marL="388734" algn="l" rtl="0" fontAlgn="base">
      <a:spcBef>
        <a:spcPct val="30000"/>
      </a:spcBef>
      <a:spcAft>
        <a:spcPct val="0"/>
      </a:spcAft>
      <a:defRPr sz="1224" kern="1200">
        <a:solidFill>
          <a:schemeClr val="tx1"/>
        </a:solidFill>
        <a:latin typeface="Times New Roman" pitchFamily="18" charset="0"/>
        <a:ea typeface="+mn-ea"/>
        <a:cs typeface="+mn-cs"/>
      </a:defRPr>
    </a:lvl3pPr>
    <a:lvl4pPr marL="583101" algn="l" rtl="0" fontAlgn="base">
      <a:spcBef>
        <a:spcPct val="30000"/>
      </a:spcBef>
      <a:spcAft>
        <a:spcPct val="0"/>
      </a:spcAft>
      <a:defRPr sz="1224" kern="1200">
        <a:solidFill>
          <a:schemeClr val="tx1"/>
        </a:solidFill>
        <a:latin typeface="Times New Roman" pitchFamily="18" charset="0"/>
        <a:ea typeface="+mn-ea"/>
        <a:cs typeface="+mn-cs"/>
      </a:defRPr>
    </a:lvl4pPr>
    <a:lvl5pPr marL="777469" algn="l" rtl="0" fontAlgn="base">
      <a:spcBef>
        <a:spcPct val="30000"/>
      </a:spcBef>
      <a:spcAft>
        <a:spcPct val="0"/>
      </a:spcAft>
      <a:defRPr sz="1224"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p:sp>
      <p:sp>
        <p:nvSpPr>
          <p:cNvPr id="65539" name="Zástupný symbol pro poznámky 2"/>
          <p:cNvSpPr>
            <a:spLocks noGrp="1"/>
          </p:cNvSpPr>
          <p:nvPr>
            <p:ph type="body" idx="1"/>
          </p:nvPr>
        </p:nvSpPr>
        <p:spPr>
          <a:noFill/>
        </p:spPr>
        <p:txBody>
          <a:bodyPr/>
          <a:lstStyle/>
          <a:p>
            <a:r>
              <a:rPr lang="cs-CZ" altLang="cs-CZ"/>
              <a:t>Povinný</a:t>
            </a:r>
          </a:p>
          <a:p>
            <a:endParaRPr lang="cs-CZ" altLang="cs-CZ"/>
          </a:p>
        </p:txBody>
      </p:sp>
      <p:sp>
        <p:nvSpPr>
          <p:cNvPr id="65540"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65541"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F52B05F2-D593-45AA-90D8-E9B6D39B3330}" type="slidenum">
              <a:rPr lang="cs-CZ" altLang="cs-CZ" sz="1200" b="0" smtClean="0"/>
              <a:pPr>
                <a:lnSpc>
                  <a:spcPct val="100000"/>
                </a:lnSpc>
                <a:spcBef>
                  <a:spcPct val="0"/>
                </a:spcBef>
              </a:pPr>
              <a:t>0</a:t>
            </a:fld>
            <a:endParaRPr lang="cs-CZ" altLang="cs-CZ"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oc id"/>
          <p:cNvSpPr>
            <a:spLocks noGrp="1" noChangeArrowheads="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46083" name="pg num"/>
          <p:cNvSpPr>
            <a:spLocks noGrp="1" noChangeArrowheads="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18AA31D-8554-4E3A-8F56-7D95002C9FB1}" type="slidenum">
              <a:rPr lang="cs-CZ" altLang="cs-CZ" sz="1200" b="0" smtClean="0"/>
              <a:pPr>
                <a:lnSpc>
                  <a:spcPct val="100000"/>
                </a:lnSpc>
                <a:spcBef>
                  <a:spcPct val="0"/>
                </a:spcBef>
              </a:pPr>
              <a:t>29</a:t>
            </a:fld>
            <a:endParaRPr lang="cs-CZ" altLang="cs-CZ" sz="1200" b="0"/>
          </a:p>
        </p:txBody>
      </p:sp>
      <p:sp>
        <p:nvSpPr>
          <p:cNvPr id="46084" name="Rectangle 2"/>
          <p:cNvSpPr>
            <a:spLocks noGrp="1" noRot="1" noChangeAspect="1" noChangeArrowheads="1" noTextEdit="1"/>
          </p:cNvSpPr>
          <p:nvPr>
            <p:ph type="sldImg"/>
          </p:nvPr>
        </p:nvSpPr>
        <p:spPr>
          <a:xfrm>
            <a:off x="866775" y="752475"/>
            <a:ext cx="4930775" cy="3698875"/>
          </a:xfrm>
        </p:spPr>
      </p:sp>
      <p:sp>
        <p:nvSpPr>
          <p:cNvPr id="46085" name="Rectangle 3"/>
          <p:cNvSpPr>
            <a:spLocks noGrp="1" noChangeArrowheads="1"/>
          </p:cNvSpPr>
          <p:nvPr>
            <p:ph type="body" idx="1"/>
          </p:nvPr>
        </p:nvSpPr>
        <p:spPr>
          <a:xfrm>
            <a:off x="888649" y="4705466"/>
            <a:ext cx="4885440" cy="4457932"/>
          </a:xfrm>
          <a:noFill/>
        </p:spPr>
        <p:txBody>
          <a:bodyPr/>
          <a:lstStyle/>
          <a:p>
            <a:r>
              <a:rPr lang="cs-CZ" altLang="cs-CZ"/>
              <a:t>Povinný</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p:sp>
      <p:sp>
        <p:nvSpPr>
          <p:cNvPr id="47107" name="Zástupný symbol pro poznámky 2"/>
          <p:cNvSpPr>
            <a:spLocks noGrp="1"/>
          </p:cNvSpPr>
          <p:nvPr>
            <p:ph type="body" idx="1"/>
          </p:nvPr>
        </p:nvSpPr>
        <p:spPr>
          <a:noFill/>
        </p:spPr>
        <p:txBody>
          <a:bodyPr/>
          <a:lstStyle/>
          <a:p>
            <a:r>
              <a:rPr lang="cs-CZ" altLang="cs-CZ"/>
              <a:t>Povinný</a:t>
            </a:r>
          </a:p>
        </p:txBody>
      </p:sp>
      <p:sp>
        <p:nvSpPr>
          <p:cNvPr id="47108"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47109"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FF94C46-BEB9-4402-953D-82FF47CF13BD}" type="slidenum">
              <a:rPr lang="cs-CZ" altLang="cs-CZ" sz="1200" b="0" smtClean="0"/>
              <a:pPr>
                <a:lnSpc>
                  <a:spcPct val="100000"/>
                </a:lnSpc>
                <a:spcBef>
                  <a:spcPct val="0"/>
                </a:spcBef>
              </a:pPr>
              <a:t>31</a:t>
            </a:fld>
            <a:endParaRPr lang="cs-CZ" altLang="cs-CZ"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obrázek snímku 1"/>
          <p:cNvSpPr>
            <a:spLocks noGrp="1" noRot="1" noChangeAspect="1" noTextEdit="1"/>
          </p:cNvSpPr>
          <p:nvPr>
            <p:ph type="sldImg"/>
          </p:nvPr>
        </p:nvSpPr>
        <p:spPr/>
      </p:sp>
      <p:sp>
        <p:nvSpPr>
          <p:cNvPr id="47107" name="Zástupný symbol pro poznámky 2"/>
          <p:cNvSpPr>
            <a:spLocks noGrp="1"/>
          </p:cNvSpPr>
          <p:nvPr>
            <p:ph type="body" idx="1"/>
          </p:nvPr>
        </p:nvSpPr>
        <p:spPr>
          <a:noFill/>
        </p:spPr>
        <p:txBody>
          <a:bodyPr/>
          <a:lstStyle/>
          <a:p>
            <a:r>
              <a:rPr lang="cs-CZ" altLang="cs-CZ"/>
              <a:t>Povinný</a:t>
            </a:r>
          </a:p>
        </p:txBody>
      </p:sp>
      <p:sp>
        <p:nvSpPr>
          <p:cNvPr id="47108"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47109"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FF94C46-BEB9-4402-953D-82FF47CF13BD}" type="slidenum">
              <a:rPr lang="cs-CZ" altLang="cs-CZ" sz="1200" b="0" smtClean="0"/>
              <a:pPr>
                <a:lnSpc>
                  <a:spcPct val="100000"/>
                </a:lnSpc>
                <a:spcBef>
                  <a:spcPct val="0"/>
                </a:spcBef>
              </a:pPr>
              <a:t>32</a:t>
            </a:fld>
            <a:endParaRPr lang="cs-CZ" altLang="cs-CZ"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txBox="1">
            <a:spLocks noGrp="1" noChangeArrowheads="1"/>
          </p:cNvSpPr>
          <p:nvPr/>
        </p:nvSpPr>
        <p:spPr bwMode="auto">
          <a:xfrm>
            <a:off x="6185684" y="108230"/>
            <a:ext cx="25968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dfggd</a:t>
            </a:r>
            <a:endParaRPr lang="cs-CZ" altLang="cs-CZ" sz="800" b="0">
              <a:latin typeface="Times New Roman CE" pitchFamily="18" charset="0"/>
            </a:endParaRPr>
          </a:p>
        </p:txBody>
      </p:sp>
      <p:sp>
        <p:nvSpPr>
          <p:cNvPr id="41987" name="Rectangle 7"/>
          <p:cNvSpPr txBox="1">
            <a:spLocks noGrp="1" noChangeArrowheads="1"/>
          </p:cNvSpPr>
          <p:nvPr/>
        </p:nvSpPr>
        <p:spPr bwMode="auto">
          <a:xfrm>
            <a:off x="5913673" y="9524695"/>
            <a:ext cx="5316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D36E8DC0-EC80-4752-8FC0-AE2357AED907}" type="slidenum">
              <a:rPr lang="cs-CZ" altLang="cs-CZ" sz="1200" b="0"/>
              <a:pPr algn="r" eaLnBrk="1" hangingPunct="1">
                <a:lnSpc>
                  <a:spcPct val="100000"/>
                </a:lnSpc>
                <a:spcBef>
                  <a:spcPct val="0"/>
                </a:spcBef>
              </a:pPr>
              <a:t>3</a:t>
            </a:fld>
            <a:endParaRPr lang="cs-CZ" altLang="cs-CZ" sz="1200" b="0">
              <a:latin typeface="Times New Roman CE" pitchFamily="18" charset="0"/>
            </a:endParaRPr>
          </a:p>
        </p:txBody>
      </p:sp>
      <p:sp>
        <p:nvSpPr>
          <p:cNvPr id="41988" name="Rectangle 2"/>
          <p:cNvSpPr>
            <a:spLocks noGrp="1" noRot="1" noChangeAspect="1" noChangeArrowheads="1" noTextEdit="1"/>
          </p:cNvSpPr>
          <p:nvPr>
            <p:ph type="sldImg"/>
          </p:nvPr>
        </p:nvSpPr>
        <p:spPr/>
      </p:sp>
      <p:sp>
        <p:nvSpPr>
          <p:cNvPr id="41989" name="Rectangle 3"/>
          <p:cNvSpPr>
            <a:spLocks noGrp="1" noChangeArrowheads="1"/>
          </p:cNvSpPr>
          <p:nvPr>
            <p:ph type="body" idx="1"/>
          </p:nvPr>
        </p:nvSpPr>
        <p:spPr>
          <a:noFill/>
        </p:spPr>
        <p:txBody>
          <a:bodyPr/>
          <a:lstStyle/>
          <a:p>
            <a:r>
              <a:rPr lang="cs-CZ" altLang="cs-CZ"/>
              <a:t>Povinný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p:sp>
      <p:sp>
        <p:nvSpPr>
          <p:cNvPr id="43011" name="Zástupný symbol pro poznámky 2"/>
          <p:cNvSpPr>
            <a:spLocks noGrp="1"/>
          </p:cNvSpPr>
          <p:nvPr>
            <p:ph type="body" idx="1"/>
          </p:nvPr>
        </p:nvSpPr>
        <p:spPr>
          <a:noFill/>
        </p:spPr>
        <p:txBody>
          <a:bodyPr/>
          <a:lstStyle/>
          <a:p>
            <a:r>
              <a:rPr lang="cs-CZ" altLang="cs-CZ"/>
              <a:t>Povinný</a:t>
            </a:r>
          </a:p>
        </p:txBody>
      </p:sp>
      <p:sp>
        <p:nvSpPr>
          <p:cNvPr id="43012"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43013"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8EED628A-E078-42B0-9692-141EF6F3EC9F}" type="slidenum">
              <a:rPr lang="cs-CZ" altLang="cs-CZ" sz="1200" b="0" smtClean="0"/>
              <a:pPr>
                <a:lnSpc>
                  <a:spcPct val="100000"/>
                </a:lnSpc>
                <a:spcBef>
                  <a:spcPct val="0"/>
                </a:spcBef>
              </a:pPr>
              <a:t>4</a:t>
            </a:fld>
            <a:endParaRPr lang="cs-CZ" altLang="cs-CZ"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oc id"/>
          <p:cNvSpPr txBox="1">
            <a:spLocks noGrp="1" noChangeArrowheads="1"/>
          </p:cNvSpPr>
          <p:nvPr/>
        </p:nvSpPr>
        <p:spPr bwMode="auto">
          <a:xfrm>
            <a:off x="4792674" y="108230"/>
            <a:ext cx="165269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PRG-ZPD008-20041008-11373P1C</a:t>
            </a:r>
          </a:p>
        </p:txBody>
      </p:sp>
      <p:sp>
        <p:nvSpPr>
          <p:cNvPr id="45059" name="pg num"/>
          <p:cNvSpPr txBox="1">
            <a:spLocks noGrp="1" noChangeArrowheads="1"/>
          </p:cNvSpPr>
          <p:nvPr/>
        </p:nvSpPr>
        <p:spPr bwMode="auto">
          <a:xfrm>
            <a:off x="5913673" y="9524696"/>
            <a:ext cx="5316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E77B2A28-98EC-47C5-AD9A-C9EA270A8867}" type="slidenum">
              <a:rPr lang="cs-CZ" altLang="cs-CZ" sz="1200" b="0"/>
              <a:pPr algn="r" eaLnBrk="1" hangingPunct="1">
                <a:lnSpc>
                  <a:spcPct val="100000"/>
                </a:lnSpc>
                <a:spcBef>
                  <a:spcPct val="0"/>
                </a:spcBef>
              </a:pPr>
              <a:t>5</a:t>
            </a:fld>
            <a:endParaRPr lang="cs-CZ" altLang="cs-CZ" sz="1200" b="0"/>
          </a:p>
        </p:txBody>
      </p:sp>
      <p:sp>
        <p:nvSpPr>
          <p:cNvPr id="45060" name="Rectangle 2"/>
          <p:cNvSpPr>
            <a:spLocks noGrp="1" noRot="1" noChangeAspect="1" noChangeArrowheads="1" noTextEdit="1"/>
          </p:cNvSpPr>
          <p:nvPr>
            <p:ph type="sldImg"/>
          </p:nvPr>
        </p:nvSpPr>
        <p:spPr/>
      </p:sp>
      <p:sp>
        <p:nvSpPr>
          <p:cNvPr id="45061" name="Rectangle 3"/>
          <p:cNvSpPr>
            <a:spLocks noGrp="1" noChangeArrowheads="1"/>
          </p:cNvSpPr>
          <p:nvPr>
            <p:ph type="body" idx="1"/>
          </p:nvPr>
        </p:nvSpPr>
        <p:spPr>
          <a:noFill/>
        </p:spPr>
        <p:txBody>
          <a:bodyPr/>
          <a:lstStyle/>
          <a:p>
            <a:r>
              <a:rPr lang="cs-CZ" altLang="cs-CZ"/>
              <a:t>Povinný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oc id"/>
          <p:cNvSpPr>
            <a:spLocks noGrp="1" noChangeArrowheads="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48131" name="pg num"/>
          <p:cNvSpPr>
            <a:spLocks noGrp="1" noChangeArrowheads="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C66742A6-328F-44B8-9569-42378FB6DFB0}" type="slidenum">
              <a:rPr lang="cs-CZ" altLang="cs-CZ" sz="1200" b="0" smtClean="0"/>
              <a:pPr>
                <a:lnSpc>
                  <a:spcPct val="100000"/>
                </a:lnSpc>
                <a:spcBef>
                  <a:spcPct val="0"/>
                </a:spcBef>
              </a:pPr>
              <a:t>7</a:t>
            </a:fld>
            <a:endParaRPr lang="cs-CZ" altLang="cs-CZ" sz="1200" b="0"/>
          </a:p>
        </p:txBody>
      </p:sp>
      <p:sp>
        <p:nvSpPr>
          <p:cNvPr id="48132" name="Rectangle 2"/>
          <p:cNvSpPr>
            <a:spLocks noGrp="1" noRot="1" noChangeAspect="1" noChangeArrowheads="1" noTextEdit="1"/>
          </p:cNvSpPr>
          <p:nvPr>
            <p:ph type="sldImg"/>
          </p:nvPr>
        </p:nvSpPr>
        <p:spPr>
          <a:xfrm>
            <a:off x="866775" y="752475"/>
            <a:ext cx="4930775" cy="3698875"/>
          </a:xfrm>
        </p:spPr>
      </p:sp>
      <p:sp>
        <p:nvSpPr>
          <p:cNvPr id="48133" name="Rectangle 3"/>
          <p:cNvSpPr>
            <a:spLocks noGrp="1" noChangeArrowheads="1"/>
          </p:cNvSpPr>
          <p:nvPr>
            <p:ph type="body" idx="1"/>
          </p:nvPr>
        </p:nvSpPr>
        <p:spPr>
          <a:xfrm>
            <a:off x="888649" y="4705466"/>
            <a:ext cx="4885440" cy="4457932"/>
          </a:xfrm>
          <a:noFill/>
        </p:spPr>
        <p:txBody>
          <a:bodyPr/>
          <a:lstStyle/>
          <a:p>
            <a:pPr eaLnBrk="1" hangingPunct="1"/>
            <a:r>
              <a:rPr lang="cs-CZ" altLang="cs-CZ"/>
              <a:t>Nepovinný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obrázek snímku 1"/>
          <p:cNvSpPr>
            <a:spLocks noGrp="1" noRot="1" noChangeAspect="1" noTextEdit="1"/>
          </p:cNvSpPr>
          <p:nvPr>
            <p:ph type="sldImg"/>
          </p:nvPr>
        </p:nvSpPr>
        <p:spPr/>
      </p:sp>
      <p:sp>
        <p:nvSpPr>
          <p:cNvPr id="49155" name="Zástupný symbol pro poznámky 2"/>
          <p:cNvSpPr>
            <a:spLocks noGrp="1"/>
          </p:cNvSpPr>
          <p:nvPr>
            <p:ph type="body" idx="1"/>
          </p:nvPr>
        </p:nvSpPr>
        <p:spPr>
          <a:noFill/>
        </p:spPr>
        <p:txBody>
          <a:bodyPr/>
          <a:lstStyle/>
          <a:p>
            <a:pPr eaLnBrk="1" hangingPunct="1"/>
            <a:r>
              <a:rPr lang="cs-CZ" altLang="cs-CZ"/>
              <a:t>Povinný</a:t>
            </a:r>
          </a:p>
        </p:txBody>
      </p:sp>
      <p:sp>
        <p:nvSpPr>
          <p:cNvPr id="49156"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49157"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77EADBE2-A038-4832-9BEE-21150F6D4651}" type="slidenum">
              <a:rPr lang="cs-CZ" altLang="cs-CZ" sz="1200" b="0" smtClean="0"/>
              <a:pPr>
                <a:lnSpc>
                  <a:spcPct val="100000"/>
                </a:lnSpc>
                <a:spcBef>
                  <a:spcPct val="0"/>
                </a:spcBef>
              </a:pPr>
              <a:t>8</a:t>
            </a:fld>
            <a:endParaRPr lang="cs-CZ" altLang="cs-CZ"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p:sp>
      <p:sp>
        <p:nvSpPr>
          <p:cNvPr id="54275" name="Zástupný symbol pro poznámky 2"/>
          <p:cNvSpPr>
            <a:spLocks noGrp="1"/>
          </p:cNvSpPr>
          <p:nvPr>
            <p:ph type="body" idx="1"/>
          </p:nvPr>
        </p:nvSpPr>
        <p:spPr>
          <a:noFill/>
        </p:spPr>
        <p:txBody>
          <a:bodyPr/>
          <a:lstStyle/>
          <a:p>
            <a:pPr eaLnBrk="1" hangingPunct="1"/>
            <a:r>
              <a:rPr lang="cs-CZ" altLang="cs-CZ"/>
              <a:t>Povinný</a:t>
            </a:r>
          </a:p>
        </p:txBody>
      </p:sp>
      <p:sp>
        <p:nvSpPr>
          <p:cNvPr id="54276"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4277"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A163A57F-F413-4EF3-A496-55BAD8D17461}" type="slidenum">
              <a:rPr lang="cs-CZ" altLang="cs-CZ" sz="1200" b="0" smtClean="0"/>
              <a:pPr>
                <a:lnSpc>
                  <a:spcPct val="100000"/>
                </a:lnSpc>
                <a:spcBef>
                  <a:spcPct val="0"/>
                </a:spcBef>
              </a:pPr>
              <a:t>13</a:t>
            </a:fld>
            <a:endParaRPr lang="cs-CZ" altLang="cs-CZ"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rázek snímku 1"/>
          <p:cNvSpPr>
            <a:spLocks noGrp="1" noRot="1" noChangeAspect="1" noTextEdit="1"/>
          </p:cNvSpPr>
          <p:nvPr>
            <p:ph type="sldImg"/>
          </p:nvPr>
        </p:nvSpPr>
        <p:spPr/>
      </p:sp>
      <p:sp>
        <p:nvSpPr>
          <p:cNvPr id="53251" name="Zástupný symbol pro poznámky 2"/>
          <p:cNvSpPr>
            <a:spLocks noGrp="1"/>
          </p:cNvSpPr>
          <p:nvPr>
            <p:ph type="body" idx="1"/>
          </p:nvPr>
        </p:nvSpPr>
        <p:spPr>
          <a:noFill/>
        </p:spPr>
        <p:txBody>
          <a:bodyPr/>
          <a:lstStyle/>
          <a:p>
            <a:pPr eaLnBrk="1" hangingPunct="1"/>
            <a:r>
              <a:rPr lang="cs-CZ" altLang="cs-CZ"/>
              <a:t>Povinný</a:t>
            </a:r>
          </a:p>
        </p:txBody>
      </p:sp>
      <p:sp>
        <p:nvSpPr>
          <p:cNvPr id="53252"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3253"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2A8449CE-5670-4FFF-97B1-79603B9647B1}" type="slidenum">
              <a:rPr lang="cs-CZ" altLang="cs-CZ" sz="1200" b="0" smtClean="0"/>
              <a:pPr>
                <a:lnSpc>
                  <a:spcPct val="100000"/>
                </a:lnSpc>
                <a:spcBef>
                  <a:spcPct val="0"/>
                </a:spcBef>
              </a:pPr>
              <a:t>14</a:t>
            </a:fld>
            <a:endParaRPr lang="cs-CZ" altLang="cs-CZ"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xfrm>
            <a:off x="6270624" y="50895"/>
            <a:ext cx="174746" cy="180446"/>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dfggd</a:t>
            </a:r>
            <a:endParaRPr lang="cs-CZ" altLang="cs-CZ" sz="800" b="0">
              <a:latin typeface="Times New Roman CE" pitchFamily="18" charset="0"/>
            </a:endParaRPr>
          </a:p>
        </p:txBody>
      </p:sp>
      <p:sp>
        <p:nvSpPr>
          <p:cNvPr id="55299" name="Rectangle 7"/>
          <p:cNvSpPr>
            <a:spLocks noGrp="1" noChangeArrowheads="1"/>
          </p:cNvSpPr>
          <p:nvPr>
            <p:ph type="sldNum" sz="quarter" idx="5"/>
          </p:nvPr>
        </p:nvSpPr>
        <p:spPr>
          <a:xfrm>
            <a:off x="5913673" y="9524695"/>
            <a:ext cx="531698"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10338C89-BCFC-430F-81D9-75DF158883C2}" type="slidenum">
              <a:rPr lang="cs-CZ" altLang="cs-CZ" sz="1200" b="0" smtClean="0"/>
              <a:pPr>
                <a:lnSpc>
                  <a:spcPct val="100000"/>
                </a:lnSpc>
                <a:spcBef>
                  <a:spcPct val="0"/>
                </a:spcBef>
              </a:pPr>
              <a:t>15</a:t>
            </a:fld>
            <a:endParaRPr lang="cs-CZ" altLang="cs-CZ" sz="1200" b="0">
              <a:latin typeface="Times New Roman CE" pitchFamily="18" charset="0"/>
            </a:endParaRPr>
          </a:p>
        </p:txBody>
      </p:sp>
      <p:sp>
        <p:nvSpPr>
          <p:cNvPr id="55300" name="Rectangle 2"/>
          <p:cNvSpPr>
            <a:spLocks noGrp="1" noRot="1" noChangeAspect="1" noChangeArrowheads="1" noTextEdit="1"/>
          </p:cNvSpPr>
          <p:nvPr>
            <p:ph type="sldImg"/>
          </p:nvPr>
        </p:nvSpPr>
        <p:spPr/>
      </p:sp>
      <p:sp>
        <p:nvSpPr>
          <p:cNvPr id="55301" name="Rectangle 3"/>
          <p:cNvSpPr>
            <a:spLocks noGrp="1" noChangeArrowheads="1"/>
          </p:cNvSpPr>
          <p:nvPr>
            <p:ph type="body" idx="1"/>
          </p:nvPr>
        </p:nvSpPr>
        <p:spPr>
          <a:noFill/>
        </p:spPr>
        <p:txBody>
          <a:bodyPr/>
          <a:lstStyle/>
          <a:p>
            <a:r>
              <a:rPr lang="cs-CZ" altLang="cs-CZ"/>
              <a:t>Nepovinný</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79" y="2183416"/>
            <a:ext cx="5130035" cy="4601696"/>
            <a:chOff x="1768" y="1348"/>
            <a:chExt cx="3167" cy="2841"/>
          </a:xfrm>
        </p:grpSpPr>
        <p:sp>
          <p:nvSpPr>
            <p:cNvPr id="13331"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DŮVĚRNÉ</a:t>
              </a:r>
            </a:p>
          </p:txBody>
        </p:sp>
        <p:sp>
          <p:nvSpPr>
            <p:cNvPr id="13332" name="McK Document" hidden="1"/>
            <p:cNvSpPr txBox="1">
              <a:spLocks noChangeArrowheads="1"/>
            </p:cNvSpPr>
            <p:nvPr/>
          </p:nvSpPr>
          <p:spPr bwMode="auto">
            <a:xfrm>
              <a:off x="1768" y="3045"/>
              <a:ext cx="3167" cy="138"/>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a:t>Dokument</a:t>
              </a:r>
            </a:p>
          </p:txBody>
        </p:sp>
        <p:sp>
          <p:nvSpPr>
            <p:cNvPr id="13333"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Datum</a:t>
              </a:r>
            </a:p>
          </p:txBody>
        </p:sp>
        <p:sp>
          <p:nvSpPr>
            <p:cNvPr id="13334" name="McK Disclaimer" hidden="1"/>
            <p:cNvSpPr>
              <a:spLocks noChangeArrowheads="1"/>
            </p:cNvSpPr>
            <p:nvPr>
              <p:custDataLst>
                <p:tags r:id="rId1"/>
              </p:custDataLst>
            </p:nvPr>
          </p:nvSpPr>
          <p:spPr bwMode="auto">
            <a:xfrm>
              <a:off x="1768" y="3753"/>
              <a:ext cx="2303" cy="436"/>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5"/>
            <a:ext cx="3110094" cy="310888"/>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chemeClr val="bg1"/>
                </a:solidFill>
              </a:rPr>
              <a:t>Working Draft    </a:t>
            </a:r>
          </a:p>
        </p:txBody>
      </p:sp>
      <p:sp>
        <p:nvSpPr>
          <p:cNvPr id="13344" name="Working Draft" hidden="1"/>
          <p:cNvSpPr txBox="1">
            <a:spLocks noChangeArrowheads="1"/>
          </p:cNvSpPr>
          <p:nvPr/>
        </p:nvSpPr>
        <p:spPr bwMode="auto">
          <a:xfrm>
            <a:off x="427638" y="594447"/>
            <a:ext cx="4674257" cy="188417"/>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t>Last Modified 10/4/2004 4:39:06 PM Central Europe Standard Time</a:t>
            </a:r>
            <a:endParaRPr lang="cs-CZ" sz="1200" i="0"/>
          </a:p>
        </p:txBody>
      </p:sp>
      <p:sp>
        <p:nvSpPr>
          <p:cNvPr id="13345" name="Printed" hidden="1"/>
          <p:cNvSpPr txBox="1">
            <a:spLocks noChangeArrowheads="1"/>
          </p:cNvSpPr>
          <p:nvPr/>
        </p:nvSpPr>
        <p:spPr bwMode="auto">
          <a:xfrm>
            <a:off x="427638" y="816351"/>
            <a:ext cx="4305579" cy="188417"/>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t>Printed 10/4/2004 11:36:40 AM Central Europe Standard Time</a:t>
            </a:r>
          </a:p>
        </p:txBody>
      </p:sp>
      <p:sp>
        <p:nvSpPr>
          <p:cNvPr id="19" name="Rectangle 92"/>
          <p:cNvSpPr>
            <a:spLocks noGrp="1" noChangeArrowheads="1"/>
          </p:cNvSpPr>
          <p:nvPr>
            <p:ph type="title" hasCustomPrompt="1"/>
          </p:nvPr>
        </p:nvSpPr>
        <p:spPr bwMode="auto">
          <a:xfrm>
            <a:off x="504000" y="1052730"/>
            <a:ext cx="6876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a:solidFill>
                  <a:srgbClr val="F24F00"/>
                </a:solidFill>
                <a:latin typeface="+mj-lt"/>
                <a:cs typeface="Arial CE" panose="020B0604020202020204" pitchFamily="34" charset="0"/>
              </a:defRPr>
            </a:lvl1pPr>
          </a:lstStyle>
          <a:p>
            <a:pPr lvl="0"/>
            <a:r>
              <a:rPr lang="cs-CZ" dirty="0"/>
              <a:t>KLIKNUTÍM VLOŽÍTE NADPIS PREZENTACE</a:t>
            </a:r>
            <a:br>
              <a:rPr lang="cs-CZ" dirty="0"/>
            </a:br>
            <a:endParaRPr lang="cs-CZ" dirty="0"/>
          </a:p>
        </p:txBody>
      </p:sp>
      <p:sp>
        <p:nvSpPr>
          <p:cNvPr id="7" name="Text Placeholder 6"/>
          <p:cNvSpPr>
            <a:spLocks noGrp="1"/>
          </p:cNvSpPr>
          <p:nvPr>
            <p:ph type="body" sz="quarter" idx="10" hasCustomPrompt="1"/>
          </p:nvPr>
        </p:nvSpPr>
        <p:spPr>
          <a:xfrm>
            <a:off x="503238" y="4675937"/>
            <a:ext cx="1846262" cy="241300"/>
          </a:xfrm>
        </p:spPr>
        <p:txBody>
          <a:bodyPr/>
          <a:lstStyle>
            <a:lvl1pPr>
              <a:defRPr sz="1800" b="1" baseline="0">
                <a:solidFill>
                  <a:srgbClr val="F24F00"/>
                </a:solidFill>
              </a:defRPr>
            </a:lvl1pPr>
          </a:lstStyle>
          <a:p>
            <a:pPr lvl="0"/>
            <a:r>
              <a:rPr lang="cs-CZ" dirty="0"/>
              <a:t>měsíc rok</a:t>
            </a:r>
          </a:p>
        </p:txBody>
      </p:sp>
      <p:sp>
        <p:nvSpPr>
          <p:cNvPr id="9" name="Text Placeholder 8"/>
          <p:cNvSpPr>
            <a:spLocks noGrp="1"/>
          </p:cNvSpPr>
          <p:nvPr>
            <p:ph type="body" sz="quarter" idx="11" hasCustomPrompt="1"/>
          </p:nvPr>
        </p:nvSpPr>
        <p:spPr>
          <a:xfrm>
            <a:off x="503238" y="5760000"/>
            <a:ext cx="2532062" cy="653500"/>
          </a:xfrm>
        </p:spPr>
        <p:txBody>
          <a:bodyPr/>
          <a:lstStyle>
            <a:lvl1pPr>
              <a:lnSpc>
                <a:spcPts val="1900"/>
              </a:lnSpc>
              <a:defRPr sz="1600" b="1">
                <a:solidFill>
                  <a:srgbClr val="F24F00"/>
                </a:solidFill>
              </a:defRPr>
            </a:lvl1pPr>
          </a:lstStyle>
          <a:p>
            <a:pPr lvl="0"/>
            <a:r>
              <a:rPr lang="cs-CZ" dirty="0"/>
              <a:t>Jméno Příjmení</a:t>
            </a:r>
          </a:p>
          <a:p>
            <a:pPr lvl="0"/>
            <a:r>
              <a:rPr lang="cs-CZ" dirty="0"/>
              <a:t>funkce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cSld>
  <p:clrMapOvr>
    <a:masterClrMapping/>
  </p:clrMapOvr>
  <p:extLst>
    <p:ext uri="{DCECCB84-F9BA-43D5-87BE-67443E8EF086}">
      <p15:sldGuideLst xmlns:p15="http://schemas.microsoft.com/office/powerpoint/2012/main">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900351200"/>
      </p:ext>
    </p:extLst>
  </p:cSld>
  <p:clrMapOvr>
    <a:masterClrMapping/>
  </p:clrMapOvr>
  <p:extLst>
    <p:ext uri="{DCECCB84-F9BA-43D5-87BE-67443E8EF086}">
      <p15:sldGuideLst xmlns:p15="http://schemas.microsoft.com/office/powerpoint/2012/main">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2088000" y="21024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219176661"/>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2088000" y="25272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418414679"/>
      </p:ext>
    </p:extLst>
  </p:cSld>
  <p:clrMapOvr>
    <a:masterClrMapping/>
  </p:clrMapOvr>
  <p:extLst>
    <p:ext uri="{DCECCB84-F9BA-43D5-87BE-67443E8EF086}">
      <p15:sldGuideLst xmlns:p15="http://schemas.microsoft.com/office/powerpoint/2012/main">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53753695"/>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3"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226133"/>
      </p:ext>
    </p:extLst>
  </p:cSld>
  <p:clrMapOvr>
    <a:masterClrMapping/>
  </p:clrMapOvr>
  <p:extLst>
    <p:ext uri="{DCECCB84-F9BA-43D5-87BE-67443E8EF086}">
      <p15:sldGuideLst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8" name="Picture Placeholder 3"/>
          <p:cNvSpPr>
            <a:spLocks noGrp="1"/>
          </p:cNvSpPr>
          <p:nvPr>
            <p:ph type="pic" sz="quarter" idx="14" hasCustomPrompt="1"/>
          </p:nvPr>
        </p:nvSpPr>
        <p:spPr>
          <a:xfrm>
            <a:off x="504000" y="2102400"/>
            <a:ext cx="1584000" cy="1583651"/>
          </a:xfrm>
          <a:ln w="15875">
            <a:solidFill>
              <a:srgbClr val="C8C8C8"/>
            </a:solidFill>
          </a:ln>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Tree>
    <p:extLst>
      <p:ext uri="{BB962C8B-B14F-4D97-AF65-F5344CB8AC3E}">
        <p14:creationId xmlns:p14="http://schemas.microsoft.com/office/powerpoint/2010/main" val="521675402"/>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9" name="Picture Placeholder 3"/>
          <p:cNvSpPr>
            <a:spLocks noGrp="1"/>
          </p:cNvSpPr>
          <p:nvPr>
            <p:ph type="pic" sz="quarter" idx="15" hasCustomPrompt="1"/>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20" name="Picture Placeholder 3"/>
          <p:cNvSpPr>
            <a:spLocks noGrp="1"/>
          </p:cNvSpPr>
          <p:nvPr>
            <p:ph type="pic" sz="quarter" idx="14" hasCustomPrompt="1"/>
          </p:nvPr>
        </p:nvSpPr>
        <p:spPr>
          <a:xfrm>
            <a:off x="504000" y="2527200"/>
            <a:ext cx="1584000" cy="1583651"/>
          </a:xfrm>
          <a:ln w="15875">
            <a:solidFill>
              <a:srgbClr val="C8C8C8"/>
            </a:solidFill>
          </a:ln>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Tree>
    <p:extLst>
      <p:ext uri="{BB962C8B-B14F-4D97-AF65-F5344CB8AC3E}">
        <p14:creationId xmlns:p14="http://schemas.microsoft.com/office/powerpoint/2010/main" val="1955501143"/>
      </p:ext>
    </p:extLst>
  </p:cSld>
  <p:clrMapOvr>
    <a:masterClrMapping/>
  </p:clrMapOvr>
  <p:extLst>
    <p:ext uri="{DCECCB84-F9BA-43D5-87BE-67443E8EF086}">
      <p15:sldGuideLst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4" name="Picture Placeholder 3"/>
          <p:cNvSpPr>
            <a:spLocks noGrp="1"/>
          </p:cNvSpPr>
          <p:nvPr>
            <p:ph type="pic" sz="quarter" idx="13" hasCustomPrompt="1"/>
          </p:nvPr>
        </p:nvSpPr>
        <p:spPr>
          <a:xfrm>
            <a:off x="2597150" y="0"/>
            <a:ext cx="6546850" cy="6591300"/>
          </a:xfrm>
        </p:spPr>
        <p:txBody>
          <a:bodyPr/>
          <a:lstStyle>
            <a:lvl1pPr>
              <a:defRPr baseline="0"/>
            </a:lvl1pPr>
          </a:lstStyle>
          <a:p>
            <a:r>
              <a:rPr lang="cs-CZ" dirty="0"/>
              <a:t>Background Picture </a:t>
            </a:r>
            <a:r>
              <a:rPr lang="cs-CZ" dirty="0" err="1"/>
              <a:t>with</a:t>
            </a:r>
            <a:r>
              <a:rPr lang="cs-CZ" dirty="0"/>
              <a:t> Transparent  Background </a:t>
            </a:r>
            <a:r>
              <a:rPr lang="cs-CZ" dirty="0" err="1"/>
              <a:t>Color</a:t>
            </a:r>
            <a:endParaRPr lang="cs-CZ" dirty="0"/>
          </a:p>
        </p:txBody>
      </p: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Tree>
    <p:extLst>
      <p:ext uri="{BB962C8B-B14F-4D97-AF65-F5344CB8AC3E}">
        <p14:creationId xmlns:p14="http://schemas.microsoft.com/office/powerpoint/2010/main" val="2824067990"/>
      </p:ext>
    </p:extLst>
  </p:cSld>
  <p:clrMapOvr>
    <a:masterClrMapping/>
  </p:clrMapOvr>
  <p:extLst>
    <p:ext uri="{DCECCB84-F9BA-43D5-87BE-67443E8EF086}">
      <p15:sldGuideLst xmlns:p15="http://schemas.microsoft.com/office/powerpoint/2012/main">
        <p15:guide id="1" pos="5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6"/>
            <a:ext cx="6546850" cy="6591300"/>
          </a:xfrm>
        </p:spPr>
        <p:txBody>
          <a:bodyPr/>
          <a:lstStyle>
            <a:lvl1pPr>
              <a:defRPr baseline="0"/>
            </a:lvl1pPr>
          </a:lstStyle>
          <a:p>
            <a:r>
              <a:rPr lang="cs-CZ" dirty="0"/>
              <a:t>Background Picture </a:t>
            </a:r>
            <a:r>
              <a:rPr lang="cs-CZ" dirty="0" err="1"/>
              <a:t>with</a:t>
            </a:r>
            <a:r>
              <a:rPr lang="cs-CZ" dirty="0"/>
              <a:t> Transparent  Background </a:t>
            </a:r>
            <a:r>
              <a:rPr lang="cs-CZ" dirty="0" err="1"/>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181568060"/>
      </p:ext>
    </p:extLst>
  </p:cSld>
  <p:clrMapOvr>
    <a:masterClrMapping/>
  </p:clrMapOvr>
  <p:extLst>
    <p:ext uri="{DCECCB84-F9BA-43D5-87BE-67443E8EF086}">
      <p15:sldGuideLst xmlns:p15="http://schemas.microsoft.com/office/powerpoint/2012/main">
        <p15:guide id="1" orient="horz" pos="527">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19712"/>
          </a:xfrm>
        </p:spPr>
        <p:txBody>
          <a:bodyPr/>
          <a:lstStyle>
            <a:lvl1pPr>
              <a:defRPr>
                <a:solidFill>
                  <a:srgbClr val="F24F00"/>
                </a:solidFill>
              </a:defRPr>
            </a:lvl1pPr>
          </a:lstStyle>
          <a:p>
            <a:r>
              <a:rPr lang="cs-CZ" dirty="0"/>
              <a:t>KLIKNUTÍM VLOŽÍTE NADPIS SNÍMKU (případně přepněte na třířádkový nadpis pomocí volby „rozložení“)</a:t>
            </a:r>
          </a:p>
        </p:txBody>
      </p:sp>
      <p:sp>
        <p:nvSpPr>
          <p:cNvPr id="3" name="Content Placeholder 2"/>
          <p:cNvSpPr>
            <a:spLocks noGrp="1"/>
          </p:cNvSpPr>
          <p:nvPr>
            <p:ph idx="1" hasCustomPrompt="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sah (třířádkový titul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3" name="Content Placeholder 2"/>
          <p:cNvSpPr>
            <a:spLocks noGrp="1"/>
          </p:cNvSpPr>
          <p:nvPr>
            <p:ph idx="1" hasCustomPrompt="1"/>
          </p:nvPr>
        </p:nvSpPr>
        <p:spPr>
          <a:xfrm>
            <a:off x="504000" y="2116183"/>
            <a:ext cx="8136000" cy="4173017"/>
          </a:xfrm>
        </p:spPr>
        <p:txBody>
          <a:bodyPr/>
          <a:lstStyle>
            <a:lvl1pPr>
              <a:defRPr/>
            </a:lvl1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a:t>
            </a:r>
            <a:br>
              <a:rPr lang="cs-CZ" noProof="0" dirty="0"/>
            </a:br>
            <a:r>
              <a:rPr lang="cs-CZ" noProof="0" dirty="0"/>
              <a:t>Vzhled stránky můžete přepnout pomocí volby „Rozložení“.</a:t>
            </a:r>
          </a:p>
          <a:p>
            <a:pPr lvl="0"/>
            <a:endParaRPr lang="en-US" dirty="0"/>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6" name="Straight Connector 5"/>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395835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lvl1pPr>
              <a:defRPr>
                <a:solidFill>
                  <a:srgbClr val="F24F00"/>
                </a:solidFill>
              </a:defRPr>
            </a:lvl1pPr>
          </a:lstStyle>
          <a:p>
            <a:r>
              <a:rPr lang="cs-CZ" dirty="0"/>
              <a:t>PO KLIKNUTÍ MŮŽETE ZADAT VLASTNÍ NADPIS, V TÉTO ŠABLONĚ IDEÁLNĚ DVOUŘÁDKOVÝ</a:t>
            </a:r>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0" name="Straight Connector 9"/>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4000" y="2116800"/>
            <a:ext cx="3888000" cy="4176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Title 1"/>
          <p:cNvSpPr>
            <a:spLocks noGrp="1"/>
          </p:cNvSpPr>
          <p:nvPr>
            <p:ph type="title" hasCustomPrompt="1"/>
          </p:nvPr>
        </p:nvSpPr>
        <p:spPr>
          <a:xfrm>
            <a:off x="504001" y="423021"/>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cxnSp>
        <p:nvCxnSpPr>
          <p:cNvPr id="8" name="Straight Connector 7"/>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0856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2000" b="1"/>
            </a:lvl1pPr>
          </a:lstStyle>
          <a:p>
            <a:pPr lvl="0"/>
            <a:r>
              <a:rPr lang="cs-CZ" dirty="0"/>
              <a:t>Podtitulek</a:t>
            </a:r>
          </a:p>
        </p:txBody>
      </p:sp>
    </p:spTree>
    <p:extLst>
      <p:ext uri="{BB962C8B-B14F-4D97-AF65-F5344CB8AC3E}">
        <p14:creationId xmlns:p14="http://schemas.microsoft.com/office/powerpoint/2010/main" val="18349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sp>
        <p:nvSpPr>
          <p:cNvPr id="14" name="Text Placeholder 9"/>
          <p:cNvSpPr>
            <a:spLocks noGrp="1"/>
          </p:cNvSpPr>
          <p:nvPr>
            <p:ph type="body" sz="quarter" idx="12" hasCustomPrompt="1"/>
          </p:nvPr>
        </p:nvSpPr>
        <p:spPr>
          <a:xfrm>
            <a:off x="504000" y="2116800"/>
            <a:ext cx="3889375" cy="265177"/>
          </a:xfrm>
        </p:spPr>
        <p:txBody>
          <a:bodyPr/>
          <a:lstStyle>
            <a:lvl1pPr>
              <a:defRPr sz="2000" b="1"/>
            </a:lvl1pPr>
          </a:lstStyle>
          <a:p>
            <a:pPr lvl="0"/>
            <a:r>
              <a:rPr lang="cs-CZ" dirty="0"/>
              <a:t>Podtitulek</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985574579"/>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dirty="0"/>
              <a:t>PO KLIKNUTÍ MŮŽETE ZADAT VLASTNÍ NADPIS,  TATO ŠABLONA JE UPRAVENA NA POUŽÍVÁNÍ TŘÍŘÁDKOVÝCH NADPISŮ</a:t>
            </a:r>
          </a:p>
        </p:txBody>
      </p:sp>
      <p:cxnSp>
        <p:nvCxnSpPr>
          <p:cNvPr id="11" name="Straight Connector 10"/>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1862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3910443341"/>
      </p:ext>
    </p:extLst>
  </p:cSld>
  <p:clrMapOvr>
    <a:masterClrMapping/>
  </p:clrMapOvr>
  <p:extLst>
    <p:ext uri="{DCECCB84-F9BA-43D5-87BE-67443E8EF086}">
      <p15:sldGuideLst xmlns:p15="http://schemas.microsoft.com/office/powerpoint/2012/main">
        <p15:guide id="1" pos="317" userDrawn="1">
          <p15:clr>
            <a:srgbClr val="FBAE40"/>
          </p15:clr>
        </p15:guide>
        <p15:guide id="2" pos="5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grpSp>
        <p:nvGrpSpPr>
          <p:cNvPr id="1111" name="McK Slide Elements"/>
          <p:cNvGrpSpPr>
            <a:grpSpLocks/>
          </p:cNvGrpSpPr>
          <p:nvPr/>
        </p:nvGrpSpPr>
        <p:grpSpPr bwMode="auto">
          <a:xfrm>
            <a:off x="1436800" y="941072"/>
            <a:ext cx="7584093" cy="5889393"/>
            <a:chOff x="887" y="581"/>
            <a:chExt cx="4682" cy="3636"/>
          </a:xfrm>
        </p:grpSpPr>
        <p:sp>
          <p:nvSpPr>
            <p:cNvPr id="1032" name="McK Measure" hidden="1"/>
            <p:cNvSpPr txBox="1">
              <a:spLocks noChangeArrowheads="1"/>
            </p:cNvSpPr>
            <p:nvPr userDrawn="1"/>
          </p:nvSpPr>
          <p:spPr bwMode="auto">
            <a:xfrm>
              <a:off x="887" y="581"/>
              <a:ext cx="4682" cy="154"/>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chemeClr val="bg1"/>
                  </a:solidFill>
                </a:rPr>
                <a:t>Měrná jednotka</a:t>
              </a:r>
            </a:p>
          </p:txBody>
        </p:sp>
        <p:sp>
          <p:nvSpPr>
            <p:cNvPr id="1033" name="McK Footnote" hidden="1"/>
            <p:cNvSpPr txBox="1">
              <a:spLocks noChangeArrowheads="1"/>
            </p:cNvSpPr>
            <p:nvPr userDrawn="1"/>
          </p:nvSpPr>
          <p:spPr bwMode="auto">
            <a:xfrm>
              <a:off x="889" y="3961"/>
              <a:ext cx="4437" cy="256"/>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chemeClr val="bg1"/>
                  </a:solidFill>
                </a:rPr>
                <a:t>*	Poznámka</a:t>
              </a:r>
            </a:p>
            <a:p>
              <a:pPr marL="450850" indent="-450850" algn="l" defTabSz="895350" eaLnBrk="1" hangingPunct="1">
                <a:spcBef>
                  <a:spcPct val="20000"/>
                </a:spcBef>
                <a:buClrTx/>
                <a:buFontTx/>
                <a:buNone/>
                <a:tabLst>
                  <a:tab pos="404813" algn="r"/>
                </a:tabLst>
              </a:pPr>
              <a:r>
                <a:rPr lang="cs-CZ" sz="1200" i="0">
                  <a:solidFill>
                    <a:schemeClr val="bg1"/>
                  </a:solidFill>
                </a:rPr>
                <a:t>	Zdroj:	Zdroj</a:t>
              </a:r>
            </a:p>
          </p:txBody>
        </p:sp>
      </p:grpSp>
      <p:sp>
        <p:nvSpPr>
          <p:cNvPr id="1052" name="Working Draft" hidden="1"/>
          <p:cNvSpPr txBox="1">
            <a:spLocks noChangeArrowheads="1"/>
          </p:cNvSpPr>
          <p:nvPr/>
        </p:nvSpPr>
        <p:spPr bwMode="auto">
          <a:xfrm rot="5400000">
            <a:off x="8151903" y="2809445"/>
            <a:ext cx="1841649" cy="93951"/>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t>Working Draft - Last Modified 10/4/2004 4:39:06 PM</a:t>
            </a:r>
            <a:endParaRPr lang="cs-CZ" sz="600" i="0"/>
          </a:p>
        </p:txBody>
      </p:sp>
      <p:sp>
        <p:nvSpPr>
          <p:cNvPr id="1053" name="Printed" hidden="1"/>
          <p:cNvSpPr txBox="1">
            <a:spLocks noChangeArrowheads="1"/>
          </p:cNvSpPr>
          <p:nvPr/>
        </p:nvSpPr>
        <p:spPr bwMode="auto">
          <a:xfrm rot="5400000">
            <a:off x="8527267" y="3930177"/>
            <a:ext cx="1090920" cy="94214"/>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t>Printed 10/4/2004 11:36:40 AM</a:t>
            </a:r>
          </a:p>
        </p:txBody>
      </p:sp>
      <p:sp>
        <p:nvSpPr>
          <p:cNvPr id="1116" name="Rectangle 92"/>
          <p:cNvSpPr>
            <a:spLocks noGrp="1" noChangeArrowheads="1"/>
          </p:cNvSpPr>
          <p:nvPr>
            <p:ph type="title"/>
          </p:nvPr>
        </p:nvSpPr>
        <p:spPr bwMode="auto">
          <a:xfrm>
            <a:off x="503999" y="438134"/>
            <a:ext cx="6876000"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a:t>KLEPNUTÍM LZE UPRAVIT STYL 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0"/>
            <a:endParaRPr lang="en-US" dirty="0"/>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1030" name="pg num"/>
          <p:cNvSpPr>
            <a:spLocks noGrp="1" noChangeArrowheads="1"/>
          </p:cNvSpPr>
          <p:nvPr>
            <p:ph type="sldNum" sz="quarter" idx="4"/>
          </p:nvPr>
        </p:nvSpPr>
        <p:spPr bwMode="auto">
          <a:xfrm>
            <a:off x="504000" y="6651374"/>
            <a:ext cx="311009" cy="1554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dirty="0"/>
          </a:p>
        </p:txBody>
      </p:sp>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4.wmf"/><Relationship Id="rId5" Type="http://schemas.openxmlformats.org/officeDocument/2006/relationships/oleObject" Target="../embeddings/oleObject1.bin"/><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iri.kalous@cez.cz"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ez.cz/pravidla-chovan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l="17233" t="21857" r="13477" b="18028"/>
          <a:stretch>
            <a:fillRect/>
          </a:stretch>
        </p:blipFill>
        <p:spPr bwMode="auto">
          <a:xfrm>
            <a:off x="3481299" y="3356112"/>
            <a:ext cx="5198069" cy="281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Text Box 8"/>
          <p:cNvSpPr txBox="1">
            <a:spLocks noChangeArrowheads="1"/>
          </p:cNvSpPr>
          <p:nvPr/>
        </p:nvSpPr>
        <p:spPr bwMode="auto">
          <a:xfrm>
            <a:off x="4528632" y="4175702"/>
            <a:ext cx="161251" cy="43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814" tIns="39906" rIns="79814" bIns="39906">
            <a:spAutoFit/>
          </a:bodyPr>
          <a:lstStyle>
            <a:lvl1pPr defTabSz="782638">
              <a:defRPr>
                <a:solidFill>
                  <a:schemeClr val="tx1"/>
                </a:solidFill>
                <a:latin typeface="Arial" pitchFamily="34" charset="0"/>
              </a:defRPr>
            </a:lvl1pPr>
            <a:lvl2pPr marL="742950" indent="-285750" defTabSz="782638">
              <a:defRPr>
                <a:solidFill>
                  <a:schemeClr val="tx1"/>
                </a:solidFill>
                <a:latin typeface="Arial" pitchFamily="34" charset="0"/>
              </a:defRPr>
            </a:lvl2pPr>
            <a:lvl3pPr marL="1143000" indent="-228600" defTabSz="782638">
              <a:defRPr>
                <a:solidFill>
                  <a:schemeClr val="tx1"/>
                </a:solidFill>
                <a:latin typeface="Arial" pitchFamily="34" charset="0"/>
              </a:defRPr>
            </a:lvl3pPr>
            <a:lvl4pPr marL="1600200" indent="-228600" defTabSz="782638">
              <a:defRPr>
                <a:solidFill>
                  <a:schemeClr val="tx1"/>
                </a:solidFill>
                <a:latin typeface="Arial" pitchFamily="34" charset="0"/>
              </a:defRPr>
            </a:lvl4pPr>
            <a:lvl5pPr marL="2057400" indent="-228600" defTabSz="782638">
              <a:defRPr>
                <a:solidFill>
                  <a:schemeClr val="tx1"/>
                </a:solidFill>
                <a:latin typeface="Arial" pitchFamily="34" charset="0"/>
              </a:defRPr>
            </a:lvl5pPr>
            <a:lvl6pPr marL="2514600" indent="-228600" defTabSz="782638" eaLnBrk="0" fontAlgn="base" hangingPunct="0">
              <a:spcBef>
                <a:spcPct val="0"/>
              </a:spcBef>
              <a:spcAft>
                <a:spcPct val="0"/>
              </a:spcAft>
              <a:defRPr>
                <a:solidFill>
                  <a:schemeClr val="tx1"/>
                </a:solidFill>
                <a:latin typeface="Arial" pitchFamily="34" charset="0"/>
              </a:defRPr>
            </a:lvl6pPr>
            <a:lvl7pPr marL="2971800" indent="-228600" defTabSz="782638" eaLnBrk="0" fontAlgn="base" hangingPunct="0">
              <a:spcBef>
                <a:spcPct val="0"/>
              </a:spcBef>
              <a:spcAft>
                <a:spcPct val="0"/>
              </a:spcAft>
              <a:defRPr>
                <a:solidFill>
                  <a:schemeClr val="tx1"/>
                </a:solidFill>
                <a:latin typeface="Arial" pitchFamily="34" charset="0"/>
              </a:defRPr>
            </a:lvl7pPr>
            <a:lvl8pPr marL="3429000" indent="-228600" defTabSz="782638" eaLnBrk="0" fontAlgn="base" hangingPunct="0">
              <a:spcBef>
                <a:spcPct val="0"/>
              </a:spcBef>
              <a:spcAft>
                <a:spcPct val="0"/>
              </a:spcAft>
              <a:defRPr>
                <a:solidFill>
                  <a:schemeClr val="tx1"/>
                </a:solidFill>
                <a:latin typeface="Arial" pitchFamily="34" charset="0"/>
              </a:defRPr>
            </a:lvl8pPr>
            <a:lvl9pPr marL="3886200" indent="-228600" defTabSz="782638" eaLnBrk="0" fontAlgn="base" hangingPunct="0">
              <a:spcBef>
                <a:spcPct val="0"/>
              </a:spcBef>
              <a:spcAft>
                <a:spcPct val="0"/>
              </a:spcAft>
              <a:defRPr>
                <a:solidFill>
                  <a:schemeClr val="tx1"/>
                </a:solidFill>
                <a:latin typeface="Arial" pitchFamily="34" charset="0"/>
              </a:defRPr>
            </a:lvl9pPr>
          </a:lstStyle>
          <a:p>
            <a:pPr algn="ctr" eaLnBrk="1" hangingPunct="1"/>
            <a:endParaRPr lang="cs-CZ" altLang="cs-CZ" sz="2300">
              <a:solidFill>
                <a:schemeClr val="bg1"/>
              </a:solidFill>
            </a:endParaRPr>
          </a:p>
        </p:txBody>
      </p:sp>
      <p:sp>
        <p:nvSpPr>
          <p:cNvPr id="21508" name="Rectangle 19"/>
          <p:cNvSpPr>
            <a:spLocks noGrp="1" noChangeArrowheads="1"/>
          </p:cNvSpPr>
          <p:nvPr>
            <p:ph type="title"/>
          </p:nvPr>
        </p:nvSpPr>
        <p:spPr>
          <a:xfrm>
            <a:off x="503772" y="1444813"/>
            <a:ext cx="8108921" cy="5924699"/>
          </a:xfrm>
        </p:spPr>
        <p:txBody>
          <a:bodyPr/>
          <a:lstStyle/>
          <a:p>
            <a:pPr>
              <a:lnSpc>
                <a:spcPts val="3304"/>
              </a:lnSpc>
            </a:pPr>
            <a:r>
              <a:rPr lang="cs-CZ" altLang="cs-CZ" sz="2900" dirty="0">
                <a:ea typeface="Arial CE" charset="-18"/>
                <a:cs typeface="Arial CE" charset="-18"/>
              </a:rPr>
              <a:t>ŠKOLENÍ VEDOUCÍCH PRÁCE A ODPOVĚDNÝCH OSOB DODAVATELŮ KE</a:t>
            </a:r>
            <a:br>
              <a:rPr lang="cs-CZ" altLang="cs-CZ" sz="2900" dirty="0">
                <a:ea typeface="Arial CE" charset="-18"/>
                <a:cs typeface="Arial CE" charset="-18"/>
              </a:rPr>
            </a:br>
            <a:br>
              <a:rPr lang="cs-CZ" altLang="cs-CZ" cap="none" dirty="0">
                <a:ea typeface="Arial CE" charset="-18"/>
                <a:cs typeface="Arial CE" charset="-18"/>
              </a:rPr>
            </a:br>
            <a:r>
              <a:rPr lang="cs-CZ" altLang="cs-CZ" cap="none" dirty="0">
                <a:solidFill>
                  <a:schemeClr val="tx1"/>
                </a:solidFill>
                <a:ea typeface="Arial CE" charset="-18"/>
                <a:cs typeface="Arial CE" charset="-18"/>
              </a:rPr>
              <a:t>SPECIFIKA LOKALITY </a:t>
            </a:r>
            <a:r>
              <a:rPr lang="cs-CZ" altLang="cs-CZ" dirty="0">
                <a:solidFill>
                  <a:schemeClr val="tx1"/>
                </a:solidFill>
                <a:ea typeface="Arial CE" charset="-18"/>
                <a:cs typeface="Arial CE" charset="-18"/>
              </a:rPr>
              <a:t>LEDVICE (ELE)</a:t>
            </a:r>
            <a:br>
              <a:rPr lang="cs-CZ" altLang="cs-CZ" sz="2900" b="1" dirty="0">
                <a:ea typeface="Arial CE" charset="-18"/>
                <a:cs typeface="Arial CE" charset="-18"/>
              </a:rPr>
            </a:br>
            <a:br>
              <a:rPr lang="cs-CZ" altLang="cs-CZ" sz="2900" b="1" dirty="0">
                <a:ea typeface="Arial CE" charset="-18"/>
                <a:cs typeface="Arial CE" charset="-18"/>
              </a:rPr>
            </a:br>
            <a:br>
              <a:rPr lang="cs-CZ" altLang="cs-CZ" sz="2900" b="1" dirty="0">
                <a:ea typeface="Arial CE" charset="-18"/>
                <a:cs typeface="Arial CE" charset="-18"/>
              </a:rPr>
            </a:br>
            <a:br>
              <a:rPr lang="cs-CZ" altLang="cs-CZ" sz="29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r>
              <a:rPr lang="cs-CZ" altLang="cs-CZ" sz="1400" dirty="0">
                <a:ea typeface="Arial CE" charset="-18"/>
                <a:cs typeface="Arial CE" charset="-18"/>
              </a:rPr>
              <a:t>	</a:t>
            </a:r>
            <a:endParaRPr lang="cs-CZ" altLang="cs-CZ" sz="1400" b="1" dirty="0">
              <a:ea typeface="Arial CE" charset="-18"/>
              <a:cs typeface="Arial CE" charset="-18"/>
            </a:endParaRPr>
          </a:p>
        </p:txBody>
      </p:sp>
      <p:sp>
        <p:nvSpPr>
          <p:cNvPr id="21509" name="Zástupný symbol pro text 2"/>
          <p:cNvSpPr>
            <a:spLocks noGrp="1"/>
          </p:cNvSpPr>
          <p:nvPr>
            <p:ph type="body" sz="quarter" idx="10"/>
          </p:nvPr>
        </p:nvSpPr>
        <p:spPr>
          <a:xfrm>
            <a:off x="503771" y="5456922"/>
            <a:ext cx="1844998" cy="241341"/>
          </a:xfrm>
        </p:spPr>
        <p:txBody>
          <a:bodyPr/>
          <a:lstStyle/>
          <a:p>
            <a:endParaRPr lang="cs-CZ" altLang="cs-CZ" dirty="0">
              <a:latin typeface="Arial CE" charset="-18"/>
              <a:cs typeface="Arial CE" charset="-18"/>
            </a:endParaRPr>
          </a:p>
          <a:p>
            <a:r>
              <a:rPr lang="cs-CZ" altLang="cs-CZ" dirty="0">
                <a:latin typeface="Arial CE" charset="-18"/>
                <a:cs typeface="Arial CE" charset="-18"/>
              </a:rPr>
              <a:t>1. 12. 2016</a:t>
            </a:r>
          </a:p>
        </p:txBody>
      </p:sp>
      <p:sp>
        <p:nvSpPr>
          <p:cNvPr id="21510" name="Zástupný symbol pro text 3"/>
          <p:cNvSpPr>
            <a:spLocks noGrp="1"/>
          </p:cNvSpPr>
          <p:nvPr>
            <p:ph type="body" sz="quarter" idx="11"/>
          </p:nvPr>
        </p:nvSpPr>
        <p:spPr>
          <a:xfrm>
            <a:off x="503771" y="5926647"/>
            <a:ext cx="3847121" cy="654377"/>
          </a:xfrm>
        </p:spPr>
        <p:txBody>
          <a:bodyPr/>
          <a:lstStyle/>
          <a:p>
            <a:pPr>
              <a:lnSpc>
                <a:spcPts val="1901"/>
              </a:lnSpc>
            </a:pPr>
            <a:endParaRPr lang="cs-CZ" altLang="cs-CZ" b="0" dirty="0">
              <a:solidFill>
                <a:schemeClr val="tx1"/>
              </a:solidFill>
              <a:latin typeface="Arial CE" charset="-18"/>
              <a:cs typeface="Arial CE" charset="-18"/>
            </a:endParaRPr>
          </a:p>
          <a:p>
            <a:pPr>
              <a:lnSpc>
                <a:spcPts val="1901"/>
              </a:lnSpc>
            </a:pPr>
            <a:r>
              <a:rPr lang="cs-CZ" altLang="cs-CZ" b="0" dirty="0">
                <a:solidFill>
                  <a:schemeClr val="tx1"/>
                </a:solidFill>
                <a:latin typeface="Arial CE" charset="-18"/>
                <a:cs typeface="Arial CE" charset="-18"/>
              </a:rPr>
              <a:t>SKČ_VP_1976r03, SKČ_VP_1977r03</a:t>
            </a:r>
            <a:endParaRPr lang="cs-CZ" altLang="cs-CZ" b="0" dirty="0">
              <a:latin typeface="Arial CE" charset="-18"/>
              <a:cs typeface="Arial CE" charset="-18"/>
            </a:endParaRPr>
          </a:p>
        </p:txBody>
      </p:sp>
      <p:pic>
        <p:nvPicPr>
          <p:cNvPr id="21511" name="Obrázek 4"/>
          <p:cNvPicPr>
            <a:picLocks noChangeAspect="1" noChangeArrowheads="1"/>
          </p:cNvPicPr>
          <p:nvPr/>
        </p:nvPicPr>
        <p:blipFill>
          <a:blip r:embed="rId4">
            <a:extLst>
              <a:ext uri="{28A0092B-C50C-407E-A947-70E740481C1C}">
                <a14:useLocalDpi xmlns:a14="http://schemas.microsoft.com/office/drawing/2010/main" val="0"/>
              </a:ext>
            </a:extLst>
          </a:blip>
          <a:srcRect l="62096" t="42088" r="22945" b="51031"/>
          <a:stretch>
            <a:fillRect/>
          </a:stretch>
        </p:blipFill>
        <p:spPr bwMode="auto">
          <a:xfrm>
            <a:off x="5747194" y="795296"/>
            <a:ext cx="1943809" cy="5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Šipka dolů 5"/>
          <p:cNvSpPr>
            <a:spLocks noChangeArrowheads="1"/>
          </p:cNvSpPr>
          <p:nvPr/>
        </p:nvSpPr>
        <p:spPr bwMode="auto">
          <a:xfrm rot="16200000">
            <a:off x="3458463" y="3116568"/>
            <a:ext cx="362823" cy="1558287"/>
          </a:xfrm>
          <a:prstGeom prst="downArrow">
            <a:avLst>
              <a:gd name="adj1" fmla="val 50000"/>
              <a:gd name="adj2" fmla="val 50204"/>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80361" tIns="40181" rIns="80361" bIns="40181" anchor="ctr"/>
          <a:lstStyle>
            <a:lvl1pPr defTabSz="652463">
              <a:defRPr>
                <a:solidFill>
                  <a:schemeClr val="tx1"/>
                </a:solidFill>
                <a:latin typeface="Arial" pitchFamily="34" charset="0"/>
              </a:defRPr>
            </a:lvl1pPr>
            <a:lvl2pPr marL="742950" indent="-285750" defTabSz="652463">
              <a:defRPr>
                <a:solidFill>
                  <a:schemeClr val="tx1"/>
                </a:solidFill>
                <a:latin typeface="Arial" pitchFamily="34" charset="0"/>
              </a:defRPr>
            </a:lvl2pPr>
            <a:lvl3pPr marL="1143000" indent="-228600" defTabSz="652463">
              <a:defRPr>
                <a:solidFill>
                  <a:schemeClr val="tx1"/>
                </a:solidFill>
                <a:latin typeface="Arial" pitchFamily="34" charset="0"/>
              </a:defRPr>
            </a:lvl3pPr>
            <a:lvl4pPr marL="1600200" indent="-228600" defTabSz="652463">
              <a:defRPr>
                <a:solidFill>
                  <a:schemeClr val="tx1"/>
                </a:solidFill>
                <a:latin typeface="Arial" pitchFamily="34" charset="0"/>
              </a:defRPr>
            </a:lvl4pPr>
            <a:lvl5pPr marL="2057400" indent="-228600" defTabSz="652463">
              <a:defRPr>
                <a:solidFill>
                  <a:schemeClr val="tx1"/>
                </a:solidFill>
                <a:latin typeface="Arial" pitchFamily="34" charset="0"/>
              </a:defRPr>
            </a:lvl5pPr>
            <a:lvl6pPr marL="2514600" indent="-228600" defTabSz="652463" eaLnBrk="0" fontAlgn="base" hangingPunct="0">
              <a:spcBef>
                <a:spcPct val="0"/>
              </a:spcBef>
              <a:spcAft>
                <a:spcPct val="0"/>
              </a:spcAft>
              <a:defRPr>
                <a:solidFill>
                  <a:schemeClr val="tx1"/>
                </a:solidFill>
                <a:latin typeface="Arial" pitchFamily="34" charset="0"/>
              </a:defRPr>
            </a:lvl6pPr>
            <a:lvl7pPr marL="2971800" indent="-228600" defTabSz="652463" eaLnBrk="0" fontAlgn="base" hangingPunct="0">
              <a:spcBef>
                <a:spcPct val="0"/>
              </a:spcBef>
              <a:spcAft>
                <a:spcPct val="0"/>
              </a:spcAft>
              <a:defRPr>
                <a:solidFill>
                  <a:schemeClr val="tx1"/>
                </a:solidFill>
                <a:latin typeface="Arial" pitchFamily="34" charset="0"/>
              </a:defRPr>
            </a:lvl7pPr>
            <a:lvl8pPr marL="3429000" indent="-228600" defTabSz="652463" eaLnBrk="0" fontAlgn="base" hangingPunct="0">
              <a:spcBef>
                <a:spcPct val="0"/>
              </a:spcBef>
              <a:spcAft>
                <a:spcPct val="0"/>
              </a:spcAft>
              <a:defRPr>
                <a:solidFill>
                  <a:schemeClr val="tx1"/>
                </a:solidFill>
                <a:latin typeface="Arial" pitchFamily="34" charset="0"/>
              </a:defRPr>
            </a:lvl8pPr>
            <a:lvl9pPr marL="3886200" indent="-228600" defTabSz="652463" eaLnBrk="0" fontAlgn="base" hangingPunct="0">
              <a:spcBef>
                <a:spcPct val="0"/>
              </a:spcBef>
              <a:spcAft>
                <a:spcPct val="0"/>
              </a:spcAft>
              <a:defRPr>
                <a:solidFill>
                  <a:schemeClr val="tx1"/>
                </a:solidFill>
                <a:latin typeface="Arial" pitchFamily="34" charset="0"/>
              </a:defRPr>
            </a:lvl9pPr>
          </a:lstStyle>
          <a:p>
            <a:pPr algn="ctr">
              <a:spcBef>
                <a:spcPct val="50000"/>
              </a:spcBef>
              <a:buClr>
                <a:schemeClr val="accent2"/>
              </a:buClr>
              <a:buFont typeface="Wingdings" pitchFamily="2" charset="2"/>
              <a:buNone/>
            </a:pPr>
            <a:endParaRPr lang="cs-CZ" altLang="cs-CZ" sz="1400"/>
          </a:p>
        </p:txBody>
      </p:sp>
      <p:pic>
        <p:nvPicPr>
          <p:cNvPr id="9" name="Picture 2" descr="C:\Users\miskovskjit\Downloads\ELE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0" y="3349377"/>
            <a:ext cx="3092634" cy="204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172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03771" y="437331"/>
            <a:ext cx="7080322" cy="846386"/>
          </a:xfrm>
        </p:spPr>
        <p:txBody>
          <a:bodyPr/>
          <a:lstStyle/>
          <a:p>
            <a:pPr eaLnBrk="1" hangingPunct="1">
              <a:defRPr/>
            </a:pPr>
            <a:r>
              <a:rPr lang="cs-CZ" cap="all" dirty="0">
                <a:solidFill>
                  <a:schemeClr val="tx1"/>
                </a:solidFill>
              </a:rPr>
              <a:t>Specifika lokality Ledvice </a:t>
            </a:r>
            <a:br>
              <a:rPr lang="cs-CZ" cap="all" dirty="0"/>
            </a:br>
            <a:r>
              <a:rPr lang="cs-CZ" cap="all" dirty="0"/>
              <a:t>1. zákazy</a:t>
            </a:r>
          </a:p>
        </p:txBody>
      </p:sp>
      <p:sp>
        <p:nvSpPr>
          <p:cNvPr id="31747" name="Rectangle 3"/>
          <p:cNvSpPr>
            <a:spLocks noGrp="1" noChangeArrowheads="1"/>
          </p:cNvSpPr>
          <p:nvPr>
            <p:ph idx="1"/>
          </p:nvPr>
        </p:nvSpPr>
        <p:spPr>
          <a:xfrm>
            <a:off x="503772" y="1461660"/>
            <a:ext cx="8256326" cy="5072703"/>
          </a:xfrm>
        </p:spPr>
        <p:txBody>
          <a:bodyPr/>
          <a:lstStyle/>
          <a:p>
            <a:pPr marL="552327" indent="-552327" defTabSz="931343">
              <a:buClr>
                <a:srgbClr val="FF3300"/>
              </a:buClr>
            </a:pPr>
            <a:r>
              <a:rPr lang="cs-CZ" altLang="cs-CZ" sz="1800" dirty="0">
                <a:latin typeface="Arial CE" charset="-18"/>
                <a:cs typeface="Arial CE" charset="-18"/>
              </a:rPr>
              <a:t>Pozor, některá místa činností v rámci elektrárny jsou na pozemcích</a:t>
            </a:r>
          </a:p>
          <a:p>
            <a:pPr marL="552327" indent="-552327" defTabSz="931343">
              <a:buClr>
                <a:srgbClr val="FF3300"/>
              </a:buClr>
            </a:pPr>
            <a:r>
              <a:rPr lang="cs-CZ" altLang="cs-CZ" sz="1800" dirty="0">
                <a:latin typeface="Arial CE" charset="-18"/>
                <a:cs typeface="Arial CE" charset="-18"/>
              </a:rPr>
              <a:t>Doly Bílina. Vstup pouze s ID kartou Doly Bílina</a:t>
            </a: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r>
              <a:rPr lang="cs-CZ" altLang="cs-CZ" sz="1800" dirty="0">
                <a:latin typeface="Arial CE" charset="-18"/>
                <a:cs typeface="Arial CE" charset="-18"/>
              </a:rPr>
              <a:t>Zákaz vjíždění, nebo ukládání materiálu na </a:t>
            </a:r>
            <a:r>
              <a:rPr lang="cs-CZ" altLang="cs-CZ" sz="1800" b="1" dirty="0">
                <a:latin typeface="Arial CE" charset="-18"/>
                <a:cs typeface="Arial CE" charset="-18"/>
              </a:rPr>
              <a:t>chodník u Administrativní budovy</a:t>
            </a:r>
          </a:p>
          <a:p>
            <a:pPr marL="552327" indent="-552327" defTabSz="931343">
              <a:buClr>
                <a:srgbClr val="FF3300"/>
              </a:buClr>
            </a:pPr>
            <a:r>
              <a:rPr lang="cs-CZ" altLang="cs-CZ" sz="1800" dirty="0">
                <a:latin typeface="Arial CE" charset="-18"/>
                <a:cs typeface="Arial CE" charset="-18"/>
              </a:rPr>
              <a:t>pod chodníkem vede kabelový kanál.</a:t>
            </a: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r>
              <a:rPr lang="cs-CZ" altLang="cs-CZ" sz="1800" b="1" dirty="0">
                <a:latin typeface="Arial CE" charset="-18"/>
                <a:cs typeface="Arial CE" charset="-18"/>
              </a:rPr>
              <a:t>V okolí chladící věže </a:t>
            </a:r>
            <a:r>
              <a:rPr lang="cs-CZ" altLang="cs-CZ" sz="1800" dirty="0">
                <a:latin typeface="Arial CE" charset="-18"/>
                <a:cs typeface="Arial CE" charset="-18"/>
              </a:rPr>
              <a:t>dbát zvýšené opatrnosti, při venkovních teplotách od 0 st.</a:t>
            </a:r>
          </a:p>
          <a:p>
            <a:pPr marL="552327" indent="-552327" defTabSz="931343">
              <a:buClr>
                <a:srgbClr val="FF3300"/>
              </a:buClr>
            </a:pPr>
            <a:r>
              <a:rPr lang="cs-CZ" altLang="cs-CZ" sz="1800" dirty="0">
                <a:latin typeface="Arial CE" charset="-18"/>
                <a:cs typeface="Arial CE" charset="-18"/>
              </a:rPr>
              <a:t>dochází k námrazám.</a:t>
            </a: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endParaRPr lang="cs-CZ" altLang="cs-CZ" sz="1800" dirty="0">
              <a:latin typeface="Arial CE" charset="-18"/>
              <a:cs typeface="Arial CE" charset="-18"/>
            </a:endParaRPr>
          </a:p>
          <a:p>
            <a:pPr marL="552327" indent="-552327" defTabSz="931343">
              <a:buClr>
                <a:srgbClr val="FF3300"/>
              </a:buClr>
            </a:pPr>
            <a:r>
              <a:rPr lang="cs-CZ" altLang="cs-CZ" sz="1800" dirty="0">
                <a:latin typeface="Arial CE" charset="-18"/>
                <a:cs typeface="Arial CE" charset="-18"/>
              </a:rPr>
              <a:t>                           </a:t>
            </a:r>
          </a:p>
          <a:p>
            <a:pPr marL="552327" indent="-552327" defTabSz="931343">
              <a:buClr>
                <a:srgbClr val="FF3300"/>
              </a:buClr>
            </a:pPr>
            <a:endParaRPr lang="cs-CZ" altLang="cs-CZ" sz="1800" dirty="0">
              <a:latin typeface="Arial CE" charset="-18"/>
              <a:cs typeface="Arial CE" charset="-18"/>
            </a:endParaRPr>
          </a:p>
        </p:txBody>
      </p:sp>
      <p:sp>
        <p:nvSpPr>
          <p:cNvPr id="3174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906">
              <a:defRPr>
                <a:solidFill>
                  <a:schemeClr val="tx1"/>
                </a:solidFill>
                <a:latin typeface="Arial" pitchFamily="34" charset="0"/>
              </a:defRPr>
            </a:lvl1pPr>
            <a:lvl2pPr marL="756413" indent="-289932" defTabSz="911906">
              <a:defRPr>
                <a:solidFill>
                  <a:schemeClr val="tx1"/>
                </a:solidFill>
                <a:latin typeface="Arial" pitchFamily="34" charset="0"/>
              </a:defRPr>
            </a:lvl2pPr>
            <a:lvl3pPr marL="1164584" indent="-231621" defTabSz="911906">
              <a:defRPr>
                <a:solidFill>
                  <a:schemeClr val="tx1"/>
                </a:solidFill>
                <a:latin typeface="Arial" pitchFamily="34" charset="0"/>
              </a:defRPr>
            </a:lvl3pPr>
            <a:lvl4pPr marL="1631065" indent="-231621" defTabSz="911906">
              <a:defRPr>
                <a:solidFill>
                  <a:schemeClr val="tx1"/>
                </a:solidFill>
                <a:latin typeface="Arial" pitchFamily="34" charset="0"/>
              </a:defRPr>
            </a:lvl4pPr>
            <a:lvl5pPr marL="2097546" indent="-231621" defTabSz="911906">
              <a:defRPr>
                <a:solidFill>
                  <a:schemeClr val="tx1"/>
                </a:solidFill>
                <a:latin typeface="Arial" pitchFamily="34" charset="0"/>
              </a:defRPr>
            </a:lvl5pPr>
            <a:lvl6pPr marL="2564027" indent="-231621" defTabSz="911906" eaLnBrk="0" fontAlgn="base" hangingPunct="0">
              <a:spcBef>
                <a:spcPct val="0"/>
              </a:spcBef>
              <a:spcAft>
                <a:spcPct val="0"/>
              </a:spcAft>
              <a:defRPr>
                <a:solidFill>
                  <a:schemeClr val="tx1"/>
                </a:solidFill>
                <a:latin typeface="Arial" pitchFamily="34" charset="0"/>
              </a:defRPr>
            </a:lvl6pPr>
            <a:lvl7pPr marL="3030508" indent="-231621" defTabSz="911906" eaLnBrk="0" fontAlgn="base" hangingPunct="0">
              <a:spcBef>
                <a:spcPct val="0"/>
              </a:spcBef>
              <a:spcAft>
                <a:spcPct val="0"/>
              </a:spcAft>
              <a:defRPr>
                <a:solidFill>
                  <a:schemeClr val="tx1"/>
                </a:solidFill>
                <a:latin typeface="Arial" pitchFamily="34" charset="0"/>
              </a:defRPr>
            </a:lvl7pPr>
            <a:lvl8pPr marL="3496989" indent="-231621" defTabSz="911906" eaLnBrk="0" fontAlgn="base" hangingPunct="0">
              <a:spcBef>
                <a:spcPct val="0"/>
              </a:spcBef>
              <a:spcAft>
                <a:spcPct val="0"/>
              </a:spcAft>
              <a:defRPr>
                <a:solidFill>
                  <a:schemeClr val="tx1"/>
                </a:solidFill>
                <a:latin typeface="Arial" pitchFamily="34" charset="0"/>
              </a:defRPr>
            </a:lvl8pPr>
            <a:lvl9pPr marL="3963471" indent="-231621" defTabSz="911906" eaLnBrk="0" fontAlgn="base" hangingPunct="0">
              <a:spcBef>
                <a:spcPct val="0"/>
              </a:spcBef>
              <a:spcAft>
                <a:spcPct val="0"/>
              </a:spcAft>
              <a:defRPr>
                <a:solidFill>
                  <a:schemeClr val="tx1"/>
                </a:solidFill>
                <a:latin typeface="Arial" pitchFamily="34" charset="0"/>
              </a:defRPr>
            </a:lvl9pPr>
          </a:lstStyle>
          <a:p>
            <a:fld id="{3ABBDE74-E52F-40DA-BB40-482E7A5AC2E9}" type="slidenum">
              <a:rPr lang="cs-CZ" altLang="cs-CZ" smtClean="0">
                <a:solidFill>
                  <a:schemeClr val="bg1"/>
                </a:solidFill>
                <a:latin typeface="Futura CEZ Demi" pitchFamily="2" charset="0"/>
                <a:ea typeface="Arial CE" charset="-18"/>
                <a:cs typeface="Arial CE" charset="-18"/>
              </a:rPr>
              <a:pPr/>
              <a:t>9</a:t>
            </a:fld>
            <a:endParaRPr lang="cs-CZ" altLang="cs-CZ">
              <a:solidFill>
                <a:schemeClr val="bg1"/>
              </a:solidFill>
              <a:latin typeface="Futura CEZ Demi" pitchFamily="2" charset="0"/>
              <a:ea typeface="Arial CE" charset="-18"/>
              <a:cs typeface="Arial CE" charset="-18"/>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3150" y="1461661"/>
            <a:ext cx="1175659" cy="766602"/>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7958" y="4894828"/>
            <a:ext cx="2010747" cy="1508061"/>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8064" y="4894828"/>
            <a:ext cx="2010745" cy="1508061"/>
          </a:xfrm>
          <a:prstGeom prst="rect">
            <a:avLst/>
          </a:prstGeom>
        </p:spPr>
      </p:pic>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8064" y="2782513"/>
            <a:ext cx="2010745" cy="1411799"/>
          </a:xfrm>
          <a:prstGeom prst="rect">
            <a:avLst/>
          </a:prstGeom>
        </p:spPr>
      </p:pic>
    </p:spTree>
    <p:extLst>
      <p:ext uri="{BB962C8B-B14F-4D97-AF65-F5344CB8AC3E}">
        <p14:creationId xmlns:p14="http://schemas.microsoft.com/office/powerpoint/2010/main" val="25866129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cap="all" dirty="0">
                <a:solidFill>
                  <a:schemeClr val="tx1"/>
                </a:solidFill>
              </a:rPr>
              <a:t>Specifika lokality Ledvice </a:t>
            </a:r>
            <a:br>
              <a:rPr lang="cs-CZ" cap="all" dirty="0"/>
            </a:br>
            <a:r>
              <a:rPr lang="cs-CZ" cap="all" dirty="0"/>
              <a:t>1. zákazy   </a:t>
            </a:r>
            <a:endParaRPr lang="cs-CZ" dirty="0"/>
          </a:p>
        </p:txBody>
      </p:sp>
      <p:sp>
        <p:nvSpPr>
          <p:cNvPr id="3" name="Zástupný symbol pro obsah 2"/>
          <p:cNvSpPr>
            <a:spLocks noGrp="1"/>
          </p:cNvSpPr>
          <p:nvPr>
            <p:ph idx="1"/>
          </p:nvPr>
        </p:nvSpPr>
        <p:spPr>
          <a:xfrm>
            <a:off x="485339" y="1402750"/>
            <a:ext cx="8136000" cy="5212653"/>
          </a:xfrm>
        </p:spPr>
        <p:txBody>
          <a:bodyPr/>
          <a:lstStyle/>
          <a:p>
            <a:r>
              <a:rPr lang="cs-CZ" altLang="cs-CZ" dirty="0">
                <a:latin typeface="Arial CE" charset="-18"/>
                <a:cs typeface="Arial CE" charset="-18"/>
              </a:rPr>
              <a:t>Zákaz parkování na všech plochách mimo </a:t>
            </a:r>
            <a:r>
              <a:rPr lang="cs-CZ" altLang="cs-CZ" b="1" dirty="0">
                <a:latin typeface="Arial CE" charset="-18"/>
                <a:cs typeface="Arial CE" charset="-18"/>
              </a:rPr>
              <a:t>vyhrazená místa</a:t>
            </a:r>
            <a:r>
              <a:rPr lang="cs-CZ" altLang="cs-CZ" dirty="0">
                <a:latin typeface="Arial CE" charset="-18"/>
                <a:cs typeface="Arial CE" charset="-18"/>
              </a:rPr>
              <a:t>.</a:t>
            </a:r>
          </a:p>
          <a:p>
            <a:endParaRPr lang="cs-CZ" altLang="cs-CZ" dirty="0">
              <a:latin typeface="Arial CE" charset="-18"/>
              <a:cs typeface="Arial CE" charset="-18"/>
            </a:endParaRPr>
          </a:p>
          <a:p>
            <a:endParaRPr lang="cs-CZ" altLang="cs-CZ" dirty="0">
              <a:latin typeface="Arial CE" charset="-18"/>
              <a:cs typeface="Arial CE" charset="-18"/>
            </a:endParaRPr>
          </a:p>
          <a:p>
            <a:endParaRPr lang="cs-CZ" altLang="cs-CZ" dirty="0">
              <a:latin typeface="Arial CE" charset="-18"/>
              <a:cs typeface="Arial CE" charset="-18"/>
            </a:endParaRPr>
          </a:p>
          <a:p>
            <a:r>
              <a:rPr lang="cs-CZ" altLang="cs-CZ" dirty="0">
                <a:latin typeface="Arial CE" charset="-18"/>
                <a:cs typeface="Arial CE" charset="-18"/>
              </a:rPr>
              <a:t>			</a:t>
            </a:r>
          </a:p>
          <a:p>
            <a:endParaRPr lang="cs-CZ" altLang="cs-CZ" dirty="0">
              <a:latin typeface="Arial CE" charset="-18"/>
              <a:cs typeface="Arial CE" charset="-18"/>
            </a:endParaRPr>
          </a:p>
          <a:p>
            <a:endParaRPr lang="cs-CZ" altLang="cs-CZ" dirty="0">
              <a:latin typeface="Arial CE" charset="-18"/>
              <a:cs typeface="Arial CE" charset="-18"/>
            </a:endParaRPr>
          </a:p>
          <a:p>
            <a:r>
              <a:rPr lang="cs-CZ" altLang="cs-CZ" b="1" dirty="0">
                <a:latin typeface="Arial CE" charset="-18"/>
                <a:cs typeface="Arial CE" charset="-18"/>
              </a:rPr>
              <a:t>Strojovna</a:t>
            </a:r>
            <a:r>
              <a:rPr lang="cs-CZ" altLang="cs-CZ" dirty="0">
                <a:latin typeface="Arial CE" charset="-18"/>
                <a:cs typeface="Arial CE" charset="-18"/>
              </a:rPr>
              <a:t> - za vjezdem do strojovny je místo pro opravu mlýnských kol. Zátěž podlahy vyznačena nad vraty a dále na  komunikaci</a:t>
            </a:r>
          </a:p>
          <a:p>
            <a:endParaRPr lang="cs-CZ" altLang="cs-CZ" dirty="0">
              <a:latin typeface="Arial CE" charset="-18"/>
              <a:cs typeface="Arial CE" charset="-18"/>
            </a:endParaRPr>
          </a:p>
          <a:p>
            <a:endParaRPr lang="cs-CZ" dirty="0"/>
          </a:p>
          <a:p>
            <a:r>
              <a:rPr lang="cs-CZ" dirty="0"/>
              <a:t>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10</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36" y="4516015"/>
            <a:ext cx="2214463" cy="1940768"/>
          </a:xfrm>
          <a:prstGeom prst="rect">
            <a:avLst/>
          </a:prstGeom>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6576" y="4217437"/>
            <a:ext cx="1679510" cy="2239346"/>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4432" y="4516015"/>
            <a:ext cx="2587691" cy="1940768"/>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548" y="1797137"/>
            <a:ext cx="1654791" cy="1452434"/>
          </a:xfrm>
          <a:prstGeom prst="rect">
            <a:avLst/>
          </a:prstGeom>
        </p:spPr>
      </p:pic>
      <p:pic>
        <p:nvPicPr>
          <p:cNvPr id="9" name="Obráze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9509" y="1797137"/>
            <a:ext cx="1936578" cy="1452434"/>
          </a:xfrm>
          <a:prstGeom prst="rect">
            <a:avLst/>
          </a:prstGeom>
        </p:spPr>
      </p:pic>
    </p:spTree>
    <p:extLst>
      <p:ext uri="{BB962C8B-B14F-4D97-AF65-F5344CB8AC3E}">
        <p14:creationId xmlns:p14="http://schemas.microsoft.com/office/powerpoint/2010/main" val="195279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6E7030F-1716-4A21-A336-5A88E83FCD3C}"/>
              </a:ext>
            </a:extLst>
          </p:cNvPr>
          <p:cNvSpPr>
            <a:spLocks noGrp="1"/>
          </p:cNvSpPr>
          <p:nvPr>
            <p:ph type="sldNum" sz="quarter" idx="10"/>
          </p:nvPr>
        </p:nvSpPr>
        <p:spPr/>
        <p:txBody>
          <a:bodyPr/>
          <a:lstStyle/>
          <a:p>
            <a:fld id="{569EC6D3-E5AC-407E-ABD5-BD9CA53279C2}" type="slidenum">
              <a:rPr lang="cs-CZ" smtClean="0">
                <a:solidFill>
                  <a:srgbClr val="FFFFFF"/>
                </a:solidFill>
              </a:rPr>
              <a:pPr/>
              <a:t>11</a:t>
            </a:fld>
            <a:endParaRPr lang="cs-CZ">
              <a:solidFill>
                <a:srgbClr val="FFFFFF"/>
              </a:solidFill>
            </a:endParaRPr>
          </a:p>
        </p:txBody>
      </p:sp>
      <p:sp>
        <p:nvSpPr>
          <p:cNvPr id="7" name="Nadpis 6">
            <a:extLst>
              <a:ext uri="{FF2B5EF4-FFF2-40B4-BE49-F238E27FC236}">
                <a16:creationId xmlns:a16="http://schemas.microsoft.com/office/drawing/2014/main" id="{998F3486-4125-4449-B65D-D05A93809389}"/>
              </a:ext>
            </a:extLst>
          </p:cNvPr>
          <p:cNvSpPr>
            <a:spLocks noGrp="1"/>
          </p:cNvSpPr>
          <p:nvPr>
            <p:ph type="title"/>
          </p:nvPr>
        </p:nvSpPr>
        <p:spPr>
          <a:xfrm>
            <a:off x="504000" y="436770"/>
            <a:ext cx="6876000" cy="814582"/>
          </a:xfrm>
        </p:spPr>
        <p:txBody>
          <a:bodyPr/>
          <a:lstStyle/>
          <a:p>
            <a:r>
              <a:rPr lang="cs-CZ" dirty="0"/>
              <a:t>1. </a:t>
            </a:r>
            <a:r>
              <a:rPr lang="cs-CZ" cap="all" dirty="0"/>
              <a:t>důležitá upozornění _</a:t>
            </a:r>
            <a:r>
              <a:rPr lang="cs-CZ" dirty="0"/>
              <a:t>ZVUKOVÁ A SVĚTELNÁ SIGNALIZACE NA KOTELNĚ K6</a:t>
            </a:r>
          </a:p>
        </p:txBody>
      </p:sp>
      <p:pic>
        <p:nvPicPr>
          <p:cNvPr id="6" name="Zástupný symbol pro obsah 5">
            <a:extLst>
              <a:ext uri="{FF2B5EF4-FFF2-40B4-BE49-F238E27FC236}">
                <a16:creationId xmlns:a16="http://schemas.microsoft.com/office/drawing/2014/main" id="{19B76F5A-6529-46AA-83A4-6071544177A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2463" y="4060264"/>
            <a:ext cx="2841465" cy="2395945"/>
          </a:xfrm>
        </p:spPr>
      </p:pic>
      <p:pic>
        <p:nvPicPr>
          <p:cNvPr id="3" name="Zástupný symbol pro obsah 2">
            <a:extLst>
              <a:ext uri="{FF2B5EF4-FFF2-40B4-BE49-F238E27FC236}">
                <a16:creationId xmlns:a16="http://schemas.microsoft.com/office/drawing/2014/main" id="{04F6B33C-6E45-43D8-B2AF-A95AF2B6E406}"/>
              </a:ext>
            </a:extLst>
          </p:cNvPr>
          <p:cNvPicPr>
            <a:picLocks noGrp="1" noChangeAspect="1"/>
          </p:cNvPicPr>
          <p:nvPr>
            <p:ph idx="11"/>
          </p:nvPr>
        </p:nvPicPr>
        <p:blipFill>
          <a:blip r:embed="rId3" cstate="print">
            <a:extLst>
              <a:ext uri="{28A0092B-C50C-407E-A947-70E740481C1C}">
                <a14:useLocalDpi xmlns:a14="http://schemas.microsoft.com/office/drawing/2010/main" val="0"/>
              </a:ext>
            </a:extLst>
          </a:blip>
          <a:stretch>
            <a:fillRect/>
          </a:stretch>
        </p:blipFill>
        <p:spPr>
          <a:xfrm>
            <a:off x="5220074" y="4144829"/>
            <a:ext cx="2969085" cy="2226813"/>
          </a:xfrm>
        </p:spPr>
      </p:pic>
      <p:sp>
        <p:nvSpPr>
          <p:cNvPr id="8" name="Zástupný symbol pro text 7">
            <a:extLst>
              <a:ext uri="{FF2B5EF4-FFF2-40B4-BE49-F238E27FC236}">
                <a16:creationId xmlns:a16="http://schemas.microsoft.com/office/drawing/2014/main" id="{80BC31A0-6DBA-4EDC-805A-DFA7EFA80249}"/>
              </a:ext>
            </a:extLst>
          </p:cNvPr>
          <p:cNvSpPr>
            <a:spLocks noGrp="1"/>
          </p:cNvSpPr>
          <p:nvPr>
            <p:ph type="body" sz="quarter" idx="12"/>
          </p:nvPr>
        </p:nvSpPr>
        <p:spPr>
          <a:xfrm>
            <a:off x="503238" y="1268760"/>
            <a:ext cx="8317234" cy="891721"/>
          </a:xfrm>
        </p:spPr>
        <p:txBody>
          <a:bodyPr/>
          <a:lstStyle/>
          <a:p>
            <a:r>
              <a:rPr lang="cs-CZ" sz="1400" b="0" dirty="0"/>
              <a:t>Při zvukové a světelné signalizaci je povinnost osob okamžitě opustit ohrožený prostor na kótě -4,5m u vynašeče strusky a na kótě 0m u </a:t>
            </a:r>
            <a:r>
              <a:rPr lang="cs-CZ" sz="1400" b="0" dirty="0" err="1"/>
              <a:t>dohořívacích</a:t>
            </a:r>
            <a:r>
              <a:rPr lang="cs-CZ" sz="1400" b="0" dirty="0"/>
              <a:t> roštů.</a:t>
            </a:r>
          </a:p>
        </p:txBody>
      </p:sp>
      <p:pic>
        <p:nvPicPr>
          <p:cNvPr id="12" name="Obrázek 11">
            <a:extLst>
              <a:ext uri="{FF2B5EF4-FFF2-40B4-BE49-F238E27FC236}">
                <a16:creationId xmlns:a16="http://schemas.microsoft.com/office/drawing/2014/main" id="{1C1F9900-2537-4C60-ACE8-38940143B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5690">
            <a:off x="603878" y="2043275"/>
            <a:ext cx="1486690" cy="1435298"/>
          </a:xfrm>
          <a:prstGeom prst="rect">
            <a:avLst/>
          </a:prstGeom>
        </p:spPr>
      </p:pic>
      <p:pic>
        <p:nvPicPr>
          <p:cNvPr id="15" name="Obrázek 14">
            <a:extLst>
              <a:ext uri="{FF2B5EF4-FFF2-40B4-BE49-F238E27FC236}">
                <a16:creationId xmlns:a16="http://schemas.microsoft.com/office/drawing/2014/main" id="{B7396513-024D-4CA4-BA61-85A47367C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1928224"/>
            <a:ext cx="2680481" cy="2010361"/>
          </a:xfrm>
          <a:prstGeom prst="rect">
            <a:avLst/>
          </a:prstGeom>
        </p:spPr>
      </p:pic>
      <p:pic>
        <p:nvPicPr>
          <p:cNvPr id="5" name="Obrázek 4">
            <a:extLst>
              <a:ext uri="{FF2B5EF4-FFF2-40B4-BE49-F238E27FC236}">
                <a16:creationId xmlns:a16="http://schemas.microsoft.com/office/drawing/2014/main" id="{6E156AB7-7242-46BA-AFE1-221A0A0DB8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4129" y="1916832"/>
            <a:ext cx="2771996" cy="2010361"/>
          </a:xfrm>
          <a:prstGeom prst="rect">
            <a:avLst/>
          </a:prstGeom>
        </p:spPr>
      </p:pic>
      <p:cxnSp>
        <p:nvCxnSpPr>
          <p:cNvPr id="9" name="Přímá spojnice se šipkou 8">
            <a:extLst>
              <a:ext uri="{FF2B5EF4-FFF2-40B4-BE49-F238E27FC236}">
                <a16:creationId xmlns:a16="http://schemas.microsoft.com/office/drawing/2014/main" id="{932E6672-323B-44D2-B1E6-B942B5923C04}"/>
              </a:ext>
            </a:extLst>
          </p:cNvPr>
          <p:cNvCxnSpPr>
            <a:cxnSpLocks/>
          </p:cNvCxnSpPr>
          <p:nvPr/>
        </p:nvCxnSpPr>
        <p:spPr bwMode="auto">
          <a:xfrm>
            <a:off x="1219200" y="3754991"/>
            <a:ext cx="944880" cy="827169"/>
          </a:xfrm>
          <a:prstGeom prst="straightConnector1">
            <a:avLst/>
          </a:prstGeom>
          <a:solidFill>
            <a:schemeClr val="accent1"/>
          </a:solidFill>
          <a:ln w="12700" cap="flat" cmpd="sng" algn="ctr">
            <a:noFill/>
            <a:prstDash val="solid"/>
            <a:round/>
            <a:headEnd type="none" w="med" len="med"/>
            <a:tailEnd type="triangle"/>
          </a:ln>
          <a:effectLst/>
        </p:spPr>
      </p:cxnSp>
      <p:sp>
        <p:nvSpPr>
          <p:cNvPr id="13" name="Šipka: dolů 12">
            <a:extLst>
              <a:ext uri="{FF2B5EF4-FFF2-40B4-BE49-F238E27FC236}">
                <a16:creationId xmlns:a16="http://schemas.microsoft.com/office/drawing/2014/main" id="{ACA1D129-56C4-488C-A3FC-C22A28944DEC}"/>
              </a:ext>
            </a:extLst>
          </p:cNvPr>
          <p:cNvSpPr/>
          <p:nvPr/>
        </p:nvSpPr>
        <p:spPr bwMode="auto">
          <a:xfrm rot="20287752">
            <a:off x="1812876" y="3279126"/>
            <a:ext cx="282937" cy="1179889"/>
          </a:xfrm>
          <a:prstGeom prst="downArrow">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solidFill>
                  <a:schemeClr val="accent2"/>
                </a:solidFill>
              </a:ln>
              <a:solidFill>
                <a:schemeClr val="accent2"/>
              </a:solidFill>
              <a:effectLst/>
              <a:latin typeface="Arial" pitchFamily="34" charset="0"/>
            </a:endParaRPr>
          </a:p>
        </p:txBody>
      </p:sp>
      <p:sp>
        <p:nvSpPr>
          <p:cNvPr id="14" name="Šipka: dolů 13">
            <a:extLst>
              <a:ext uri="{FF2B5EF4-FFF2-40B4-BE49-F238E27FC236}">
                <a16:creationId xmlns:a16="http://schemas.microsoft.com/office/drawing/2014/main" id="{4CA62F24-07C8-40D6-9135-546BBDB935E4}"/>
              </a:ext>
            </a:extLst>
          </p:cNvPr>
          <p:cNvSpPr/>
          <p:nvPr/>
        </p:nvSpPr>
        <p:spPr bwMode="auto">
          <a:xfrm rot="18564475" flipH="1">
            <a:off x="3539114" y="1816829"/>
            <a:ext cx="320292" cy="1075802"/>
          </a:xfrm>
          <a:prstGeom prst="downArrow">
            <a:avLst>
              <a:gd name="adj1" fmla="val 26923"/>
              <a:gd name="adj2" fmla="val 50000"/>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sp>
        <p:nvSpPr>
          <p:cNvPr id="16" name="Šipka: dolů 15">
            <a:extLst>
              <a:ext uri="{FF2B5EF4-FFF2-40B4-BE49-F238E27FC236}">
                <a16:creationId xmlns:a16="http://schemas.microsoft.com/office/drawing/2014/main" id="{0B8EC8DC-7C77-435B-8B70-01012A33D998}"/>
              </a:ext>
            </a:extLst>
          </p:cNvPr>
          <p:cNvSpPr/>
          <p:nvPr/>
        </p:nvSpPr>
        <p:spPr bwMode="auto">
          <a:xfrm rot="1585877">
            <a:off x="7163011" y="3913572"/>
            <a:ext cx="252779" cy="908003"/>
          </a:xfrm>
          <a:prstGeom prst="downArrow">
            <a:avLst/>
          </a:prstGeom>
          <a:solidFill>
            <a:schemeClr val="accent2"/>
          </a:solidFill>
          <a:ln w="12700" cap="flat" cmpd="sng" algn="ctr">
            <a:noFill/>
            <a:prstDash val="solid"/>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86534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481F865-A37F-4F0C-A358-4A832CE344E5}"/>
              </a:ext>
            </a:extLst>
          </p:cNvPr>
          <p:cNvSpPr>
            <a:spLocks noGrp="1"/>
          </p:cNvSpPr>
          <p:nvPr>
            <p:ph type="sldNum" sz="quarter" idx="10"/>
          </p:nvPr>
        </p:nvSpPr>
        <p:spPr/>
        <p:txBody>
          <a:bodyPr/>
          <a:lstStyle/>
          <a:p>
            <a:fld id="{60512F0B-4359-4EDB-808F-E507DA35F8EF}" type="slidenum">
              <a:rPr lang="cs-CZ" smtClean="0"/>
              <a:pPr/>
              <a:t>12</a:t>
            </a:fld>
            <a:endParaRPr lang="cs-CZ"/>
          </a:p>
        </p:txBody>
      </p:sp>
      <p:sp>
        <p:nvSpPr>
          <p:cNvPr id="3" name="Nadpis 2">
            <a:extLst>
              <a:ext uri="{FF2B5EF4-FFF2-40B4-BE49-F238E27FC236}">
                <a16:creationId xmlns:a16="http://schemas.microsoft.com/office/drawing/2014/main" id="{17C0FC55-A7CD-4981-A0D2-7E29211F0A8B}"/>
              </a:ext>
            </a:extLst>
          </p:cNvPr>
          <p:cNvSpPr>
            <a:spLocks noGrp="1"/>
          </p:cNvSpPr>
          <p:nvPr>
            <p:ph type="title"/>
          </p:nvPr>
        </p:nvSpPr>
        <p:spPr>
          <a:xfrm>
            <a:off x="504000" y="436770"/>
            <a:ext cx="6876000" cy="814582"/>
          </a:xfrm>
        </p:spPr>
        <p:txBody>
          <a:bodyPr/>
          <a:lstStyle/>
          <a:p>
            <a:r>
              <a:rPr lang="cs-CZ" dirty="0"/>
              <a:t>1. </a:t>
            </a:r>
            <a:r>
              <a:rPr lang="cs-CZ" cap="all" dirty="0"/>
              <a:t>důležitá upozornění _</a:t>
            </a:r>
            <a:r>
              <a:rPr lang="cs-CZ" dirty="0"/>
              <a:t>ZVUKOVÁ A SVĚTELNÁ SIGNALIZACE NA KOTELNĚ K6</a:t>
            </a:r>
          </a:p>
        </p:txBody>
      </p:sp>
      <p:pic>
        <p:nvPicPr>
          <p:cNvPr id="8" name="Zástupný symbol pro obsah 7">
            <a:extLst>
              <a:ext uri="{FF2B5EF4-FFF2-40B4-BE49-F238E27FC236}">
                <a16:creationId xmlns:a16="http://schemas.microsoft.com/office/drawing/2014/main" id="{11E53A28-B8A6-4802-9689-2AAFEE6136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825" y="1413740"/>
            <a:ext cx="1959988" cy="2613319"/>
          </a:xfrm>
        </p:spPr>
      </p:pic>
      <p:pic>
        <p:nvPicPr>
          <p:cNvPr id="10" name="Zástupný symbol pro obsah 9">
            <a:extLst>
              <a:ext uri="{FF2B5EF4-FFF2-40B4-BE49-F238E27FC236}">
                <a16:creationId xmlns:a16="http://schemas.microsoft.com/office/drawing/2014/main" id="{BBDCC6D2-A385-4B04-960B-C73D96D1F43C}"/>
              </a:ext>
            </a:extLst>
          </p:cNvPr>
          <p:cNvPicPr>
            <a:picLocks noGrp="1" noChangeAspect="1"/>
          </p:cNvPicPr>
          <p:nvPr>
            <p:ph idx="11"/>
          </p:nvPr>
        </p:nvPicPr>
        <p:blipFill>
          <a:blip r:embed="rId3" cstate="print">
            <a:extLst>
              <a:ext uri="{28A0092B-C50C-407E-A947-70E740481C1C}">
                <a14:useLocalDpi xmlns:a14="http://schemas.microsoft.com/office/drawing/2010/main" val="0"/>
              </a:ext>
            </a:extLst>
          </a:blip>
          <a:stretch>
            <a:fillRect/>
          </a:stretch>
        </p:blipFill>
        <p:spPr>
          <a:xfrm>
            <a:off x="5797550" y="1554217"/>
            <a:ext cx="2700050" cy="2025038"/>
          </a:xfrm>
        </p:spPr>
      </p:pic>
      <p:pic>
        <p:nvPicPr>
          <p:cNvPr id="12" name="Obrázek 11">
            <a:extLst>
              <a:ext uri="{FF2B5EF4-FFF2-40B4-BE49-F238E27FC236}">
                <a16:creationId xmlns:a16="http://schemas.microsoft.com/office/drawing/2014/main" id="{2B864227-31AA-4F4E-80D0-6EE7B3809D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327" y="4175871"/>
            <a:ext cx="2993812" cy="2245359"/>
          </a:xfrm>
          <a:prstGeom prst="rect">
            <a:avLst/>
          </a:prstGeom>
        </p:spPr>
      </p:pic>
      <p:pic>
        <p:nvPicPr>
          <p:cNvPr id="16" name="Obrázek 15">
            <a:extLst>
              <a:ext uri="{FF2B5EF4-FFF2-40B4-BE49-F238E27FC236}">
                <a16:creationId xmlns:a16="http://schemas.microsoft.com/office/drawing/2014/main" id="{C4CC0806-F765-425B-8229-C887DAB16E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2401" y="4175871"/>
            <a:ext cx="2993812" cy="2245359"/>
          </a:xfrm>
          <a:prstGeom prst="rect">
            <a:avLst/>
          </a:prstGeom>
        </p:spPr>
      </p:pic>
      <p:pic>
        <p:nvPicPr>
          <p:cNvPr id="20" name="Obrázek 19">
            <a:extLst>
              <a:ext uri="{FF2B5EF4-FFF2-40B4-BE49-F238E27FC236}">
                <a16:creationId xmlns:a16="http://schemas.microsoft.com/office/drawing/2014/main" id="{F61A1619-88E5-4B29-988F-942FFD0A5A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893" y="1443915"/>
            <a:ext cx="1796640" cy="2533941"/>
          </a:xfrm>
          <a:prstGeom prst="rect">
            <a:avLst/>
          </a:prstGeom>
        </p:spPr>
      </p:pic>
    </p:spTree>
    <p:extLst>
      <p:ext uri="{BB962C8B-B14F-4D97-AF65-F5344CB8AC3E}">
        <p14:creationId xmlns:p14="http://schemas.microsoft.com/office/powerpoint/2010/main" val="132813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a:xfrm>
            <a:off x="583143" y="416275"/>
            <a:ext cx="7409150" cy="846386"/>
          </a:xfrm>
        </p:spPr>
        <p:txBody>
          <a:bodyPr/>
          <a:lstStyle/>
          <a:p>
            <a:pPr defTabSz="895255">
              <a:defRPr/>
            </a:pPr>
            <a:r>
              <a:rPr lang="cs-CZ" cap="all" dirty="0">
                <a:solidFill>
                  <a:schemeClr val="tx1"/>
                </a:solidFill>
              </a:rPr>
              <a:t>Specifika lokality </a:t>
            </a:r>
            <a:r>
              <a:rPr lang="cs-CZ" cap="all" dirty="0" err="1">
                <a:solidFill>
                  <a:schemeClr val="tx1"/>
                </a:solidFill>
              </a:rPr>
              <a:t>ledvice</a:t>
            </a:r>
            <a:r>
              <a:rPr lang="cs-CZ" cap="all" dirty="0">
                <a:solidFill>
                  <a:schemeClr val="tx1"/>
                </a:solidFill>
              </a:rPr>
              <a:t>  </a:t>
            </a:r>
            <a:br>
              <a:rPr lang="cs-CZ" cap="all" dirty="0">
                <a:solidFill>
                  <a:schemeClr val="tx1"/>
                </a:solidFill>
              </a:rPr>
            </a:br>
            <a:r>
              <a:rPr lang="cs-CZ" cap="all" dirty="0">
                <a:solidFill>
                  <a:schemeClr val="accent2"/>
                </a:solidFill>
              </a:rPr>
              <a:t>1. důležitá </a:t>
            </a:r>
            <a:r>
              <a:rPr lang="cs-CZ" cap="all" dirty="0"/>
              <a:t>upozornění</a:t>
            </a:r>
          </a:p>
        </p:txBody>
      </p:sp>
      <p:sp>
        <p:nvSpPr>
          <p:cNvPr id="36867" name="Rectangle 2"/>
          <p:cNvSpPr>
            <a:spLocks noGrp="1" noChangeArrowheads="1"/>
          </p:cNvSpPr>
          <p:nvPr>
            <p:ph idx="1"/>
          </p:nvPr>
        </p:nvSpPr>
        <p:spPr>
          <a:xfrm>
            <a:off x="604201" y="1371924"/>
            <a:ext cx="8155896" cy="4885151"/>
          </a:xfrm>
        </p:spPr>
        <p:txBody>
          <a:bodyPr/>
          <a:lstStyle/>
          <a:p>
            <a:endParaRPr lang="cs-CZ" altLang="cs-CZ" sz="1800">
              <a:latin typeface="Arial CE" charset="-18"/>
              <a:cs typeface="Arial CE" charset="-18"/>
            </a:endParaRPr>
          </a:p>
          <a:p>
            <a:endParaRPr lang="cs-CZ" altLang="cs-CZ" sz="1800">
              <a:latin typeface="Arial CE" charset="-18"/>
              <a:cs typeface="Arial CE" charset="-18"/>
            </a:endParaRPr>
          </a:p>
          <a:p>
            <a:pPr>
              <a:buClr>
                <a:schemeClr val="accent2"/>
              </a:buClr>
              <a:buSzPct val="130000"/>
            </a:pPr>
            <a:r>
              <a:rPr lang="cs-CZ" altLang="cs-CZ" sz="2000" b="1">
                <a:latin typeface="Arial CE" charset="-18"/>
                <a:cs typeface="Arial CE" charset="-18"/>
              </a:rPr>
              <a:t>Dodavatel (zhotovitel) pro naplnění povinností vyplývajících z dokumentu ČEZ_SD 0039 Pravidla chování v ČEZ, a. s., KE</a:t>
            </a:r>
            <a:r>
              <a:rPr lang="cs-CZ" altLang="cs-CZ" sz="1800" b="1">
                <a:latin typeface="Arial CE" charset="-18"/>
                <a:cs typeface="Arial CE" charset="-18"/>
              </a:rPr>
              <a:t> </a:t>
            </a:r>
          </a:p>
          <a:p>
            <a:pPr algn="ctr">
              <a:buClr>
                <a:schemeClr val="accent2"/>
              </a:buClr>
              <a:buSzPct val="130000"/>
            </a:pPr>
            <a:endParaRPr lang="cs-CZ" altLang="cs-CZ" sz="1800" b="1">
              <a:latin typeface="Arial CE" charset="-18"/>
              <a:cs typeface="Arial CE" charset="-18"/>
            </a:endParaRPr>
          </a:p>
          <a:p>
            <a:pPr marL="181409" lvl="2" indent="-168452">
              <a:buClr>
                <a:schemeClr val="accent2"/>
              </a:buClr>
            </a:pPr>
            <a:r>
              <a:rPr lang="cs-CZ" altLang="cs-CZ" sz="1800">
                <a:latin typeface="Arial CE" charset="-18"/>
                <a:cs typeface="Arial CE" charset="-18"/>
              </a:rPr>
              <a:t>informuje KOO BOZP ELE o vzniku pracovního úrazu svého zaměstnance nebo zaměstnance svých subdodavatelů </a:t>
            </a:r>
            <a:r>
              <a:rPr lang="cs-CZ" altLang="cs-CZ" sz="1800">
                <a:solidFill>
                  <a:schemeClr val="accent2"/>
                </a:solidFill>
                <a:latin typeface="Arial CE" charset="-18"/>
                <a:cs typeface="Arial CE" charset="-18"/>
              </a:rPr>
              <a:t>a to neprodleně</a:t>
            </a:r>
          </a:p>
          <a:p>
            <a:pPr>
              <a:buClr>
                <a:schemeClr val="accent2"/>
              </a:buClr>
              <a:buFont typeface="Wingdings" pitchFamily="2" charset="2"/>
              <a:buChar char="§"/>
            </a:pPr>
            <a:endParaRPr lang="cs-CZ" altLang="cs-CZ" sz="1800">
              <a:latin typeface="Arial CE" charset="-18"/>
              <a:cs typeface="Arial CE" charset="-18"/>
            </a:endParaRPr>
          </a:p>
          <a:p>
            <a:pPr marL="181409" lvl="2" indent="-168452">
              <a:buClr>
                <a:schemeClr val="accent2"/>
              </a:buClr>
            </a:pPr>
            <a:r>
              <a:rPr lang="cs-CZ" altLang="cs-CZ" sz="1800">
                <a:latin typeface="Arial CE" charset="-18"/>
                <a:cs typeface="Arial CE" charset="-18"/>
              </a:rPr>
              <a:t>za účasti KOO BOZP ELE objasňuje příčiny a okolnosti vzniku pracovního úrazu</a:t>
            </a:r>
          </a:p>
          <a:p>
            <a:pPr>
              <a:buClr>
                <a:schemeClr val="accent2"/>
              </a:buClr>
              <a:buFont typeface="Wingdings" pitchFamily="2" charset="2"/>
              <a:buChar char="§"/>
            </a:pPr>
            <a:endParaRPr lang="cs-CZ" altLang="cs-CZ" sz="1800">
              <a:latin typeface="Arial CE" charset="-18"/>
              <a:cs typeface="Arial CE" charset="-18"/>
            </a:endParaRPr>
          </a:p>
          <a:p>
            <a:pPr marL="181409" lvl="2" indent="-168452">
              <a:buClr>
                <a:schemeClr val="accent2"/>
              </a:buClr>
            </a:pPr>
            <a:r>
              <a:rPr lang="cs-CZ" altLang="cs-CZ" sz="1800">
                <a:latin typeface="Arial CE" charset="-18"/>
                <a:cs typeface="Arial CE" charset="-18"/>
              </a:rPr>
              <a:t>spolupracuje s KOO BOZP ELE při zkoušce pro zjištění přítomnosti alkoholu nebo jiných návykových látek a sám se jí na výzvu KOO BOZP podrobuje</a:t>
            </a:r>
          </a:p>
          <a:p>
            <a:pPr>
              <a:buClr>
                <a:schemeClr val="accent2"/>
              </a:buClr>
              <a:buSzPct val="130000"/>
              <a:buFont typeface="Wingdings" pitchFamily="2" charset="2"/>
              <a:buChar char="ü"/>
            </a:pPr>
            <a:endParaRPr lang="cs-CZ" altLang="cs-CZ" sz="1800">
              <a:latin typeface="Arial CE" charset="-18"/>
              <a:cs typeface="Arial CE" charset="-18"/>
            </a:endParaRPr>
          </a:p>
          <a:p>
            <a:pPr>
              <a:buClr>
                <a:schemeClr val="accent2"/>
              </a:buClr>
              <a:buSzPct val="130000"/>
              <a:buFont typeface="Wingdings" pitchFamily="2" charset="2"/>
              <a:buChar char="ü"/>
            </a:pPr>
            <a:endParaRPr lang="cs-CZ" altLang="cs-CZ" sz="1800">
              <a:latin typeface="Arial CE" charset="-18"/>
              <a:cs typeface="Arial CE" charset="-18"/>
            </a:endParaRPr>
          </a:p>
        </p:txBody>
      </p:sp>
      <p:sp>
        <p:nvSpPr>
          <p:cNvPr id="36868"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25D3FDB3-CE70-4B6F-A455-3FB7151618E8}" type="slidenum">
              <a:rPr lang="cs-CZ" altLang="cs-CZ" sz="1000">
                <a:solidFill>
                  <a:schemeClr val="bg1"/>
                </a:solidFill>
              </a:rPr>
              <a:pPr>
                <a:lnSpc>
                  <a:spcPct val="100000"/>
                </a:lnSpc>
                <a:buSzTx/>
              </a:pPr>
              <a:t>13</a:t>
            </a:fld>
            <a:endParaRPr lang="cs-CZ" altLang="cs-CZ" sz="1000">
              <a:solidFill>
                <a:schemeClr val="bg1"/>
              </a:solidFill>
            </a:endParaRPr>
          </a:p>
        </p:txBody>
      </p:sp>
    </p:spTree>
    <p:extLst>
      <p:ext uri="{BB962C8B-B14F-4D97-AF65-F5344CB8AC3E}">
        <p14:creationId xmlns:p14="http://schemas.microsoft.com/office/powerpoint/2010/main" val="152004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7"/>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a:t>
            </a:r>
            <a:r>
              <a:rPr lang="cs-CZ" cap="all" dirty="0" err="1">
                <a:solidFill>
                  <a:schemeClr val="tx1"/>
                </a:solidFill>
              </a:rPr>
              <a:t>ledvice</a:t>
            </a:r>
            <a:r>
              <a:rPr lang="cs-CZ" cap="all" dirty="0">
                <a:solidFill>
                  <a:schemeClr val="tx1"/>
                </a:solidFill>
              </a:rPr>
              <a:t> </a:t>
            </a:r>
            <a:br>
              <a:rPr lang="cs-CZ" cap="all" dirty="0"/>
            </a:br>
            <a:r>
              <a:rPr lang="cs-CZ" cap="all" dirty="0"/>
              <a:t>1. důležitá upozornění</a:t>
            </a:r>
            <a:endParaRPr lang="cs-CZ" dirty="0"/>
          </a:p>
        </p:txBody>
      </p:sp>
      <p:sp>
        <p:nvSpPr>
          <p:cNvPr id="35843" name="Rectangle 2"/>
          <p:cNvSpPr>
            <a:spLocks noGrp="1" noChangeArrowheads="1"/>
          </p:cNvSpPr>
          <p:nvPr>
            <p:ph idx="1"/>
          </p:nvPr>
        </p:nvSpPr>
        <p:spPr>
          <a:xfrm>
            <a:off x="503771" y="1692634"/>
            <a:ext cx="8136458" cy="4679443"/>
          </a:xfrm>
        </p:spPr>
        <p:txBody>
          <a:bodyPr/>
          <a:lstStyle/>
          <a:p>
            <a:pPr>
              <a:lnSpc>
                <a:spcPct val="100000"/>
              </a:lnSpc>
            </a:pPr>
            <a:r>
              <a:rPr lang="cs-CZ" altLang="cs-CZ" sz="2000" b="1" dirty="0">
                <a:solidFill>
                  <a:schemeClr val="accent2"/>
                </a:solidFill>
                <a:latin typeface="Arial CE" charset="-18"/>
                <a:cs typeface="Arial CE" charset="-18"/>
              </a:rPr>
              <a:t>SOCIÁLNÍ ZÁZEMÍ ZAMĚSTNANCŮ DODAVATELŮ</a:t>
            </a:r>
          </a:p>
          <a:p>
            <a:pPr>
              <a:lnSpc>
                <a:spcPct val="100000"/>
              </a:lnSpc>
            </a:pPr>
            <a:endParaRPr lang="cs-CZ" altLang="cs-CZ" sz="2000" b="1" dirty="0">
              <a:solidFill>
                <a:srgbClr val="0000CC"/>
              </a:solidFill>
              <a:latin typeface="Arial CE" charset="-18"/>
              <a:cs typeface="Arial CE" charset="-18"/>
            </a:endParaRPr>
          </a:p>
          <a:p>
            <a:pPr>
              <a:lnSpc>
                <a:spcPct val="100000"/>
              </a:lnSpc>
            </a:pPr>
            <a:r>
              <a:rPr lang="cs-CZ" altLang="cs-CZ" b="1" dirty="0">
                <a:latin typeface="Arial CE" charset="-18"/>
                <a:cs typeface="Arial CE" charset="-18"/>
              </a:rPr>
              <a:t>Veřejná WC v lokalitě Ledvice nejsou.</a:t>
            </a:r>
          </a:p>
          <a:p>
            <a:pPr>
              <a:lnSpc>
                <a:spcPct val="100000"/>
              </a:lnSpc>
            </a:pPr>
            <a:endParaRPr lang="cs-CZ" altLang="cs-CZ" b="1" dirty="0">
              <a:latin typeface="Arial CE" charset="-18"/>
              <a:cs typeface="Arial CE" charset="-18"/>
            </a:endParaRPr>
          </a:p>
          <a:p>
            <a:pPr>
              <a:lnSpc>
                <a:spcPct val="100000"/>
              </a:lnSpc>
            </a:pPr>
            <a:r>
              <a:rPr lang="cs-CZ" altLang="cs-CZ" b="1" dirty="0">
                <a:latin typeface="Arial CE" charset="-18"/>
                <a:cs typeface="Arial CE" charset="-18"/>
              </a:rPr>
              <a:t>Použít je možné </a:t>
            </a:r>
            <a:r>
              <a:rPr lang="cs-CZ" altLang="cs-CZ" dirty="0">
                <a:latin typeface="Arial CE" charset="-18"/>
                <a:cs typeface="Arial CE" charset="-18"/>
              </a:rPr>
              <a:t>pouze WC u jídelny.</a:t>
            </a:r>
          </a:p>
          <a:p>
            <a:pPr>
              <a:lnSpc>
                <a:spcPct val="100000"/>
              </a:lnSpc>
            </a:pPr>
            <a:endParaRPr lang="cs-CZ" altLang="cs-CZ" dirty="0">
              <a:latin typeface="Arial CE" charset="-18"/>
              <a:cs typeface="Arial CE" charset="-18"/>
            </a:endParaRPr>
          </a:p>
          <a:p>
            <a:pPr>
              <a:lnSpc>
                <a:spcPct val="100000"/>
              </a:lnSpc>
              <a:buClr>
                <a:schemeClr val="accent2"/>
              </a:buClr>
            </a:pPr>
            <a:r>
              <a:rPr lang="cs-CZ" altLang="cs-CZ" dirty="0">
                <a:latin typeface="Arial CE" charset="-18"/>
                <a:cs typeface="Arial CE" charset="-18"/>
              </a:rPr>
              <a:t>Další  sociální  a hygienické zázemí jsou poskytovány zhotovitelům v souladu s pronájmem jednotlivých prostor, objektů a technických zařízení v souladu s prováděnou činností.</a:t>
            </a:r>
          </a:p>
          <a:p>
            <a:pPr>
              <a:lnSpc>
                <a:spcPct val="100000"/>
              </a:lnSpc>
            </a:pPr>
            <a:endParaRPr lang="cs-CZ" altLang="cs-CZ" sz="1800" b="1" dirty="0">
              <a:solidFill>
                <a:schemeClr val="accent2"/>
              </a:solidFill>
              <a:latin typeface="Arial CE" charset="-18"/>
              <a:cs typeface="Arial CE" charset="-18"/>
            </a:endParaRPr>
          </a:p>
          <a:p>
            <a:pPr>
              <a:lnSpc>
                <a:spcPct val="100000"/>
              </a:lnSpc>
            </a:pPr>
            <a:r>
              <a:rPr lang="cs-CZ" altLang="cs-CZ" sz="1800" b="1" dirty="0">
                <a:solidFill>
                  <a:schemeClr val="accent2"/>
                </a:solidFill>
                <a:latin typeface="Arial CE" charset="-18"/>
                <a:cs typeface="Arial CE" charset="-18"/>
              </a:rPr>
              <a:t>	</a:t>
            </a: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r>
              <a:rPr lang="cs-CZ" altLang="cs-CZ" sz="1800" b="1" dirty="0">
                <a:solidFill>
                  <a:schemeClr val="accent2"/>
                </a:solidFill>
                <a:latin typeface="Arial CE" charset="-18"/>
                <a:cs typeface="Arial CE" charset="-18"/>
              </a:rPr>
              <a:t>Povinnost vedoucího práce je o těchto místech informovat své pracovníky.</a:t>
            </a:r>
          </a:p>
          <a:p>
            <a:pPr algn="ctr">
              <a:lnSpc>
                <a:spcPct val="100000"/>
              </a:lnSpc>
            </a:pPr>
            <a:endParaRPr lang="cs-CZ" altLang="cs-CZ" sz="2000" b="1" i="1" dirty="0">
              <a:latin typeface="Arial CE" charset="-18"/>
              <a:cs typeface="Arial CE" charset="-18"/>
            </a:endParaRPr>
          </a:p>
          <a:p>
            <a:pPr>
              <a:lnSpc>
                <a:spcPct val="100000"/>
              </a:lnSpc>
            </a:pPr>
            <a:endParaRPr lang="cs-CZ" altLang="cs-CZ" sz="1400" i="1" dirty="0">
              <a:latin typeface="Arial CE" charset="-18"/>
              <a:cs typeface="Arial CE" charset="-18"/>
            </a:endParaRPr>
          </a:p>
          <a:p>
            <a:pPr>
              <a:lnSpc>
                <a:spcPct val="100000"/>
              </a:lnSpc>
              <a:buClr>
                <a:schemeClr val="accent2"/>
              </a:buClr>
              <a:buSzPct val="130000"/>
              <a:buFont typeface="Wingdings" pitchFamily="2" charset="2"/>
              <a:buChar char="ü"/>
            </a:pPr>
            <a:endParaRPr lang="cs-CZ" altLang="cs-CZ" sz="1400" dirty="0">
              <a:latin typeface="Arial CE" charset="-18"/>
              <a:cs typeface="Arial CE" charset="-18"/>
            </a:endParaRPr>
          </a:p>
        </p:txBody>
      </p:sp>
      <p:sp>
        <p:nvSpPr>
          <p:cNvPr id="35844"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493874F7-2635-4405-AA2F-BE5510E52B42}" type="slidenum">
              <a:rPr lang="cs-CZ" altLang="cs-CZ" sz="1000">
                <a:solidFill>
                  <a:schemeClr val="bg1"/>
                </a:solidFill>
              </a:rPr>
              <a:pPr>
                <a:lnSpc>
                  <a:spcPct val="100000"/>
                </a:lnSpc>
                <a:buSzTx/>
              </a:pPr>
              <a:t>14</a:t>
            </a:fld>
            <a:endParaRPr lang="cs-CZ" altLang="cs-CZ" sz="1000">
              <a:solidFill>
                <a:schemeClr val="bg1"/>
              </a:solidFill>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628" y="3796353"/>
            <a:ext cx="2743065" cy="2057177"/>
          </a:xfrm>
          <a:prstGeom prst="rect">
            <a:avLst/>
          </a:prstGeom>
          <a:ln>
            <a:noFill/>
          </a:ln>
          <a:effectLst>
            <a:softEdge rad="112500"/>
          </a:effectLst>
        </p:spPr>
      </p:pic>
    </p:spTree>
    <p:extLst>
      <p:ext uri="{BB962C8B-B14F-4D97-AF65-F5344CB8AC3E}">
        <p14:creationId xmlns:p14="http://schemas.microsoft.com/office/powerpoint/2010/main" val="269824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04001" y="437652"/>
            <a:ext cx="6876000" cy="846386"/>
          </a:xfrm>
        </p:spPr>
        <p:txBody>
          <a:bodyPr/>
          <a:lstStyle/>
          <a:p>
            <a:pPr defTabSz="895255">
              <a:defRPr/>
            </a:pPr>
            <a:r>
              <a:rPr lang="cs-CZ" cap="all" dirty="0">
                <a:solidFill>
                  <a:schemeClr val="tx1"/>
                </a:solidFill>
              </a:rPr>
              <a:t>Specifika lokality </a:t>
            </a:r>
            <a:r>
              <a:rPr lang="cs-CZ" cap="all" dirty="0" err="1">
                <a:solidFill>
                  <a:schemeClr val="tx1"/>
                </a:solidFill>
              </a:rPr>
              <a:t>ledvice</a:t>
            </a:r>
            <a:r>
              <a:rPr lang="cs-CZ" cap="all" dirty="0">
                <a:solidFill>
                  <a:schemeClr val="tx1"/>
                </a:solidFill>
              </a:rPr>
              <a:t> </a:t>
            </a:r>
            <a:br>
              <a:rPr lang="cs-CZ" cap="all" dirty="0"/>
            </a:br>
            <a:r>
              <a:rPr lang="cs-CZ" cap="all" dirty="0"/>
              <a:t>1. </a:t>
            </a:r>
            <a:r>
              <a:rPr lang="cs-CZ" altLang="cs-CZ" cap="all" dirty="0"/>
              <a:t>Další Organizační opatření</a:t>
            </a:r>
          </a:p>
        </p:txBody>
      </p:sp>
      <p:sp>
        <p:nvSpPr>
          <p:cNvPr id="2" name="Zástupný symbol pro obsah 1"/>
          <p:cNvSpPr>
            <a:spLocks noGrp="1"/>
          </p:cNvSpPr>
          <p:nvPr>
            <p:ph idx="1"/>
          </p:nvPr>
        </p:nvSpPr>
        <p:spPr/>
        <p:txBody>
          <a:bodyPr/>
          <a:lstStyle/>
          <a:p>
            <a:pPr>
              <a:lnSpc>
                <a:spcPct val="110000"/>
              </a:lnSpc>
              <a:buClr>
                <a:srgbClr val="FF6600"/>
              </a:buClr>
              <a:defRPr/>
            </a:pPr>
            <a:r>
              <a:rPr lang="cs-CZ" altLang="cs-CZ" b="1" dirty="0">
                <a:latin typeface="Arial CE" charset="-18"/>
              </a:rPr>
              <a:t>Před zahájením prací si všichni zaměstnanci zhotovitelů / dodavatelů</a:t>
            </a:r>
            <a:endParaRPr lang="cs-CZ" altLang="cs-CZ" dirty="0">
              <a:latin typeface="Arial CE" charset="-18"/>
            </a:endParaRPr>
          </a:p>
          <a:p>
            <a:pPr>
              <a:lnSpc>
                <a:spcPct val="70000"/>
              </a:lnSpc>
              <a:spcBef>
                <a:spcPts val="300"/>
              </a:spcBef>
              <a:spcAft>
                <a:spcPts val="300"/>
              </a:spcAft>
              <a:buClr>
                <a:srgbClr val="FF6600"/>
              </a:buClr>
              <a:defRPr/>
            </a:pPr>
            <a:endParaRPr lang="cs-CZ" altLang="cs-CZ" b="1" dirty="0">
              <a:latin typeface="Arial CE" charset="-18"/>
            </a:endParaRPr>
          </a:p>
          <a:p>
            <a:pPr>
              <a:lnSpc>
                <a:spcPct val="70000"/>
              </a:lnSpc>
              <a:spcBef>
                <a:spcPts val="600"/>
              </a:spcBef>
              <a:spcAft>
                <a:spcPts val="600"/>
              </a:spcAft>
              <a:buClr>
                <a:srgbClr val="FF6600"/>
              </a:buClr>
              <a:defRPr/>
            </a:pPr>
            <a:r>
              <a:rPr lang="cs-CZ" altLang="cs-CZ" b="1" cap="all" dirty="0">
                <a:latin typeface="Arial CE" charset="-18"/>
              </a:rPr>
              <a:t>Zajistí vydání nebo aktivaci Identifikační karty</a:t>
            </a:r>
          </a:p>
          <a:p>
            <a:pPr>
              <a:lnSpc>
                <a:spcPct val="70000"/>
              </a:lnSpc>
              <a:spcBef>
                <a:spcPts val="600"/>
              </a:spcBef>
              <a:spcAft>
                <a:spcPts val="600"/>
              </a:spcAft>
              <a:buClr>
                <a:srgbClr val="FF6600"/>
              </a:buClr>
              <a:defRPr/>
            </a:pPr>
            <a:endParaRPr lang="cs-CZ" altLang="cs-CZ" dirty="0">
              <a:latin typeface="Arial CE" charset="-18"/>
            </a:endParaRPr>
          </a:p>
          <a:p>
            <a:pPr>
              <a:lnSpc>
                <a:spcPct val="70000"/>
              </a:lnSpc>
              <a:spcBef>
                <a:spcPts val="600"/>
              </a:spcBef>
              <a:spcAft>
                <a:spcPts val="600"/>
              </a:spcAft>
              <a:buClr>
                <a:srgbClr val="FF6600"/>
              </a:buClr>
              <a:defRPr/>
            </a:pPr>
            <a:r>
              <a:rPr lang="cs-CZ" altLang="cs-CZ" dirty="0">
                <a:latin typeface="Arial CE" charset="-18"/>
              </a:rPr>
              <a:t>Vezměte si s sebou:</a:t>
            </a:r>
          </a:p>
          <a:p>
            <a:pPr marL="271463" indent="-271463">
              <a:lnSpc>
                <a:spcPct val="70000"/>
              </a:lnSpc>
              <a:spcBef>
                <a:spcPts val="600"/>
              </a:spcBef>
              <a:spcAft>
                <a:spcPts val="600"/>
              </a:spcAft>
              <a:buClr>
                <a:schemeClr val="accent2"/>
              </a:buClr>
              <a:buFont typeface="Wingdings" panose="05000000000000000000" pitchFamily="2" charset="2"/>
              <a:buChar char="§"/>
              <a:defRPr/>
            </a:pPr>
            <a:r>
              <a:rPr lang="cs-CZ" altLang="cs-CZ" dirty="0">
                <a:latin typeface="Arial CE" charset="-18"/>
              </a:rPr>
              <a:t>kopii </a:t>
            </a:r>
            <a:r>
              <a:rPr lang="cs-CZ" altLang="cs-CZ" b="1" dirty="0">
                <a:latin typeface="Arial CE" charset="-18"/>
              </a:rPr>
              <a:t>Potvrzení o školení </a:t>
            </a:r>
            <a:r>
              <a:rPr lang="cs-CZ" altLang="cs-CZ" dirty="0">
                <a:latin typeface="Arial CE" charset="-18"/>
              </a:rPr>
              <a:t>(VP a OO) </a:t>
            </a:r>
            <a:r>
              <a:rPr lang="cs-CZ" altLang="cs-CZ" b="1" dirty="0">
                <a:latin typeface="Arial CE" charset="-18"/>
              </a:rPr>
              <a:t>/ </a:t>
            </a:r>
            <a:r>
              <a:rPr lang="cs-CZ" altLang="cs-CZ" dirty="0">
                <a:latin typeface="Arial CE" charset="-18"/>
              </a:rPr>
              <a:t>kopii </a:t>
            </a:r>
            <a:r>
              <a:rPr lang="cs-CZ" altLang="cs-CZ" b="1" dirty="0">
                <a:latin typeface="Arial CE" charset="-18"/>
              </a:rPr>
              <a:t>Záznamu o proškolení </a:t>
            </a:r>
            <a:r>
              <a:rPr lang="cs-CZ" altLang="cs-CZ" dirty="0">
                <a:latin typeface="Arial CE" charset="-18"/>
              </a:rPr>
              <a:t>(ostatní)</a:t>
            </a:r>
          </a:p>
          <a:p>
            <a:pPr marL="271463" indent="-271463">
              <a:lnSpc>
                <a:spcPct val="70000"/>
              </a:lnSpc>
              <a:spcBef>
                <a:spcPts val="600"/>
              </a:spcBef>
              <a:spcAft>
                <a:spcPts val="600"/>
              </a:spcAft>
              <a:buClr>
                <a:schemeClr val="accent2"/>
              </a:buClr>
              <a:buFont typeface="Wingdings" panose="05000000000000000000" pitchFamily="2" charset="2"/>
              <a:buChar char="§"/>
              <a:defRPr/>
            </a:pPr>
            <a:r>
              <a:rPr lang="cs-CZ" altLang="cs-CZ" b="1" dirty="0">
                <a:latin typeface="Arial CE" charset="-18"/>
              </a:rPr>
              <a:t>Žádost o identifikační karty pro osoby </a:t>
            </a:r>
          </a:p>
          <a:p>
            <a:pPr>
              <a:spcBef>
                <a:spcPts val="300"/>
              </a:spcBef>
              <a:spcAft>
                <a:spcPts val="300"/>
              </a:spcAft>
              <a:buClr>
                <a:srgbClr val="FF6600"/>
              </a:buClr>
              <a:defRPr/>
            </a:pPr>
            <a:r>
              <a:rPr lang="cs-CZ" altLang="cs-CZ" dirty="0">
                <a:latin typeface="Arial CE" charset="-18"/>
              </a:rPr>
              <a:t>		</a:t>
            </a:r>
          </a:p>
          <a:p>
            <a:pPr>
              <a:spcBef>
                <a:spcPts val="0"/>
              </a:spcBef>
              <a:spcAft>
                <a:spcPts val="0"/>
              </a:spcAft>
              <a:buClr>
                <a:srgbClr val="FF6600"/>
              </a:buClr>
              <a:defRPr/>
            </a:pPr>
            <a:r>
              <a:rPr lang="cs-CZ" altLang="cs-CZ" dirty="0">
                <a:latin typeface="Arial CE" charset="-18"/>
              </a:rPr>
              <a:t>O správnosti vyplněného FO_1022, Žádost o IK za BOZP, PO a ŽP odpovědných osob (OO) a vedoucích prací (VP)  podepisuje v ELE,  </a:t>
            </a:r>
            <a:r>
              <a:rPr lang="cs-CZ" altLang="cs-CZ" b="1" dirty="0">
                <a:latin typeface="Arial CE" charset="-18"/>
              </a:rPr>
              <a:t>KOO BOZP/KOO PO a HP. </a:t>
            </a:r>
          </a:p>
          <a:p>
            <a:pPr>
              <a:lnSpc>
                <a:spcPct val="70000"/>
              </a:lnSpc>
              <a:spcBef>
                <a:spcPts val="300"/>
              </a:spcBef>
              <a:spcAft>
                <a:spcPts val="300"/>
              </a:spcAft>
              <a:buClr>
                <a:srgbClr val="FF6600"/>
              </a:buClr>
              <a:defRPr/>
            </a:pPr>
            <a:endParaRPr lang="cs-CZ" altLang="cs-CZ" dirty="0">
              <a:latin typeface="Arial CE" charset="-18"/>
            </a:endParaRPr>
          </a:p>
          <a:p>
            <a:pPr>
              <a:lnSpc>
                <a:spcPct val="70000"/>
              </a:lnSpc>
              <a:spcBef>
                <a:spcPts val="300"/>
              </a:spcBef>
              <a:spcAft>
                <a:spcPts val="300"/>
              </a:spcAft>
              <a:buClr>
                <a:srgbClr val="FF6600"/>
              </a:buClr>
              <a:defRPr/>
            </a:pPr>
            <a:endParaRPr lang="cs-CZ" altLang="cs-CZ" dirty="0">
              <a:latin typeface="Arial CE" charset="-18"/>
            </a:endParaRPr>
          </a:p>
          <a:p>
            <a:pPr>
              <a:lnSpc>
                <a:spcPct val="70000"/>
              </a:lnSpc>
              <a:spcBef>
                <a:spcPts val="300"/>
              </a:spcBef>
              <a:spcAft>
                <a:spcPts val="300"/>
              </a:spcAft>
              <a:buClr>
                <a:srgbClr val="FF6600"/>
              </a:buClr>
              <a:defRPr/>
            </a:pPr>
            <a:r>
              <a:rPr lang="cs-CZ" altLang="cs-CZ" b="1" dirty="0">
                <a:solidFill>
                  <a:schemeClr val="accent2"/>
                </a:solidFill>
                <a:latin typeface="Arial CE" charset="-18"/>
              </a:rPr>
              <a:t>POZOR</a:t>
            </a:r>
            <a:r>
              <a:rPr lang="cs-CZ" altLang="cs-CZ" b="1" dirty="0">
                <a:latin typeface="Arial CE" charset="-18"/>
              </a:rPr>
              <a:t> -	Žádosti o IK odpovědných osob (OO) a vedoucích pracích (VP) musí být podepsány </a:t>
            </a:r>
            <a:r>
              <a:rPr lang="cs-CZ" b="1" dirty="0"/>
              <a:t>VO péče o zařízení a společné technologie a staveb.</a:t>
            </a:r>
            <a:endParaRPr lang="cs-CZ" altLang="cs-CZ" b="1" dirty="0">
              <a:latin typeface="Arial CE" charset="-18"/>
            </a:endParaRPr>
          </a:p>
          <a:p>
            <a:pPr>
              <a:lnSpc>
                <a:spcPct val="70000"/>
              </a:lnSpc>
              <a:spcBef>
                <a:spcPts val="300"/>
              </a:spcBef>
              <a:spcAft>
                <a:spcPts val="300"/>
              </a:spcAft>
              <a:buClr>
                <a:srgbClr val="FF6600"/>
              </a:buClr>
              <a:defRPr/>
            </a:pPr>
            <a:endParaRPr lang="cs-CZ" altLang="cs-CZ" b="1" dirty="0">
              <a:latin typeface="Arial CE" charset="-18"/>
            </a:endParaRPr>
          </a:p>
          <a:p>
            <a:endParaRPr lang="cs-CZ" dirty="0"/>
          </a:p>
        </p:txBody>
      </p:sp>
      <p:sp>
        <p:nvSpPr>
          <p:cNvPr id="37892"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E1AE4559-49DA-405D-9360-B5B2CD980F2E}" type="slidenum">
              <a:rPr lang="cs-CZ" altLang="cs-CZ" sz="1000">
                <a:solidFill>
                  <a:schemeClr val="bg1"/>
                </a:solidFill>
              </a:rPr>
              <a:pPr>
                <a:lnSpc>
                  <a:spcPct val="100000"/>
                </a:lnSpc>
                <a:buSzTx/>
              </a:pPr>
              <a:t>15</a:t>
            </a:fld>
            <a:endParaRPr lang="cs-CZ" altLang="cs-CZ" sz="1000">
              <a:solidFill>
                <a:schemeClr val="bg1"/>
              </a:solidFill>
            </a:endParaRPr>
          </a:p>
        </p:txBody>
      </p:sp>
    </p:spTree>
    <p:extLst>
      <p:ext uri="{BB962C8B-B14F-4D97-AF65-F5344CB8AC3E}">
        <p14:creationId xmlns:p14="http://schemas.microsoft.com/office/powerpoint/2010/main" val="303538202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7228642" cy="1269578"/>
          </a:xfrm>
        </p:spPr>
        <p:txBody>
          <a:bodyPr/>
          <a:lstStyle/>
          <a:p>
            <a:r>
              <a:rPr lang="cs-CZ" dirty="0">
                <a:solidFill>
                  <a:schemeClr val="tx1"/>
                </a:solidFill>
              </a:rPr>
              <a:t>SPECIFIKA LOKALITY LEDVICE</a:t>
            </a:r>
            <a:br>
              <a:rPr lang="cs-CZ" dirty="0"/>
            </a:br>
            <a:r>
              <a:rPr lang="cs-CZ" dirty="0"/>
              <a:t>2. POŽÁRNÍ OCHRANA A HAVARIJNÍ PŘIPRAVENOST</a:t>
            </a:r>
          </a:p>
        </p:txBody>
      </p:sp>
      <p:sp>
        <p:nvSpPr>
          <p:cNvPr id="3" name="Zástupný symbol pro obsah 2"/>
          <p:cNvSpPr>
            <a:spLocks noGrp="1"/>
          </p:cNvSpPr>
          <p:nvPr>
            <p:ph idx="1"/>
          </p:nvPr>
        </p:nvSpPr>
        <p:spPr/>
        <p:txBody>
          <a:bodyPr/>
          <a:lstStyle/>
          <a:p>
            <a:pPr marL="2246313">
              <a:lnSpc>
                <a:spcPct val="80000"/>
              </a:lnSpc>
              <a:spcBef>
                <a:spcPct val="30000"/>
              </a:spcBef>
              <a:spcAft>
                <a:spcPct val="30000"/>
              </a:spcAft>
              <a:buClr>
                <a:srgbClr val="FF3300"/>
              </a:buClr>
            </a:pPr>
            <a:endParaRPr lang="cs-CZ" altLang="cs-CZ" sz="2000" b="1" dirty="0">
              <a:latin typeface="Arial CE" charset="-18"/>
            </a:endParaRPr>
          </a:p>
          <a:p>
            <a:pPr marL="2246313">
              <a:lnSpc>
                <a:spcPct val="80000"/>
              </a:lnSpc>
              <a:spcBef>
                <a:spcPct val="30000"/>
              </a:spcBef>
              <a:spcAft>
                <a:spcPct val="30000"/>
              </a:spcAft>
              <a:buClr>
                <a:srgbClr val="FF3300"/>
              </a:buClr>
            </a:pPr>
            <a:r>
              <a:rPr lang="cs-CZ" altLang="cs-CZ" sz="2000" b="1" dirty="0">
                <a:solidFill>
                  <a:schemeClr val="accent2"/>
                </a:solidFill>
                <a:latin typeface="Arial CE" charset="-18"/>
              </a:rPr>
              <a:t>Koordinátor PO a HP </a:t>
            </a:r>
          </a:p>
          <a:p>
            <a:pPr marL="2246313">
              <a:lnSpc>
                <a:spcPct val="80000"/>
              </a:lnSpc>
              <a:spcBef>
                <a:spcPct val="30000"/>
              </a:spcBef>
              <a:spcAft>
                <a:spcPct val="30000"/>
              </a:spcAft>
              <a:buClr>
                <a:srgbClr val="FF3300"/>
              </a:buClr>
            </a:pPr>
            <a:endParaRPr lang="cs-CZ" altLang="cs-CZ" sz="2000" b="1" dirty="0">
              <a:latin typeface="Arial CE" charset="-18"/>
            </a:endParaRPr>
          </a:p>
          <a:p>
            <a:pPr marL="2246313">
              <a:lnSpc>
                <a:spcPct val="80000"/>
              </a:lnSpc>
              <a:spcBef>
                <a:spcPct val="30000"/>
              </a:spcBef>
              <a:spcAft>
                <a:spcPct val="30000"/>
              </a:spcAft>
              <a:buClr>
                <a:srgbClr val="FF3300"/>
              </a:buClr>
            </a:pPr>
            <a:r>
              <a:rPr lang="cs-CZ" altLang="cs-CZ" sz="2000" b="1" dirty="0">
                <a:latin typeface="Arial CE" charset="-18"/>
              </a:rPr>
              <a:t>Jitka Miškovská</a:t>
            </a:r>
            <a:endParaRPr lang="cs-CZ" altLang="cs-CZ" sz="2000" b="1" dirty="0"/>
          </a:p>
          <a:p>
            <a:pPr marL="2243138"/>
            <a:r>
              <a:rPr lang="cs-CZ" b="1" dirty="0"/>
              <a:t>Tel.: 411 102 446</a:t>
            </a:r>
          </a:p>
          <a:p>
            <a:pPr marL="2243138"/>
            <a:r>
              <a:rPr lang="cs-CZ" b="1" dirty="0"/>
              <a:t>Mobil: 720 733 153</a:t>
            </a:r>
          </a:p>
          <a:p>
            <a:pPr marL="2243138"/>
            <a:r>
              <a:rPr lang="cs-CZ" b="1" dirty="0"/>
              <a:t>E-mail: jitka.miskovska@cez.cz</a:t>
            </a:r>
          </a:p>
          <a:p>
            <a:pPr>
              <a:lnSpc>
                <a:spcPct val="80000"/>
              </a:lnSpc>
              <a:spcBef>
                <a:spcPct val="30000"/>
              </a:spcBef>
              <a:spcAft>
                <a:spcPct val="30000"/>
              </a:spcAft>
              <a:buClr>
                <a:srgbClr val="FF3300"/>
              </a:buClr>
            </a:pPr>
            <a:endParaRPr lang="cs-CZ" altLang="cs-CZ" b="1"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16</a:t>
            </a:fld>
            <a:endParaRPr lang="cs-CZ"/>
          </a:p>
        </p:txBody>
      </p:sp>
      <p:pic>
        <p:nvPicPr>
          <p:cNvPr id="6" name="Picture 2" descr="C:\Users\miskovskjit\Pictures\Miškovská.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987"/>
          <a:stretch/>
        </p:blipFill>
        <p:spPr bwMode="auto">
          <a:xfrm>
            <a:off x="489195" y="1898373"/>
            <a:ext cx="2134736" cy="229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6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p>
            <a:fld id="{60512F0B-4359-4EDB-808F-E507DA35F8EF}" type="slidenum">
              <a:rPr lang="cs-CZ" smtClean="0"/>
              <a:pPr/>
              <a:t>17</a:t>
            </a:fld>
            <a:endParaRPr lang="cs-CZ"/>
          </a:p>
        </p:txBody>
      </p:sp>
      <p:sp>
        <p:nvSpPr>
          <p:cNvPr id="3" name="Nadpis 2"/>
          <p:cNvSpPr>
            <a:spLocks noGrp="1"/>
          </p:cNvSpPr>
          <p:nvPr>
            <p:ph type="title"/>
          </p:nvPr>
        </p:nvSpPr>
        <p:spPr>
          <a:xfrm>
            <a:off x="504000" y="436770"/>
            <a:ext cx="6876000" cy="846386"/>
          </a:xfrm>
        </p:spPr>
        <p:txBody>
          <a:bodyPr/>
          <a:lstStyle/>
          <a:p>
            <a:r>
              <a:rPr lang="cs-CZ" altLang="cs-CZ" dirty="0">
                <a:solidFill>
                  <a:schemeClr val="tx1"/>
                </a:solidFill>
              </a:rPr>
              <a:t>SPECIFIKA LOKALITY LEDVICE</a:t>
            </a:r>
            <a:br>
              <a:rPr lang="cs-CZ" b="1" dirty="0">
                <a:latin typeface="+mn-lt"/>
                <a:cs typeface="Arial" panose="020B0604020202020204" pitchFamily="34" charset="0"/>
              </a:rPr>
            </a:br>
            <a:r>
              <a:rPr lang="cs-CZ" dirty="0">
                <a:cs typeface="Arial" panose="020B0604020202020204" pitchFamily="34" charset="0"/>
              </a:rPr>
              <a:t>2. </a:t>
            </a:r>
            <a:r>
              <a:rPr lang="cs-CZ" dirty="0">
                <a:solidFill>
                  <a:schemeClr val="accent2"/>
                </a:solidFill>
                <a:cs typeface="Arial" panose="020B0604020202020204" pitchFamily="34" charset="0"/>
              </a:rPr>
              <a:t>ZÁKLADNÍ INFORMACE O OJ</a:t>
            </a:r>
          </a:p>
        </p:txBody>
      </p:sp>
      <p:sp>
        <p:nvSpPr>
          <p:cNvPr id="4" name="Zástupný symbol pro obsah 3"/>
          <p:cNvSpPr>
            <a:spLocks noGrp="1"/>
          </p:cNvSpPr>
          <p:nvPr>
            <p:ph idx="1"/>
          </p:nvPr>
        </p:nvSpPr>
        <p:spPr>
          <a:xfrm>
            <a:off x="536713" y="1432193"/>
            <a:ext cx="4149587" cy="4939807"/>
          </a:xfrm>
        </p:spPr>
        <p:txBody>
          <a:bodyPr/>
          <a:lstStyle/>
          <a:p>
            <a:r>
              <a:rPr lang="cs-CZ" sz="2000" b="1" dirty="0"/>
              <a:t>SKLÁDKA PALIVA</a:t>
            </a:r>
          </a:p>
          <a:p>
            <a:endParaRPr lang="cs-CZ" sz="2000" b="1" dirty="0"/>
          </a:p>
          <a:p>
            <a:pPr marL="285750" indent="-285750">
              <a:buClr>
                <a:schemeClr val="accent2"/>
              </a:buClr>
              <a:buFont typeface="Wingdings" panose="05000000000000000000" pitchFamily="2" charset="2"/>
              <a:buChar char="§"/>
            </a:pPr>
            <a:r>
              <a:rPr lang="cs-CZ" sz="1800" dirty="0"/>
              <a:t>90 000 tun hnědého uhlí                             z dolu Bílina</a:t>
            </a:r>
          </a:p>
          <a:p>
            <a:pPr marL="285750" indent="-285750">
              <a:buClr>
                <a:schemeClr val="accent2"/>
              </a:buClr>
              <a:buFont typeface="Wingdings" panose="05000000000000000000" pitchFamily="2" charset="2"/>
              <a:buChar char="§"/>
            </a:pPr>
            <a:endParaRPr lang="cs-CZ" dirty="0"/>
          </a:p>
          <a:p>
            <a:pPr marL="285750" indent="-285750">
              <a:buClr>
                <a:schemeClr val="accent2"/>
              </a:buClr>
              <a:buFont typeface="Wingdings" panose="05000000000000000000" pitchFamily="2" charset="2"/>
              <a:buChar char="§"/>
            </a:pPr>
            <a:endParaRPr lang="cs-CZ" dirty="0"/>
          </a:p>
          <a:p>
            <a:pPr marL="285750" indent="-285750">
              <a:buClr>
                <a:schemeClr val="accent2"/>
              </a:buClr>
              <a:buFont typeface="Wingdings" panose="05000000000000000000" pitchFamily="2" charset="2"/>
              <a:buChar char="§"/>
            </a:pPr>
            <a:endParaRPr lang="cs-CZ" dirty="0"/>
          </a:p>
          <a:p>
            <a:pPr>
              <a:buClr>
                <a:schemeClr val="accent2"/>
              </a:buClr>
            </a:pPr>
            <a:r>
              <a:rPr lang="cs-CZ" dirty="0"/>
              <a:t>               </a:t>
            </a:r>
          </a:p>
        </p:txBody>
      </p:sp>
      <p:sp>
        <p:nvSpPr>
          <p:cNvPr id="5" name="Zástupný symbol pro obsah 4"/>
          <p:cNvSpPr>
            <a:spLocks noGrp="1"/>
          </p:cNvSpPr>
          <p:nvPr>
            <p:ph idx="11"/>
          </p:nvPr>
        </p:nvSpPr>
        <p:spPr>
          <a:xfrm>
            <a:off x="4752000" y="1432193"/>
            <a:ext cx="3888000" cy="4939807"/>
          </a:xfrm>
        </p:spPr>
        <p:txBody>
          <a:bodyPr/>
          <a:lstStyle/>
          <a:p>
            <a:r>
              <a:rPr lang="cs-CZ" sz="2000" b="1" dirty="0"/>
              <a:t>VÝKON ELEKTRÁRNY</a:t>
            </a:r>
          </a:p>
          <a:p>
            <a:pPr>
              <a:buClr>
                <a:schemeClr val="accent2"/>
              </a:buClr>
            </a:pPr>
            <a:endParaRPr lang="cs-CZ" sz="1800" dirty="0"/>
          </a:p>
          <a:p>
            <a:pPr marL="285750" indent="-285750">
              <a:buClr>
                <a:schemeClr val="accent2"/>
              </a:buClr>
              <a:buFont typeface="Wingdings" panose="05000000000000000000" pitchFamily="2" charset="2"/>
              <a:buChar char="§"/>
            </a:pPr>
            <a:r>
              <a:rPr lang="cs-CZ" sz="1800" b="1" dirty="0"/>
              <a:t>110 MW</a:t>
            </a:r>
            <a:r>
              <a:rPr lang="cs-CZ" sz="1800" dirty="0"/>
              <a:t>	1x 110 MW</a:t>
            </a:r>
          </a:p>
          <a:p>
            <a:pPr marL="285750" indent="-285750">
              <a:buClr>
                <a:schemeClr val="accent2"/>
              </a:buClr>
              <a:buFont typeface="Wingdings" panose="05000000000000000000" pitchFamily="2" charset="2"/>
              <a:buChar char="§"/>
            </a:pPr>
            <a:r>
              <a:rPr lang="cs-CZ" sz="1800" b="1" dirty="0"/>
              <a:t>660 MW</a:t>
            </a:r>
            <a:r>
              <a:rPr lang="cs-CZ" sz="1800" dirty="0"/>
              <a:t>	1X 660 MW</a:t>
            </a:r>
          </a:p>
          <a:p>
            <a:pPr>
              <a:buClr>
                <a:schemeClr val="accent2"/>
              </a:buClr>
            </a:pPr>
            <a:r>
              <a:rPr lang="cs-CZ" dirty="0"/>
              <a:t> </a:t>
            </a:r>
          </a:p>
          <a:p>
            <a:pPr marL="285750" indent="-285750">
              <a:buClr>
                <a:schemeClr val="accent2"/>
              </a:buClr>
              <a:buFont typeface="Wingdings" panose="05000000000000000000" pitchFamily="2" charset="2"/>
              <a:buChar char="§"/>
            </a:pPr>
            <a:endParaRPr lang="cs-CZ" dirty="0"/>
          </a:p>
        </p:txBody>
      </p:sp>
      <p:pic>
        <p:nvPicPr>
          <p:cNvPr id="2050" name="Picture 2" descr="C:\Users\miskovskjit\Downloads\EL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591" y="2791404"/>
            <a:ext cx="5675244" cy="360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32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437652"/>
            <a:ext cx="6876000" cy="846386"/>
          </a:xfrm>
        </p:spPr>
        <p:txBody>
          <a:bodyPr/>
          <a:lstStyle/>
          <a:p>
            <a:r>
              <a:rPr lang="cs-CZ" altLang="cs-CZ" dirty="0">
                <a:solidFill>
                  <a:schemeClr val="tx1"/>
                </a:solidFill>
              </a:rPr>
              <a:t>SPECIFIKA LOKALITY LEDVICE</a:t>
            </a:r>
            <a:br>
              <a:rPr lang="cs-CZ" b="1" dirty="0">
                <a:latin typeface="+mn-lt"/>
                <a:cs typeface="Arial" panose="020B0604020202020204" pitchFamily="34" charset="0"/>
              </a:rPr>
            </a:br>
            <a:r>
              <a:rPr lang="cs-CZ" dirty="0">
                <a:cs typeface="Arial" panose="020B0604020202020204" pitchFamily="34" charset="0"/>
              </a:rPr>
              <a:t>2. ZAJIŠTĚNÍ POŽÁRNÍ OCHRANY </a:t>
            </a:r>
          </a:p>
        </p:txBody>
      </p:sp>
      <p:sp>
        <p:nvSpPr>
          <p:cNvPr id="3" name="Content Placeholder 2"/>
          <p:cNvSpPr>
            <a:spLocks noGrp="1"/>
          </p:cNvSpPr>
          <p:nvPr>
            <p:ph idx="1"/>
          </p:nvPr>
        </p:nvSpPr>
        <p:spPr>
          <a:xfrm>
            <a:off x="319489" y="1487277"/>
            <a:ext cx="8824511" cy="5134904"/>
          </a:xfrm>
        </p:spPr>
        <p:txBody>
          <a:bodyPr/>
          <a:lstStyle/>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endParaRPr lang="cs-CZ" sz="2400" dirty="0">
              <a:solidFill>
                <a:srgbClr val="000000"/>
              </a:solidFill>
            </a:endParaRPr>
          </a:p>
          <a:p>
            <a:pPr marL="1587" lvl="1" indent="0">
              <a:lnSpc>
                <a:spcPct val="110000"/>
              </a:lnSpc>
              <a:spcBef>
                <a:spcPts val="600"/>
              </a:spcBef>
              <a:buNone/>
            </a:pPr>
            <a:r>
              <a:rPr lang="cs-CZ" sz="2400" dirty="0">
                <a:solidFill>
                  <a:srgbClr val="000000"/>
                </a:solidFill>
              </a:rPr>
              <a:t> </a:t>
            </a:r>
          </a:p>
          <a:p>
            <a:pPr lvl="1">
              <a:lnSpc>
                <a:spcPct val="110000"/>
              </a:lnSpc>
              <a:spcBef>
                <a:spcPts val="600"/>
              </a:spcBef>
            </a:pPr>
            <a:r>
              <a:rPr lang="cs-CZ" sz="1800" dirty="0">
                <a:solidFill>
                  <a:srgbClr val="000000"/>
                </a:solidFill>
              </a:rPr>
              <a:t>V OJ ELE zajišťuje PO v oblasti represe, dle smlouvy, </a:t>
            </a:r>
            <a:r>
              <a:rPr lang="cs-CZ" sz="1800" b="1" dirty="0">
                <a:solidFill>
                  <a:srgbClr val="000000"/>
                </a:solidFill>
              </a:rPr>
              <a:t>jednotka hasičského záchranného sboru</a:t>
            </a:r>
            <a:r>
              <a:rPr lang="cs-CZ" sz="1800" dirty="0">
                <a:solidFill>
                  <a:srgbClr val="000000"/>
                </a:solidFill>
              </a:rPr>
              <a:t> podniku Doly Bílina v nepřetržitém provozu.</a:t>
            </a:r>
          </a:p>
          <a:p>
            <a:pPr lvl="1">
              <a:lnSpc>
                <a:spcPct val="110000"/>
              </a:lnSpc>
              <a:spcBef>
                <a:spcPts val="600"/>
              </a:spcBef>
            </a:pPr>
            <a:endParaRPr lang="cs-CZ" dirty="0">
              <a:solidFill>
                <a:srgbClr val="000000"/>
              </a:solidFill>
            </a:endParaRPr>
          </a:p>
          <a:p>
            <a:pPr marL="1587" lvl="1" indent="0">
              <a:lnSpc>
                <a:spcPct val="110000"/>
              </a:lnSpc>
              <a:spcBef>
                <a:spcPts val="600"/>
              </a:spcBef>
              <a:buNone/>
            </a:pPr>
            <a:endParaRPr lang="cs-CZ" dirty="0">
              <a:solidFill>
                <a:srgbClr val="000000"/>
              </a:solidFill>
            </a:endParaRPr>
          </a:p>
          <a:p>
            <a:endParaRPr lang="cs-CZ" dirty="0"/>
          </a:p>
        </p:txBody>
      </p:sp>
      <p:sp>
        <p:nvSpPr>
          <p:cNvPr id="4" name="Slide Number Placeholder 3"/>
          <p:cNvSpPr>
            <a:spLocks noGrp="1"/>
          </p:cNvSpPr>
          <p:nvPr>
            <p:ph type="sldNum" sz="quarter" idx="10"/>
          </p:nvPr>
        </p:nvSpPr>
        <p:spPr/>
        <p:txBody>
          <a:bodyPr/>
          <a:lstStyle/>
          <a:p>
            <a:fld id="{569EC6D3-E5AC-407E-ABD5-BD9CA53279C2}" type="slidenum">
              <a:rPr lang="cs-CZ" smtClean="0"/>
              <a:pPr/>
              <a:t>18</a:t>
            </a:fld>
            <a:endParaRPr lang="cs-CZ" dirty="0"/>
          </a:p>
        </p:txBody>
      </p:sp>
      <p:pic>
        <p:nvPicPr>
          <p:cNvPr id="1027" name="Picture 3" descr="C:\Users\miskovskjit\AppData\Local\Microsoft\Windows\Temporary Internet Files\Content.Outlook\CG8WCJT9\DSC01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08" y="1434047"/>
            <a:ext cx="4250196" cy="3396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skovskjit\AppData\Local\Microsoft\Windows\Temporary Internet Files\Content.Outlook\CG8WCJT9\DSC013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35" y="1434047"/>
            <a:ext cx="3935895" cy="339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1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68135" y="476205"/>
            <a:ext cx="7344357" cy="814582"/>
          </a:xfrm>
        </p:spPr>
        <p:txBody>
          <a:bodyPr/>
          <a:lstStyle/>
          <a:p>
            <a:pPr eaLnBrk="1" hangingPunct="1">
              <a:defRPr/>
            </a:pPr>
            <a:r>
              <a:rPr lang="cs-CZ" cap="all" dirty="0">
                <a:solidFill>
                  <a:schemeClr val="tx1"/>
                </a:solidFill>
              </a:rPr>
              <a:t>Specifika lokality LEDVICE</a:t>
            </a:r>
            <a:br>
              <a:rPr lang="cs-CZ" cap="all" dirty="0">
                <a:solidFill>
                  <a:schemeClr val="tx1"/>
                </a:solidFill>
              </a:rPr>
            </a:br>
            <a:r>
              <a:rPr lang="cs-CZ" cap="all" dirty="0"/>
              <a:t>obsah prezentace</a:t>
            </a:r>
          </a:p>
        </p:txBody>
      </p:sp>
      <p:sp>
        <p:nvSpPr>
          <p:cNvPr id="22531" name="Zástupný symbol pro obsah 2"/>
          <p:cNvSpPr>
            <a:spLocks noGrp="1"/>
          </p:cNvSpPr>
          <p:nvPr>
            <p:ph idx="1"/>
          </p:nvPr>
        </p:nvSpPr>
        <p:spPr>
          <a:xfrm>
            <a:off x="539407" y="1629463"/>
            <a:ext cx="8280625" cy="5390511"/>
          </a:xfrm>
        </p:spPr>
        <p:txBody>
          <a:bodyPr/>
          <a:lstStyle/>
          <a:p>
            <a:r>
              <a:rPr lang="cs-CZ" altLang="cs-CZ" b="1" dirty="0">
                <a:latin typeface="Arial CE" charset="-18"/>
                <a:cs typeface="Arial CE" charset="-18"/>
              </a:rPr>
              <a:t>1. BOZP, FYZICKÁ OCHRANA, ŘÍZENÍ PRACÍ</a:t>
            </a:r>
          </a:p>
          <a:p>
            <a:pPr lvl="1">
              <a:lnSpc>
                <a:spcPct val="100000"/>
              </a:lnSpc>
            </a:pPr>
            <a:r>
              <a:rPr lang="cs-CZ" altLang="cs-CZ" sz="1400" dirty="0">
                <a:latin typeface="Arial CE" charset="-18"/>
                <a:cs typeface="Arial CE" charset="-18"/>
              </a:rPr>
              <a:t>Systém orientace v areálu a na zařízeních lokality</a:t>
            </a:r>
          </a:p>
          <a:p>
            <a:pPr lvl="1">
              <a:lnSpc>
                <a:spcPct val="100000"/>
              </a:lnSpc>
            </a:pPr>
            <a:r>
              <a:rPr lang="cs-CZ" altLang="cs-CZ" sz="1400" dirty="0">
                <a:latin typeface="Arial CE" charset="-18"/>
                <a:cs typeface="Arial CE" charset="-18"/>
              </a:rPr>
              <a:t>Dopravní řád lokality, vstupy/vjezdy</a:t>
            </a:r>
          </a:p>
          <a:p>
            <a:pPr lvl="1">
              <a:lnSpc>
                <a:spcPct val="100000"/>
              </a:lnSpc>
            </a:pPr>
            <a:r>
              <a:rPr lang="cs-CZ" altLang="cs-CZ" sz="1400" dirty="0">
                <a:latin typeface="Arial CE" charset="-18"/>
                <a:cs typeface="Arial CE" charset="-18"/>
              </a:rPr>
              <a:t>Kontaktní místa pro ohlášení/povolení prací </a:t>
            </a:r>
          </a:p>
          <a:p>
            <a:pPr lvl="1">
              <a:lnSpc>
                <a:spcPct val="100000"/>
              </a:lnSpc>
            </a:pPr>
            <a:r>
              <a:rPr lang="cs-CZ" altLang="cs-CZ" sz="1400" dirty="0">
                <a:latin typeface="Arial CE" charset="-18"/>
                <a:cs typeface="Arial CE" charset="-18"/>
              </a:rPr>
              <a:t>Specifické zákazy, příkazy lokality</a:t>
            </a:r>
          </a:p>
          <a:p>
            <a:pPr lvl="1">
              <a:lnSpc>
                <a:spcPct val="100000"/>
              </a:lnSpc>
            </a:pPr>
            <a:r>
              <a:rPr lang="cs-CZ" altLang="cs-CZ" sz="1400" dirty="0">
                <a:latin typeface="Arial CE" charset="-18"/>
                <a:cs typeface="Arial CE" charset="-18"/>
              </a:rPr>
              <a:t>Rizika a opatření spojená s pohybem v lokalitě, Registr rizik BOZP</a:t>
            </a:r>
          </a:p>
          <a:p>
            <a:pPr lvl="1">
              <a:spcBef>
                <a:spcPts val="1224"/>
              </a:spcBef>
              <a:buNone/>
            </a:pPr>
            <a:r>
              <a:rPr lang="cs-CZ" altLang="cs-CZ" b="1" dirty="0">
                <a:latin typeface="Arial CE" charset="-18"/>
                <a:cs typeface="Arial CE" charset="-18"/>
              </a:rPr>
              <a:t>2. PO A HP</a:t>
            </a:r>
          </a:p>
          <a:p>
            <a:pPr lvl="1">
              <a:lnSpc>
                <a:spcPct val="100000"/>
              </a:lnSpc>
            </a:pPr>
            <a:r>
              <a:rPr lang="cs-CZ" altLang="cs-CZ" sz="1400" dirty="0">
                <a:latin typeface="Arial CE" charset="-18"/>
                <a:cs typeface="Arial CE" charset="-18"/>
              </a:rPr>
              <a:t>Zajištění požární ochrany</a:t>
            </a:r>
          </a:p>
          <a:p>
            <a:pPr lvl="1">
              <a:lnSpc>
                <a:spcPct val="100000"/>
              </a:lnSpc>
            </a:pPr>
            <a:r>
              <a:rPr lang="cs-CZ" altLang="cs-CZ" sz="1400" dirty="0">
                <a:latin typeface="Arial CE" charset="-18"/>
                <a:cs typeface="Arial CE" charset="-18"/>
              </a:rPr>
              <a:t>Základní informace OJ </a:t>
            </a:r>
          </a:p>
          <a:p>
            <a:pPr lvl="1">
              <a:lnSpc>
                <a:spcPct val="100000"/>
              </a:lnSpc>
            </a:pPr>
            <a:r>
              <a:rPr lang="cs-CZ" altLang="cs-CZ" sz="1400" dirty="0">
                <a:latin typeface="Arial CE" charset="-18"/>
                <a:cs typeface="Arial CE" charset="-18"/>
              </a:rPr>
              <a:t>Postup při požáru - Požární poplachová směrnice</a:t>
            </a:r>
            <a:endParaRPr lang="pt-BR" altLang="cs-CZ" sz="1400" dirty="0">
              <a:latin typeface="Arial CE" charset="-18"/>
              <a:cs typeface="Arial CE" charset="-18"/>
            </a:endParaRPr>
          </a:p>
          <a:p>
            <a:pPr lvl="1">
              <a:lnSpc>
                <a:spcPct val="100000"/>
              </a:lnSpc>
            </a:pPr>
            <a:r>
              <a:rPr lang="cs-CZ" altLang="cs-CZ" sz="1400" dirty="0">
                <a:latin typeface="Arial CE" charset="-18"/>
                <a:cs typeface="Arial CE" charset="-18"/>
              </a:rPr>
              <a:t>Místa pro evakuaci a kouření</a:t>
            </a:r>
          </a:p>
          <a:p>
            <a:pPr lvl="1">
              <a:lnSpc>
                <a:spcPct val="100000"/>
              </a:lnSpc>
            </a:pPr>
            <a:r>
              <a:rPr lang="cs-CZ" altLang="cs-CZ" sz="1400" dirty="0">
                <a:latin typeface="Arial CE" charset="-18"/>
                <a:cs typeface="Arial CE" charset="-18"/>
              </a:rPr>
              <a:t>Povinnosti a zákazy</a:t>
            </a:r>
          </a:p>
          <a:p>
            <a:pPr lvl="1">
              <a:lnSpc>
                <a:spcPct val="100000"/>
              </a:lnSpc>
            </a:pPr>
            <a:r>
              <a:rPr lang="cs-CZ" altLang="cs-CZ" sz="1400" dirty="0">
                <a:latin typeface="Arial CE" charset="-18"/>
                <a:cs typeface="Arial CE" charset="-18"/>
              </a:rPr>
              <a:t>Činnosti s nebezpečím vzniku požáru</a:t>
            </a:r>
          </a:p>
          <a:p>
            <a:pPr lvl="1">
              <a:spcBef>
                <a:spcPts val="1224"/>
              </a:spcBef>
              <a:buNone/>
            </a:pPr>
            <a:r>
              <a:rPr lang="cs-CZ" altLang="cs-CZ" b="1" dirty="0">
                <a:latin typeface="Arial CE" charset="-18"/>
                <a:cs typeface="Arial CE" charset="-18"/>
              </a:rPr>
              <a:t>3. OŽP</a:t>
            </a:r>
          </a:p>
          <a:p>
            <a:pPr lvl="1">
              <a:lnSpc>
                <a:spcPct val="100000"/>
              </a:lnSpc>
            </a:pPr>
            <a:r>
              <a:rPr lang="cs-CZ" altLang="cs-CZ" sz="1400" dirty="0">
                <a:latin typeface="Arial CE" charset="-18"/>
                <a:cs typeface="Arial CE" charset="-18"/>
              </a:rPr>
              <a:t>Nakládání s kovovým odpadem</a:t>
            </a:r>
          </a:p>
          <a:p>
            <a:pPr lvl="1">
              <a:lnSpc>
                <a:spcPct val="100000"/>
              </a:lnSpc>
            </a:pPr>
            <a:r>
              <a:rPr lang="cs-CZ" altLang="cs-CZ" sz="1400" dirty="0">
                <a:latin typeface="Arial CE" charset="-18"/>
                <a:cs typeface="Arial CE" charset="-18"/>
              </a:rPr>
              <a:t>Nedostatky dodavatelů v OŽP</a:t>
            </a:r>
          </a:p>
          <a:p>
            <a:pPr lvl="1">
              <a:spcBef>
                <a:spcPts val="1224"/>
              </a:spcBef>
              <a:buNone/>
            </a:pPr>
            <a:r>
              <a:rPr lang="cs-CZ" altLang="cs-CZ" b="1" dirty="0">
                <a:solidFill>
                  <a:schemeClr val="accent2"/>
                </a:solidFill>
                <a:latin typeface="Arial CE" charset="-18"/>
                <a:cs typeface="Arial CE" charset="-18"/>
              </a:rPr>
              <a:t>4. MÍSTA K OHLÁŠENÍ UDÁLOSTÍ</a:t>
            </a:r>
          </a:p>
          <a:p>
            <a:pPr lvl="1">
              <a:lnSpc>
                <a:spcPct val="100000"/>
              </a:lnSpc>
            </a:pPr>
            <a:r>
              <a:rPr lang="cs-CZ" altLang="cs-CZ" sz="1400" dirty="0">
                <a:latin typeface="Arial CE" charset="-18"/>
                <a:cs typeface="Arial CE" charset="-18"/>
              </a:rPr>
              <a:t>Kontakty</a:t>
            </a:r>
          </a:p>
          <a:p>
            <a:pPr marL="1587" lvl="1" indent="0">
              <a:lnSpc>
                <a:spcPct val="100000"/>
              </a:lnSpc>
              <a:buNone/>
            </a:pPr>
            <a:endParaRPr lang="cs-CZ" altLang="cs-CZ" sz="1400" dirty="0">
              <a:latin typeface="Arial CE" charset="-18"/>
              <a:cs typeface="Arial CE" charset="-18"/>
            </a:endParaRPr>
          </a:p>
          <a:p>
            <a:pPr lvl="1">
              <a:spcBef>
                <a:spcPts val="1224"/>
              </a:spcBef>
              <a:buNone/>
            </a:pPr>
            <a:endParaRPr lang="cs-CZ" altLang="cs-CZ" b="1" dirty="0">
              <a:solidFill>
                <a:schemeClr val="accent2"/>
              </a:solidFill>
              <a:latin typeface="Arial CE" charset="-18"/>
              <a:cs typeface="Arial CE" charset="-18"/>
            </a:endParaRPr>
          </a:p>
          <a:p>
            <a:pPr lvl="1">
              <a:spcBef>
                <a:spcPts val="1224"/>
              </a:spcBef>
              <a:buNone/>
            </a:pPr>
            <a:endParaRPr lang="cs-CZ" altLang="cs-CZ" sz="1400" dirty="0">
              <a:latin typeface="Arial CE" charset="-18"/>
              <a:cs typeface="Arial CE" charset="-18"/>
            </a:endParaRPr>
          </a:p>
          <a:p>
            <a:pPr eaLnBrk="1" hangingPunct="1"/>
            <a:endParaRPr lang="cs-CZ" altLang="cs-CZ" sz="1800" dirty="0">
              <a:latin typeface="Arial CE" charset="-18"/>
              <a:cs typeface="Arial CE" charset="-18"/>
            </a:endParaRPr>
          </a:p>
          <a:p>
            <a:pPr eaLnBrk="1" hangingPunct="1"/>
            <a:endParaRPr lang="cs-CZ" altLang="cs-CZ" sz="2000" b="1" dirty="0">
              <a:latin typeface="Arial CE" charset="-18"/>
              <a:cs typeface="Arial CE" charset="-18"/>
            </a:endParaRPr>
          </a:p>
          <a:p>
            <a:pPr lvl="1" eaLnBrk="1" hangingPunct="1">
              <a:buFont typeface="Wingdings" pitchFamily="2" charset="2"/>
              <a:buNone/>
            </a:pPr>
            <a:endParaRPr lang="pt-BR" altLang="cs-CZ" sz="1800" dirty="0">
              <a:solidFill>
                <a:srgbClr val="000000"/>
              </a:solidFill>
              <a:latin typeface="Arial CE" charset="-18"/>
              <a:cs typeface="Arial CE" charset="-18"/>
            </a:endParaRPr>
          </a:p>
          <a:p>
            <a:pPr lvl="1" eaLnBrk="1" hangingPunct="1"/>
            <a:endParaRPr lang="cs-CZ" altLang="cs-CZ" sz="1800" dirty="0">
              <a:solidFill>
                <a:srgbClr val="000000"/>
              </a:solidFill>
              <a:latin typeface="Arial CE" charset="-18"/>
              <a:cs typeface="Arial CE" charset="-18"/>
            </a:endParaRPr>
          </a:p>
          <a:p>
            <a:pPr eaLnBrk="1" hangingPunct="1"/>
            <a:endParaRPr lang="cs-CZ" altLang="cs-CZ" sz="2000" b="1" dirty="0">
              <a:latin typeface="Arial CE" charset="-18"/>
              <a:cs typeface="Arial CE" charset="-18"/>
            </a:endParaRPr>
          </a:p>
          <a:p>
            <a:pPr eaLnBrk="1" hangingPunct="1"/>
            <a:endParaRPr lang="cs-CZ" altLang="cs-CZ" sz="1800" dirty="0">
              <a:latin typeface="Arial CE" charset="-18"/>
              <a:cs typeface="Arial CE" charset="-18"/>
            </a:endParaRPr>
          </a:p>
          <a:p>
            <a:pPr eaLnBrk="1" hangingPunct="1">
              <a:buFont typeface="Wingdings" pitchFamily="2" charset="2"/>
              <a:buChar char="§"/>
            </a:pPr>
            <a:endParaRPr lang="cs-CZ" altLang="cs-CZ" dirty="0">
              <a:latin typeface="Arial CE" charset="-18"/>
              <a:cs typeface="Arial CE" charset="-18"/>
            </a:endParaRPr>
          </a:p>
          <a:p>
            <a:pPr eaLnBrk="1" hangingPunct="1">
              <a:buFont typeface="Wingdings" pitchFamily="2" charset="2"/>
              <a:buChar char="§"/>
            </a:pPr>
            <a:endParaRPr lang="cs-CZ" altLang="cs-CZ" dirty="0">
              <a:latin typeface="Arial CE" charset="-18"/>
              <a:cs typeface="Arial CE" charset="-18"/>
            </a:endParaRPr>
          </a:p>
        </p:txBody>
      </p:sp>
      <p:sp>
        <p:nvSpPr>
          <p:cNvPr id="22532" name="Zástupný symbol pro číslo snímku 1"/>
          <p:cNvSpPr>
            <a:spLocks noGrp="1"/>
          </p:cNvSpPr>
          <p:nvPr>
            <p:ph type="sldNum" sz="quarter" idx="10"/>
          </p:nvPr>
        </p:nvSpPr>
        <p:spPr>
          <a:xfrm>
            <a:off x="503771" y="6642575"/>
            <a:ext cx="311009" cy="1716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41835" indent="-285072"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1908" indent="-228382"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598670" indent="-228382" defTabSz="894089">
              <a:lnSpc>
                <a:spcPts val="2296"/>
              </a:lnSpc>
              <a:buSzPct val="89000"/>
              <a:defRPr sz="1600">
                <a:solidFill>
                  <a:schemeClr val="tx1"/>
                </a:solidFill>
                <a:latin typeface="Arial CE" charset="-18"/>
                <a:ea typeface="Arial CE" charset="-18"/>
                <a:cs typeface="Arial CE" charset="-18"/>
              </a:defRPr>
            </a:lvl4pPr>
            <a:lvl5pPr marL="2057052" indent="-228382" defTabSz="894089">
              <a:lnSpc>
                <a:spcPts val="2296"/>
              </a:lnSpc>
              <a:buSzPct val="75000"/>
              <a:defRPr sz="1600">
                <a:solidFill>
                  <a:schemeClr val="tx1"/>
                </a:solidFill>
                <a:latin typeface="Arial CE" charset="-18"/>
                <a:ea typeface="Arial CE" charset="-18"/>
                <a:cs typeface="Arial CE" charset="-18"/>
              </a:defRPr>
            </a:lvl5pPr>
            <a:lvl6pPr marL="2523533"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2990015"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56496"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22977"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10000"/>
              </a:lnSpc>
              <a:buSzTx/>
            </a:pPr>
            <a:fld id="{DF3D2EDF-B233-46D0-8702-EC6C216DF57B}" type="slidenum">
              <a:rPr lang="en-US" altLang="cs-CZ" sz="1000">
                <a:solidFill>
                  <a:schemeClr val="bg1"/>
                </a:solidFill>
              </a:rPr>
              <a:pPr>
                <a:lnSpc>
                  <a:spcPct val="110000"/>
                </a:lnSpc>
                <a:buSzTx/>
              </a:pPr>
              <a:t>1</a:t>
            </a:fld>
            <a:endParaRPr lang="en-US" altLang="cs-CZ" sz="1000">
              <a:solidFill>
                <a:schemeClr val="bg1"/>
              </a:solidFill>
            </a:endParaRPr>
          </a:p>
        </p:txBody>
      </p:sp>
    </p:spTree>
    <p:extLst>
      <p:ext uri="{BB962C8B-B14F-4D97-AF65-F5344CB8AC3E}">
        <p14:creationId xmlns:p14="http://schemas.microsoft.com/office/powerpoint/2010/main" val="198836851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1" y="437652"/>
            <a:ext cx="6876000" cy="846386"/>
          </a:xfrm>
        </p:spPr>
        <p:txBody>
          <a:bodyPr/>
          <a:lstStyle/>
          <a:p>
            <a:r>
              <a:rPr lang="cs-CZ" altLang="cs-CZ" dirty="0">
                <a:solidFill>
                  <a:schemeClr val="tx1"/>
                </a:solidFill>
              </a:rPr>
              <a:t>SPECIFIKA LOKALITY LEDVICE</a:t>
            </a:r>
            <a:br>
              <a:rPr lang="cs-CZ" b="1" dirty="0">
                <a:latin typeface="+mn-lt"/>
                <a:cs typeface="Arial" panose="020B0604020202020204" pitchFamily="34" charset="0"/>
              </a:rPr>
            </a:br>
            <a:r>
              <a:rPr lang="cs-CZ" dirty="0">
                <a:cs typeface="Arial" panose="020B0604020202020204" pitchFamily="34" charset="0"/>
              </a:rPr>
              <a:t>2. </a:t>
            </a:r>
            <a:r>
              <a:rPr lang="cs-CZ" dirty="0">
                <a:solidFill>
                  <a:schemeClr val="accent2"/>
                </a:solidFill>
                <a:cs typeface="Arial" panose="020B0604020202020204" pitchFamily="34" charset="0"/>
              </a:rPr>
              <a:t>ZAJIŠTĚNÍ POŽÁRNÍ OCHRANY</a:t>
            </a:r>
          </a:p>
        </p:txBody>
      </p:sp>
      <p:sp>
        <p:nvSpPr>
          <p:cNvPr id="3" name="Content Placeholder 2"/>
          <p:cNvSpPr>
            <a:spLocks noGrp="1"/>
          </p:cNvSpPr>
          <p:nvPr>
            <p:ph idx="1"/>
          </p:nvPr>
        </p:nvSpPr>
        <p:spPr>
          <a:xfrm>
            <a:off x="516835" y="1487277"/>
            <a:ext cx="8120269" cy="4884723"/>
          </a:xfrm>
        </p:spPr>
        <p:txBody>
          <a:bodyPr/>
          <a:lstStyle/>
          <a:p>
            <a:pPr marL="269875" lvl="1" indent="-269875">
              <a:lnSpc>
                <a:spcPct val="110000"/>
              </a:lnSpc>
              <a:spcBef>
                <a:spcPts val="600"/>
              </a:spcBef>
            </a:pPr>
            <a:r>
              <a:rPr lang="cs-CZ" sz="2000" dirty="0">
                <a:solidFill>
                  <a:srgbClr val="000000"/>
                </a:solidFill>
              </a:rPr>
              <a:t>V lokalitě </a:t>
            </a:r>
            <a:r>
              <a:rPr lang="cs-CZ" sz="2000" dirty="0"/>
              <a:t>Ledvice (ELE) </a:t>
            </a:r>
            <a:r>
              <a:rPr lang="cs-CZ" sz="2000" dirty="0">
                <a:solidFill>
                  <a:srgbClr val="000000"/>
                </a:solidFill>
              </a:rPr>
              <a:t> zajišťují požární ochranu </a:t>
            </a:r>
            <a:r>
              <a:rPr lang="cs-CZ" sz="2000" b="1" dirty="0">
                <a:solidFill>
                  <a:srgbClr val="000000"/>
                </a:solidFill>
              </a:rPr>
              <a:t>požární hlídky </a:t>
            </a:r>
            <a:r>
              <a:rPr lang="cs-CZ" sz="2000" dirty="0">
                <a:solidFill>
                  <a:srgbClr val="000000"/>
                </a:solidFill>
              </a:rPr>
              <a:t>v nepřetržitém provozu.</a:t>
            </a:r>
          </a:p>
          <a:p>
            <a:pPr marL="269875" lvl="1" indent="-269875">
              <a:lnSpc>
                <a:spcPct val="110000"/>
              </a:lnSpc>
              <a:spcBef>
                <a:spcPts val="1800"/>
              </a:spcBef>
            </a:pPr>
            <a:r>
              <a:rPr lang="cs-CZ" sz="2000" dirty="0">
                <a:solidFill>
                  <a:srgbClr val="000000"/>
                </a:solidFill>
              </a:rPr>
              <a:t>Riziková pracoviště elektrárny jsou pod nepřetržitým dohledem:</a:t>
            </a:r>
          </a:p>
          <a:p>
            <a:pPr marL="877888" lvl="4" indent="-342900">
              <a:lnSpc>
                <a:spcPct val="110000"/>
              </a:lnSpc>
              <a:spcBef>
                <a:spcPts val="0"/>
              </a:spcBef>
              <a:buFont typeface="Wingdings" panose="05000000000000000000" pitchFamily="2" charset="2"/>
              <a:buChar char="§"/>
            </a:pPr>
            <a:r>
              <a:rPr lang="cs-CZ" sz="2000" dirty="0">
                <a:solidFill>
                  <a:srgbClr val="000000"/>
                </a:solidFill>
              </a:rPr>
              <a:t>elektrické požární signalizace (EPS)</a:t>
            </a:r>
          </a:p>
          <a:p>
            <a:pPr marL="877888" lvl="4" indent="-342900">
              <a:lnSpc>
                <a:spcPct val="110000"/>
              </a:lnSpc>
              <a:spcBef>
                <a:spcPts val="0"/>
              </a:spcBef>
              <a:buFont typeface="Wingdings" panose="05000000000000000000" pitchFamily="2" charset="2"/>
              <a:buChar char="§"/>
            </a:pPr>
            <a:r>
              <a:rPr lang="cs-CZ" sz="2000" dirty="0">
                <a:solidFill>
                  <a:srgbClr val="000000"/>
                </a:solidFill>
              </a:rPr>
              <a:t>kamerovým systémem</a:t>
            </a:r>
          </a:p>
          <a:p>
            <a:pPr marL="269875" lvl="1" indent="-269875">
              <a:lnSpc>
                <a:spcPct val="110000"/>
              </a:lnSpc>
              <a:spcBef>
                <a:spcPts val="1200"/>
              </a:spcBef>
            </a:pPr>
            <a:r>
              <a:rPr lang="cs-CZ" sz="2000" dirty="0">
                <a:solidFill>
                  <a:srgbClr val="000000"/>
                </a:solidFill>
              </a:rPr>
              <a:t>V době sníženého provozu (plánované opravy) zajišťují požární ochranu </a:t>
            </a:r>
            <a:r>
              <a:rPr lang="cs-CZ" sz="2000" b="1" dirty="0">
                <a:solidFill>
                  <a:srgbClr val="000000"/>
                </a:solidFill>
              </a:rPr>
              <a:t>preventivní požární hlídky</a:t>
            </a:r>
            <a:r>
              <a:rPr lang="cs-CZ" sz="2000" dirty="0">
                <a:solidFill>
                  <a:srgbClr val="000000"/>
                </a:solidFill>
              </a:rPr>
              <a:t>.</a:t>
            </a:r>
          </a:p>
          <a:p>
            <a:pPr marL="269875" lvl="1" indent="-269875">
              <a:lnSpc>
                <a:spcPct val="110000"/>
              </a:lnSpc>
              <a:spcBef>
                <a:spcPts val="1200"/>
              </a:spcBef>
            </a:pPr>
            <a:r>
              <a:rPr lang="cs-CZ" sz="2000" dirty="0">
                <a:solidFill>
                  <a:srgbClr val="000000"/>
                </a:solidFill>
              </a:rPr>
              <a:t>V mimopracovní době zajišťují požární ochranu elektráren </a:t>
            </a:r>
            <a:r>
              <a:rPr lang="cs-CZ" sz="2000" b="1" dirty="0">
                <a:solidFill>
                  <a:srgbClr val="000000"/>
                </a:solidFill>
              </a:rPr>
              <a:t>pracovníci bezpečnostní agentury</a:t>
            </a:r>
            <a:r>
              <a:rPr lang="cs-CZ" sz="2000" dirty="0">
                <a:solidFill>
                  <a:srgbClr val="000000"/>
                </a:solidFill>
              </a:rPr>
              <a:t> formou kontrolních obchůzek areálu.</a:t>
            </a:r>
          </a:p>
          <a:p>
            <a:endParaRPr lang="cs-CZ" sz="2000" dirty="0"/>
          </a:p>
        </p:txBody>
      </p:sp>
      <p:sp>
        <p:nvSpPr>
          <p:cNvPr id="4" name="Slide Number Placeholder 3"/>
          <p:cNvSpPr>
            <a:spLocks noGrp="1"/>
          </p:cNvSpPr>
          <p:nvPr>
            <p:ph type="sldNum" sz="quarter" idx="10"/>
          </p:nvPr>
        </p:nvSpPr>
        <p:spPr/>
        <p:txBody>
          <a:bodyPr/>
          <a:lstStyle/>
          <a:p>
            <a:fld id="{569EC6D3-E5AC-407E-ABD5-BD9CA53279C2}" type="slidenum">
              <a:rPr lang="cs-CZ" smtClean="0"/>
              <a:pPr/>
              <a:t>19</a:t>
            </a:fld>
            <a:endParaRPr lang="cs-CZ" dirty="0"/>
          </a:p>
        </p:txBody>
      </p:sp>
    </p:spTree>
    <p:extLst>
      <p:ext uri="{BB962C8B-B14F-4D97-AF65-F5344CB8AC3E}">
        <p14:creationId xmlns:p14="http://schemas.microsoft.com/office/powerpoint/2010/main" val="316018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7673" y="481013"/>
            <a:ext cx="8350416" cy="846386"/>
          </a:xfrm>
        </p:spPr>
        <p:txBody>
          <a:bodyPr/>
          <a:lstStyle/>
          <a:p>
            <a:r>
              <a:rPr lang="cs-CZ" altLang="cs-CZ" dirty="0">
                <a:solidFill>
                  <a:schemeClr val="tx1"/>
                </a:solidFill>
              </a:rPr>
              <a:t>SPECIFIKA LOKALITY LEDVICE</a:t>
            </a:r>
            <a:br>
              <a:rPr lang="cs-CZ" b="1" dirty="0">
                <a:latin typeface="+mn-lt"/>
              </a:rPr>
            </a:br>
            <a:r>
              <a:rPr lang="cs-CZ" dirty="0"/>
              <a:t>2. </a:t>
            </a:r>
            <a:r>
              <a:rPr lang="cs-CZ" dirty="0">
                <a:solidFill>
                  <a:schemeClr val="accent2"/>
                </a:solidFill>
              </a:rPr>
              <a:t>POŽÁRNÍ POPLACHOVÁ SMĚRNICE</a:t>
            </a:r>
          </a:p>
        </p:txBody>
      </p:sp>
      <p:sp>
        <p:nvSpPr>
          <p:cNvPr id="22531" name="Rectangle 3"/>
          <p:cNvSpPr>
            <a:spLocks noGrp="1" noChangeArrowheads="1"/>
          </p:cNvSpPr>
          <p:nvPr>
            <p:ph type="body" idx="1"/>
          </p:nvPr>
        </p:nvSpPr>
        <p:spPr>
          <a:xfrm>
            <a:off x="395288" y="1490871"/>
            <a:ext cx="8497887" cy="4967080"/>
          </a:xfrm>
        </p:spPr>
        <p:txBody>
          <a:bodyPr/>
          <a:lstStyle/>
          <a:p>
            <a:r>
              <a:rPr lang="cs-CZ" dirty="0"/>
              <a:t>Požární poplachová směrnice je vyvěšena na pracovištích na viditelném místě a přístupná všem zaměstnancům a všem osobám z dodavatelských organizací, kteří jsou povinni se touto směrnicí řídit v případě mimořádné situace (požáru).</a:t>
            </a:r>
          </a:p>
          <a:p>
            <a:r>
              <a:rPr lang="cs-CZ" dirty="0"/>
              <a:t>Ohlásit zjištěný požár na </a:t>
            </a:r>
            <a:r>
              <a:rPr lang="cs-CZ" b="1" dirty="0">
                <a:solidFill>
                  <a:schemeClr val="accent2"/>
                </a:solidFill>
              </a:rPr>
              <a:t>OHLAŠOVNU POŽÁRU – dispečink HZSp Doly Bílina</a:t>
            </a:r>
          </a:p>
          <a:p>
            <a:r>
              <a:rPr lang="cs-CZ" dirty="0"/>
              <a:t>V hlášení uvést: </a:t>
            </a:r>
            <a:r>
              <a:rPr lang="cs-CZ" b="1" dirty="0"/>
              <a:t>-</a:t>
            </a:r>
            <a:r>
              <a:rPr lang="cs-CZ" dirty="0"/>
              <a:t> </a:t>
            </a:r>
            <a:r>
              <a:rPr lang="cs-CZ" b="1" dirty="0"/>
              <a:t>kde hoří,- co hoří - kdo volá</a:t>
            </a:r>
            <a:endParaRPr lang="cs-CZ" b="1" u="sng" dirty="0"/>
          </a:p>
          <a:p>
            <a:r>
              <a:rPr lang="cs-CZ" b="1" u="sng" dirty="0"/>
              <a:t>Způsob vyhlášení požárního poplachu</a:t>
            </a:r>
            <a:endParaRPr lang="cs-CZ" dirty="0"/>
          </a:p>
          <a:p>
            <a:r>
              <a:rPr lang="cs-CZ" b="1" dirty="0">
                <a:solidFill>
                  <a:schemeClr val="accent2"/>
                </a:solidFill>
              </a:rPr>
              <a:t>TELEFONEM, EPS, MEGAFONEM a VOLÁNÍM</a:t>
            </a:r>
            <a:r>
              <a:rPr lang="cs-CZ" dirty="0">
                <a:solidFill>
                  <a:schemeClr val="accent2"/>
                </a:solidFill>
              </a:rPr>
              <a:t> </a:t>
            </a:r>
            <a:r>
              <a:rPr lang="cs-CZ" b="1" dirty="0">
                <a:solidFill>
                  <a:schemeClr val="accent2"/>
                </a:solidFill>
              </a:rPr>
              <a:t>„HOŘÍ“</a:t>
            </a:r>
            <a:r>
              <a:rPr lang="cs-CZ" dirty="0">
                <a:solidFill>
                  <a:schemeClr val="accent2"/>
                </a:solidFill>
              </a:rPr>
              <a:t> </a:t>
            </a:r>
          </a:p>
          <a:p>
            <a:r>
              <a:rPr lang="cs-CZ" b="1" u="sng" dirty="0"/>
              <a:t>Postup osob při vyhlášení požárního poplachu</a:t>
            </a:r>
            <a:endParaRPr lang="cs-CZ" dirty="0"/>
          </a:p>
          <a:p>
            <a:r>
              <a:rPr lang="cs-CZ" dirty="0"/>
              <a:t>Osoby se přemístí z místa ohroženého požárem nejkratší možnou cestou do prostor určených pro evakuaci po vyznačených únikových cestách. </a:t>
            </a:r>
          </a:p>
          <a:p>
            <a:r>
              <a:rPr lang="cs-CZ" dirty="0"/>
              <a:t>Všechny osoby jsou povinny na výzvu velitele zásahu poskytnou osobní a věcnou pomoc jednotce požární ochrany.</a:t>
            </a:r>
            <a:endParaRPr lang="cs-CZ" b="1" u="sng" dirty="0"/>
          </a:p>
          <a:p>
            <a:r>
              <a:rPr lang="cs-CZ" b="1" u="sng" dirty="0"/>
              <a:t>Telefonní čísla ohlašoven požáru ELE:</a:t>
            </a:r>
            <a:r>
              <a:rPr lang="cs-CZ" b="1" dirty="0"/>
              <a:t>		</a:t>
            </a:r>
            <a:endParaRPr lang="cs-CZ" b="1" dirty="0">
              <a:solidFill>
                <a:srgbClr val="D82845"/>
              </a:solidFill>
            </a:endParaRPr>
          </a:p>
          <a:p>
            <a:r>
              <a:rPr lang="cs-CZ" sz="1800" b="1" dirty="0">
                <a:solidFill>
                  <a:schemeClr val="accent2"/>
                </a:solidFill>
              </a:rPr>
              <a:t>Ohlašovna požáru HZSp DB	2333	411 102 333</a:t>
            </a:r>
          </a:p>
          <a:p>
            <a:r>
              <a:rPr lang="cs-CZ" sz="1800" b="1" dirty="0">
                <a:solidFill>
                  <a:schemeClr val="accent2"/>
                </a:solidFill>
              </a:rPr>
              <a:t>				2444	411 102 444</a:t>
            </a:r>
          </a:p>
          <a:p>
            <a:r>
              <a:rPr lang="cs-CZ" sz="1800" b="1" dirty="0">
                <a:solidFill>
                  <a:schemeClr val="accent2"/>
                </a:solidFill>
              </a:rPr>
              <a:t>Ohlašovna požáru nová AB	2330	417 823 120</a:t>
            </a:r>
          </a:p>
          <a:p>
            <a:r>
              <a:rPr lang="cs-CZ" sz="1800" b="1" dirty="0">
                <a:solidFill>
                  <a:schemeClr val="accent2"/>
                </a:solidFill>
              </a:rPr>
              <a:t>				2220</a:t>
            </a:r>
          </a:p>
          <a:p>
            <a:endParaRPr lang="cs-CZ" dirty="0"/>
          </a:p>
        </p:txBody>
      </p:sp>
      <p:pic>
        <p:nvPicPr>
          <p:cNvPr id="22532" name="Picture 7" descr="nb_eps"/>
          <p:cNvPicPr>
            <a:picLocks noChangeAspect="1" noChangeArrowheads="1"/>
          </p:cNvPicPr>
          <p:nvPr/>
        </p:nvPicPr>
        <p:blipFill>
          <a:blip r:embed="rId3">
            <a:extLst>
              <a:ext uri="{28A0092B-C50C-407E-A947-70E740481C1C}">
                <a14:useLocalDpi xmlns:a14="http://schemas.microsoft.com/office/drawing/2010/main" val="0"/>
              </a:ext>
            </a:extLst>
          </a:blip>
          <a:srcRect l="31712" t="21024" r="30472" b="26575"/>
          <a:stretch>
            <a:fillRect/>
          </a:stretch>
        </p:blipFill>
        <p:spPr bwMode="auto">
          <a:xfrm>
            <a:off x="6072187" y="473008"/>
            <a:ext cx="696361" cy="7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C:\Users\miskovskjit\Pictures\požární telef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587" y="435717"/>
            <a:ext cx="794206" cy="79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kt 1">
            <a:hlinkClick r:id="" action="ppaction://ole?verb=0"/>
          </p:cNvPr>
          <p:cNvGraphicFramePr>
            <a:graphicFrameLocks noChangeAspect="1"/>
          </p:cNvGraphicFramePr>
          <p:nvPr>
            <p:extLst>
              <p:ext uri="{D42A27DB-BD31-4B8C-83A1-F6EECF244321}">
                <p14:modId xmlns:p14="http://schemas.microsoft.com/office/powerpoint/2010/main" val="487300707"/>
              </p:ext>
            </p:extLst>
          </p:nvPr>
        </p:nvGraphicFramePr>
        <p:xfrm>
          <a:off x="7480300" y="5437188"/>
          <a:ext cx="1011238" cy="790575"/>
        </p:xfrm>
        <a:graphic>
          <a:graphicData uri="http://schemas.openxmlformats.org/presentationml/2006/ole">
            <mc:AlternateContent xmlns:mc="http://schemas.openxmlformats.org/markup-compatibility/2006">
              <mc:Choice xmlns:v="urn:schemas-microsoft-com:vml" Requires="v">
                <p:oleObj spid="_x0000_s1120" name="Acrobat Document" showAsIcon="1" r:id="rId5" imgW="914400" imgH="714240" progId="AcroExch.Document.11">
                  <p:embed/>
                </p:oleObj>
              </mc:Choice>
              <mc:Fallback>
                <p:oleObj name="Acrobat Document" showAsIcon="1" r:id="rId5" imgW="914400" imgH="714240" progId="AcroExch.Document.11">
                  <p:embed/>
                  <p:pic>
                    <p:nvPicPr>
                      <p:cNvPr id="0" name="Objekt 5"/>
                      <p:cNvPicPr>
                        <a:picLocks noChangeAspect="1" noChangeArrowheads="1"/>
                      </p:cNvPicPr>
                      <p:nvPr/>
                    </p:nvPicPr>
                    <p:blipFill>
                      <a:blip r:embed="rId6"/>
                      <a:srcRect/>
                      <a:stretch>
                        <a:fillRect/>
                      </a:stretch>
                    </p:blipFill>
                    <p:spPr bwMode="auto">
                      <a:xfrm>
                        <a:off x="7480300" y="5437188"/>
                        <a:ext cx="10112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0382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26773" y="509588"/>
            <a:ext cx="8301315" cy="846386"/>
          </a:xfrm>
        </p:spPr>
        <p:txBody>
          <a:bodyPr/>
          <a:lstStyle/>
          <a:p>
            <a:r>
              <a:rPr lang="cs-CZ" altLang="cs-CZ" dirty="0">
                <a:solidFill>
                  <a:schemeClr val="tx1"/>
                </a:solidFill>
              </a:rPr>
              <a:t>SPECIFIKA LOKALITY LEDVICE</a:t>
            </a:r>
            <a:br>
              <a:rPr lang="cs-CZ" dirty="0"/>
            </a:br>
            <a:r>
              <a:rPr lang="cs-CZ" dirty="0"/>
              <a:t>2. </a:t>
            </a:r>
            <a:r>
              <a:rPr lang="cs-CZ" dirty="0">
                <a:solidFill>
                  <a:schemeClr val="accent2"/>
                </a:solidFill>
              </a:rPr>
              <a:t>MÍSTA PRO SOUSTŘEDĚNÍ EVAKUOVANÝCH OSOB </a:t>
            </a:r>
          </a:p>
        </p:txBody>
      </p:sp>
      <p:sp>
        <p:nvSpPr>
          <p:cNvPr id="23555" name="Rectangle 3"/>
          <p:cNvSpPr>
            <a:spLocks noGrp="1" noChangeArrowheads="1"/>
          </p:cNvSpPr>
          <p:nvPr>
            <p:ph type="body" idx="1"/>
          </p:nvPr>
        </p:nvSpPr>
        <p:spPr>
          <a:xfrm>
            <a:off x="429767" y="1443211"/>
            <a:ext cx="8284465" cy="3198364"/>
          </a:xfrm>
        </p:spPr>
        <p:txBody>
          <a:bodyPr lIns="79836" tIns="39918" rIns="79836" bIns="39918"/>
          <a:lstStyle/>
          <a:p>
            <a:pPr>
              <a:lnSpc>
                <a:spcPct val="80000"/>
              </a:lnSpc>
            </a:pPr>
            <a:endParaRPr lang="cs-CZ" dirty="0"/>
          </a:p>
          <a:p>
            <a:pPr>
              <a:lnSpc>
                <a:spcPct val="80000"/>
              </a:lnSpc>
            </a:pPr>
            <a:r>
              <a:rPr lang="cs-CZ" dirty="0"/>
              <a:t>Evakuace osob se vyhlašuje </a:t>
            </a:r>
            <a:r>
              <a:rPr lang="cs-CZ" b="1" dirty="0"/>
              <a:t>voláním „</a:t>
            </a:r>
            <a:r>
              <a:rPr lang="cs-CZ" sz="2000" b="1" dirty="0"/>
              <a:t>HOŘÍ</a:t>
            </a:r>
            <a:r>
              <a:rPr lang="cs-CZ" dirty="0"/>
              <a:t>“, případně místním rozhlasem, </a:t>
            </a:r>
          </a:p>
          <a:p>
            <a:pPr>
              <a:lnSpc>
                <a:spcPct val="80000"/>
              </a:lnSpc>
            </a:pPr>
            <a:r>
              <a:rPr lang="cs-CZ" dirty="0"/>
              <a:t>nebo megafonem. Poplach vyhlašuje zpravidla člen požární hlídky, velitel </a:t>
            </a:r>
          </a:p>
          <a:p>
            <a:pPr>
              <a:lnSpc>
                <a:spcPct val="80000"/>
              </a:lnSpc>
            </a:pPr>
            <a:r>
              <a:rPr lang="cs-CZ" dirty="0"/>
              <a:t>družstva HZS, případně osoba, která požár zpozorovala.</a:t>
            </a:r>
          </a:p>
          <a:p>
            <a:pPr>
              <a:lnSpc>
                <a:spcPct val="80000"/>
              </a:lnSpc>
            </a:pPr>
            <a:endParaRPr lang="cs-CZ" dirty="0"/>
          </a:p>
          <a:p>
            <a:pPr>
              <a:lnSpc>
                <a:spcPct val="80000"/>
              </a:lnSpc>
            </a:pPr>
            <a:r>
              <a:rPr lang="cs-CZ" dirty="0"/>
              <a:t>Obecně platí, že do příjezdu HZSp Doly Bílina, řídí evakuaci členové požární hlídky ELE. Ti určí, podle místních podmínek, prostor pro evakuaci osob. </a:t>
            </a:r>
          </a:p>
          <a:p>
            <a:pPr>
              <a:lnSpc>
                <a:spcPct val="80000"/>
              </a:lnSpc>
            </a:pPr>
            <a:endParaRPr lang="cs-CZ" dirty="0"/>
          </a:p>
          <a:p>
            <a:pPr>
              <a:lnSpc>
                <a:spcPct val="80000"/>
              </a:lnSpc>
            </a:pPr>
            <a:r>
              <a:rPr lang="cs-CZ" dirty="0"/>
              <a:t>Po příjezdu HZSp Doly Bílina převezme velení velitel zásahu. Všichni pracovníci z ohroženého prostoru jsou povinni uposlechnou nařízení velitele a poskytnou případnou pomoc. Vedoucí pracovníci jsou povinni spolupracovat s velitelem zásahu při kontrole evakuovaných osob. </a:t>
            </a:r>
          </a:p>
          <a:p>
            <a:pPr>
              <a:lnSpc>
                <a:spcPct val="80000"/>
              </a:lnSpc>
            </a:pPr>
            <a:endParaRPr lang="cs-CZ" dirty="0"/>
          </a:p>
          <a:p>
            <a:pPr>
              <a:lnSpc>
                <a:spcPct val="80000"/>
              </a:lnSpc>
            </a:pPr>
            <a:r>
              <a:rPr lang="cs-CZ" dirty="0"/>
              <a:t>Únikové plány jsou zveřejněny na jednotlivých pracovištích se zvýšeným nebo vysokým požárním nebezpečím.</a:t>
            </a:r>
          </a:p>
        </p:txBody>
      </p:sp>
      <p:sp>
        <p:nvSpPr>
          <p:cNvPr id="2" name="Sound"/>
          <p:cNvSpPr>
            <a:spLocks noEditPoints="1" noChangeArrowheads="1"/>
          </p:cNvSpPr>
          <p:nvPr/>
        </p:nvSpPr>
        <p:spPr bwMode="auto">
          <a:xfrm>
            <a:off x="7607808" y="1783842"/>
            <a:ext cx="667130" cy="611886"/>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cs-CZ"/>
          </a:p>
        </p:txBody>
      </p:sp>
      <p:pic>
        <p:nvPicPr>
          <p:cNvPr id="1026" name="Picture 2" descr="C:\Users\miskovskjit\Pictures\Věcné prostředky požární ochrany + dokumentace\únikový plá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409" y="4565355"/>
            <a:ext cx="3713400" cy="19944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iskovskjit\Pictures\Věcné prostředky požární ochrany + dokumentace\megaf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4421" y="4850295"/>
            <a:ext cx="2004823" cy="163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6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defRPr>
            </a:lvl9pPr>
          </a:lstStyle>
          <a:p>
            <a:pPr eaLnBrk="1" hangingPunct="1"/>
            <a:fld id="{483B66F9-A811-40F3-8256-88EEAE8AE6A3}" type="slidenum">
              <a:rPr lang="en-US" sz="1000" smtClean="0">
                <a:solidFill>
                  <a:schemeClr val="bg1"/>
                </a:solidFill>
                <a:latin typeface="Futura CEZ OT Demi" pitchFamily="50" charset="0"/>
              </a:rPr>
              <a:pPr eaLnBrk="1" hangingPunct="1"/>
              <a:t>22</a:t>
            </a:fld>
            <a:endParaRPr lang="en-US" sz="1000">
              <a:solidFill>
                <a:schemeClr val="bg1"/>
              </a:solidFill>
              <a:latin typeface="Futura CEZ OT Demi" pitchFamily="50" charset="0"/>
            </a:endParaRPr>
          </a:p>
        </p:txBody>
      </p:sp>
      <p:sp>
        <p:nvSpPr>
          <p:cNvPr id="24579" name="Rectangle 2"/>
          <p:cNvSpPr>
            <a:spLocks noGrp="1" noChangeArrowheads="1"/>
          </p:cNvSpPr>
          <p:nvPr>
            <p:ph type="title"/>
          </p:nvPr>
        </p:nvSpPr>
        <p:spPr>
          <a:xfrm>
            <a:off x="496957" y="479426"/>
            <a:ext cx="8331132" cy="846386"/>
          </a:xfrm>
        </p:spPr>
        <p:txBody>
          <a:bodyPr/>
          <a:lstStyle/>
          <a:p>
            <a:r>
              <a:rPr lang="cs-CZ" altLang="cs-CZ" dirty="0">
                <a:solidFill>
                  <a:schemeClr val="tx1"/>
                </a:solidFill>
              </a:rPr>
              <a:t>SPECIFIKA LOKALITY LEDVICE</a:t>
            </a:r>
            <a:br>
              <a:rPr lang="cs-CZ" b="1" dirty="0">
                <a:latin typeface="+mn-lt"/>
              </a:rPr>
            </a:br>
            <a:r>
              <a:rPr lang="cs-CZ" dirty="0"/>
              <a:t>2. ZÁKAZ KOUŘENÍ </a:t>
            </a:r>
          </a:p>
        </p:txBody>
      </p:sp>
      <p:sp>
        <p:nvSpPr>
          <p:cNvPr id="24581" name="Rectangle 3"/>
          <p:cNvSpPr>
            <a:spLocks noGrp="1" noChangeArrowheads="1"/>
          </p:cNvSpPr>
          <p:nvPr>
            <p:ph type="body" idx="1"/>
          </p:nvPr>
        </p:nvSpPr>
        <p:spPr>
          <a:xfrm>
            <a:off x="464025" y="1484313"/>
            <a:ext cx="8173079" cy="2111375"/>
          </a:xfrm>
        </p:spPr>
        <p:txBody>
          <a:bodyPr/>
          <a:lstStyle/>
          <a:p>
            <a:endParaRPr lang="cs-CZ" sz="2000" b="1" dirty="0">
              <a:solidFill>
                <a:srgbClr val="F24F00"/>
              </a:solidFill>
              <a:latin typeface="Arial CE" charset="-18"/>
            </a:endParaRPr>
          </a:p>
          <a:p>
            <a:endParaRPr lang="cs-CZ" sz="2000" b="1" dirty="0">
              <a:solidFill>
                <a:srgbClr val="F24F00"/>
              </a:solidFill>
              <a:latin typeface="Arial CE" charset="-18"/>
            </a:endParaRPr>
          </a:p>
          <a:p>
            <a:r>
              <a:rPr lang="cs-CZ" sz="2000" b="1" dirty="0">
                <a:solidFill>
                  <a:srgbClr val="F24F00"/>
                </a:solidFill>
                <a:latin typeface="Arial CE" charset="-18"/>
              </a:rPr>
              <a:t>Zákaz kouření </a:t>
            </a:r>
            <a:r>
              <a:rPr lang="cs-CZ" sz="1800" b="1" dirty="0">
                <a:solidFill>
                  <a:schemeClr val="accent2"/>
                </a:solidFill>
                <a:latin typeface="Arial CE" charset="-18"/>
              </a:rPr>
              <a:t>platí v celém areálu ELEKTRÁRNY LEDVICE, kromě vyhrazených 11 míst označených tabulkou „Kouření povoleno“.</a:t>
            </a:r>
          </a:p>
          <a:p>
            <a:pPr>
              <a:buClr>
                <a:srgbClr val="FF6600"/>
              </a:buClr>
              <a:buFont typeface="Wingdings" pitchFamily="2" charset="2"/>
              <a:buNone/>
            </a:pPr>
            <a:endParaRPr lang="cs-CZ" dirty="0">
              <a:latin typeface="Arial CE" charset="-18"/>
            </a:endParaRPr>
          </a:p>
          <a:p>
            <a:pPr>
              <a:buClr>
                <a:srgbClr val="FF6600"/>
              </a:buClr>
              <a:buFont typeface="Wingdings" pitchFamily="2" charset="2"/>
              <a:buNone/>
            </a:pPr>
            <a:r>
              <a:rPr lang="cs-CZ" dirty="0">
                <a:latin typeface="Arial CE" charset="-18"/>
              </a:rPr>
              <a:t>(</a:t>
            </a:r>
            <a:r>
              <a:rPr lang="cs-CZ" b="1" dirty="0">
                <a:solidFill>
                  <a:schemeClr val="accent2"/>
                </a:solidFill>
                <a:latin typeface="Arial CE" charset="-18"/>
              </a:rPr>
              <a:t>Žádný</a:t>
            </a:r>
            <a:r>
              <a:rPr lang="cs-CZ" dirty="0">
                <a:latin typeface="Arial CE" charset="-18"/>
              </a:rPr>
              <a:t> smluvní partner </a:t>
            </a:r>
            <a:r>
              <a:rPr lang="cs-CZ" b="1" dirty="0">
                <a:solidFill>
                  <a:schemeClr val="accent2"/>
                </a:solidFill>
                <a:latin typeface="Arial CE" charset="-18"/>
              </a:rPr>
              <a:t>nesmí</a:t>
            </a:r>
            <a:r>
              <a:rPr lang="cs-CZ" dirty="0">
                <a:solidFill>
                  <a:schemeClr val="accent2"/>
                </a:solidFill>
                <a:latin typeface="Arial CE" charset="-18"/>
              </a:rPr>
              <a:t> </a:t>
            </a:r>
            <a:r>
              <a:rPr lang="cs-CZ" dirty="0">
                <a:latin typeface="Arial CE" charset="-18"/>
              </a:rPr>
              <a:t>zřizovat nová místa pro kouření bez souhlasu ČEZ, a. s.)</a:t>
            </a:r>
            <a:r>
              <a:rPr lang="cs-CZ" sz="1800" b="1" dirty="0">
                <a:solidFill>
                  <a:schemeClr val="accent2"/>
                </a:solidFill>
                <a:latin typeface="Arial CE" charset="-18"/>
              </a:rPr>
              <a:t> </a:t>
            </a:r>
            <a:endParaRPr lang="cs-CZ" sz="1800" b="1" dirty="0">
              <a:solidFill>
                <a:schemeClr val="accent2"/>
              </a:solidFill>
            </a:endParaRPr>
          </a:p>
          <a:p>
            <a:pPr>
              <a:buClr>
                <a:srgbClr val="FF6600"/>
              </a:buClr>
              <a:buFont typeface="Wingdings" pitchFamily="2" charset="2"/>
              <a:buNone/>
            </a:pPr>
            <a:endParaRPr lang="cs-CZ" sz="1800" b="1" dirty="0">
              <a:solidFill>
                <a:schemeClr val="accent2"/>
              </a:solidFill>
            </a:endParaRPr>
          </a:p>
          <a:p>
            <a:pPr>
              <a:buClr>
                <a:srgbClr val="FF6600"/>
              </a:buClr>
              <a:buFont typeface="Wingdings" pitchFamily="2" charset="2"/>
              <a:buNone/>
            </a:pPr>
            <a:r>
              <a:rPr lang="cs-CZ" sz="1800" b="1" dirty="0">
                <a:solidFill>
                  <a:schemeClr val="accent2"/>
                </a:solidFill>
              </a:rPr>
              <a:t> </a:t>
            </a:r>
            <a:r>
              <a:rPr lang="cs-CZ" sz="1800" b="1" dirty="0">
                <a:solidFill>
                  <a:schemeClr val="accent2"/>
                </a:solidFill>
                <a:latin typeface="Arial CE" charset="-18"/>
              </a:rPr>
              <a:t> </a:t>
            </a:r>
          </a:p>
          <a:p>
            <a:endParaRPr lang="cs-CZ" dirty="0"/>
          </a:p>
        </p:txBody>
      </p:sp>
      <p:pic>
        <p:nvPicPr>
          <p:cNvPr id="3074" name="Picture 2" descr="C:\Users\miskovskjit\Pictures\kouření.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46" y="3401515"/>
            <a:ext cx="4243101"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iskovskjit\Pictures\Věcné prostředky požární ochrany + dokumentace\zakaz_koure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017" y="3401516"/>
            <a:ext cx="4351663" cy="30956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2" descr="C:\Users\miskovskjit\Pictures\BEZPEČNOSTNÍ TABULKY\zákaz kouření a manipulace s plamen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0978" y="465388"/>
            <a:ext cx="1091679" cy="15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43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defRPr>
            </a:lvl9pPr>
          </a:lstStyle>
          <a:p>
            <a:pPr eaLnBrk="1" hangingPunct="1"/>
            <a:fld id="{2009C4E4-4E11-4B7C-A70B-ADA9F4F296AF}" type="slidenum">
              <a:rPr lang="en-US" sz="1000" smtClean="0">
                <a:solidFill>
                  <a:schemeClr val="bg1"/>
                </a:solidFill>
                <a:latin typeface="Futura CEZ OT Demi" pitchFamily="50" charset="0"/>
              </a:rPr>
              <a:pPr eaLnBrk="1" hangingPunct="1"/>
              <a:t>23</a:t>
            </a:fld>
            <a:endParaRPr lang="en-US" sz="1000">
              <a:solidFill>
                <a:schemeClr val="bg1"/>
              </a:solidFill>
              <a:latin typeface="Futura CEZ OT Demi" pitchFamily="50" charset="0"/>
            </a:endParaRPr>
          </a:p>
        </p:txBody>
      </p:sp>
      <p:sp>
        <p:nvSpPr>
          <p:cNvPr id="25603" name="Rectangle 2"/>
          <p:cNvSpPr>
            <a:spLocks noGrp="1" noChangeArrowheads="1"/>
          </p:cNvSpPr>
          <p:nvPr>
            <p:ph type="title"/>
          </p:nvPr>
        </p:nvSpPr>
        <p:spPr>
          <a:xfrm>
            <a:off x="465138" y="440899"/>
            <a:ext cx="7488238" cy="846386"/>
          </a:xfrm>
        </p:spPr>
        <p:txBody>
          <a:bodyPr/>
          <a:lstStyle/>
          <a:p>
            <a:r>
              <a:rPr lang="cs-CZ" altLang="cs-CZ" dirty="0">
                <a:solidFill>
                  <a:schemeClr val="tx1"/>
                </a:solidFill>
              </a:rPr>
              <a:t>SPECIFIKA LOKALITY LEDVICE</a:t>
            </a:r>
            <a:br>
              <a:rPr lang="cs-CZ" b="1" dirty="0"/>
            </a:br>
            <a:r>
              <a:rPr lang="cs-CZ" dirty="0"/>
              <a:t>2. </a:t>
            </a:r>
            <a:r>
              <a:rPr lang="cs-CZ" dirty="0">
                <a:solidFill>
                  <a:schemeClr val="accent2"/>
                </a:solidFill>
              </a:rPr>
              <a:t>POVINNOSTI VŠECH OSOB 	</a:t>
            </a:r>
            <a:r>
              <a:rPr lang="cs-CZ" b="1" dirty="0"/>
              <a:t>	      </a:t>
            </a:r>
          </a:p>
        </p:txBody>
      </p:sp>
      <p:sp>
        <p:nvSpPr>
          <p:cNvPr id="25604" name="Text Box 3"/>
          <p:cNvSpPr txBox="1">
            <a:spLocks noChangeArrowheads="1"/>
          </p:cNvSpPr>
          <p:nvPr/>
        </p:nvSpPr>
        <p:spPr bwMode="auto">
          <a:xfrm>
            <a:off x="465138" y="4579938"/>
            <a:ext cx="12858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5350" eaLnBrk="0" hangingPunct="0">
              <a:defRPr sz="2000">
                <a:solidFill>
                  <a:schemeClr val="tx1"/>
                </a:solidFill>
                <a:latin typeface="Arial" pitchFamily="34" charset="0"/>
              </a:defRPr>
            </a:lvl1pPr>
            <a:lvl2pPr marL="742950" indent="-285750" defTabSz="895350" eaLnBrk="0" hangingPunct="0">
              <a:defRPr sz="2000">
                <a:solidFill>
                  <a:schemeClr val="tx1"/>
                </a:solidFill>
                <a:latin typeface="Arial" pitchFamily="34" charset="0"/>
              </a:defRPr>
            </a:lvl2pPr>
            <a:lvl3pPr marL="1143000" indent="-228600" defTabSz="895350" eaLnBrk="0" hangingPunct="0">
              <a:defRPr sz="2000">
                <a:solidFill>
                  <a:schemeClr val="tx1"/>
                </a:solidFill>
                <a:latin typeface="Arial" pitchFamily="34" charset="0"/>
              </a:defRPr>
            </a:lvl3pPr>
            <a:lvl4pPr marL="1600200" indent="-228600" defTabSz="895350" eaLnBrk="0" hangingPunct="0">
              <a:defRPr sz="2000">
                <a:solidFill>
                  <a:schemeClr val="tx1"/>
                </a:solidFill>
                <a:latin typeface="Arial" pitchFamily="34" charset="0"/>
              </a:defRPr>
            </a:lvl4pPr>
            <a:lvl5pPr marL="2057400" indent="-228600" defTabSz="895350" eaLnBrk="0" hangingPunct="0">
              <a:defRPr sz="2000">
                <a:solidFill>
                  <a:schemeClr val="tx1"/>
                </a:solidFill>
                <a:latin typeface="Arial" pitchFamily="34" charset="0"/>
              </a:defRPr>
            </a:lvl5pPr>
            <a:lvl6pPr marL="2514600" indent="-228600" defTabSz="895350" eaLnBrk="0" fontAlgn="base" hangingPunct="0">
              <a:spcBef>
                <a:spcPct val="0"/>
              </a:spcBef>
              <a:spcAft>
                <a:spcPct val="0"/>
              </a:spcAft>
              <a:defRPr sz="2000">
                <a:solidFill>
                  <a:schemeClr val="tx1"/>
                </a:solidFill>
                <a:latin typeface="Arial" pitchFamily="34" charset="0"/>
              </a:defRPr>
            </a:lvl6pPr>
            <a:lvl7pPr marL="2971800" indent="-228600" defTabSz="895350" eaLnBrk="0" fontAlgn="base" hangingPunct="0">
              <a:spcBef>
                <a:spcPct val="0"/>
              </a:spcBef>
              <a:spcAft>
                <a:spcPct val="0"/>
              </a:spcAft>
              <a:defRPr sz="2000">
                <a:solidFill>
                  <a:schemeClr val="tx1"/>
                </a:solidFill>
                <a:latin typeface="Arial" pitchFamily="34" charset="0"/>
              </a:defRPr>
            </a:lvl7pPr>
            <a:lvl8pPr marL="3429000" indent="-228600" defTabSz="895350" eaLnBrk="0" fontAlgn="base" hangingPunct="0">
              <a:spcBef>
                <a:spcPct val="0"/>
              </a:spcBef>
              <a:spcAft>
                <a:spcPct val="0"/>
              </a:spcAft>
              <a:defRPr sz="2000">
                <a:solidFill>
                  <a:schemeClr val="tx1"/>
                </a:solidFill>
                <a:latin typeface="Arial" pitchFamily="34" charset="0"/>
              </a:defRPr>
            </a:lvl8pPr>
            <a:lvl9pPr marL="3886200" indent="-228600" defTabSz="895350" eaLnBrk="0" fontAlgn="base" hangingPunct="0">
              <a:spcBef>
                <a:spcPct val="0"/>
              </a:spcBef>
              <a:spcAft>
                <a:spcPct val="0"/>
              </a:spcAft>
              <a:defRPr sz="2000">
                <a:solidFill>
                  <a:schemeClr val="tx1"/>
                </a:solidFill>
                <a:latin typeface="Arial" pitchFamily="34" charset="0"/>
              </a:defRPr>
            </a:lvl9pPr>
          </a:lstStyle>
          <a:p>
            <a:pPr eaLnBrk="1" hangingPunct="1">
              <a:lnSpc>
                <a:spcPct val="110000"/>
              </a:lnSpc>
              <a:spcBef>
                <a:spcPct val="50000"/>
              </a:spcBef>
              <a:buSzPct val="120000"/>
            </a:pPr>
            <a:endParaRPr lang="en-GB" sz="2400" b="1">
              <a:solidFill>
                <a:srgbClr val="0066FF"/>
              </a:solidFill>
            </a:endParaRPr>
          </a:p>
        </p:txBody>
      </p:sp>
      <p:sp>
        <p:nvSpPr>
          <p:cNvPr id="25605" name="Text Box 4"/>
          <p:cNvSpPr txBox="1">
            <a:spLocks noChangeArrowheads="1"/>
          </p:cNvSpPr>
          <p:nvPr/>
        </p:nvSpPr>
        <p:spPr bwMode="auto">
          <a:xfrm>
            <a:off x="129209" y="1484313"/>
            <a:ext cx="7408241" cy="500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marL="342900" indent="-342900" defTabSz="895350" eaLnBrk="0" hangingPunct="0">
              <a:tabLst>
                <a:tab pos="8253413" algn="l"/>
              </a:tabLst>
              <a:defRPr sz="2000">
                <a:solidFill>
                  <a:schemeClr val="tx1"/>
                </a:solidFill>
                <a:latin typeface="Arial" pitchFamily="34" charset="0"/>
              </a:defRPr>
            </a:lvl1pPr>
            <a:lvl2pPr marL="877888" indent="-342900" defTabSz="895350" eaLnBrk="0" hangingPunct="0">
              <a:tabLst>
                <a:tab pos="8253413" algn="l"/>
              </a:tabLst>
              <a:defRPr sz="2000">
                <a:solidFill>
                  <a:schemeClr val="tx1"/>
                </a:solidFill>
                <a:latin typeface="Arial" pitchFamily="34" charset="0"/>
              </a:defRPr>
            </a:lvl2pPr>
            <a:lvl3pPr marL="1143000" indent="-228600" defTabSz="895350" eaLnBrk="0" hangingPunct="0">
              <a:tabLst>
                <a:tab pos="8253413" algn="l"/>
              </a:tabLst>
              <a:defRPr sz="2000">
                <a:solidFill>
                  <a:schemeClr val="tx1"/>
                </a:solidFill>
                <a:latin typeface="Arial" pitchFamily="34" charset="0"/>
              </a:defRPr>
            </a:lvl3pPr>
            <a:lvl4pPr marL="1600200" indent="-228600" defTabSz="895350" eaLnBrk="0" hangingPunct="0">
              <a:tabLst>
                <a:tab pos="8253413" algn="l"/>
              </a:tabLst>
              <a:defRPr sz="2000">
                <a:solidFill>
                  <a:schemeClr val="tx1"/>
                </a:solidFill>
                <a:latin typeface="Arial" pitchFamily="34" charset="0"/>
              </a:defRPr>
            </a:lvl4pPr>
            <a:lvl5pPr marL="2057400" indent="-228600" defTabSz="895350" eaLnBrk="0" hangingPunct="0">
              <a:tabLst>
                <a:tab pos="8253413" algn="l"/>
              </a:tabLst>
              <a:defRPr sz="2000">
                <a:solidFill>
                  <a:schemeClr val="tx1"/>
                </a:solidFill>
                <a:latin typeface="Arial" pitchFamily="34" charset="0"/>
              </a:defRPr>
            </a:lvl5pPr>
            <a:lvl6pPr marL="2514600" indent="-228600" defTabSz="895350" eaLnBrk="0" fontAlgn="base" hangingPunct="0">
              <a:spcBef>
                <a:spcPct val="0"/>
              </a:spcBef>
              <a:spcAft>
                <a:spcPct val="0"/>
              </a:spcAft>
              <a:tabLst>
                <a:tab pos="8253413" algn="l"/>
              </a:tabLst>
              <a:defRPr sz="2000">
                <a:solidFill>
                  <a:schemeClr val="tx1"/>
                </a:solidFill>
                <a:latin typeface="Arial" pitchFamily="34" charset="0"/>
              </a:defRPr>
            </a:lvl6pPr>
            <a:lvl7pPr marL="2971800" indent="-228600" defTabSz="895350" eaLnBrk="0" fontAlgn="base" hangingPunct="0">
              <a:spcBef>
                <a:spcPct val="0"/>
              </a:spcBef>
              <a:spcAft>
                <a:spcPct val="0"/>
              </a:spcAft>
              <a:tabLst>
                <a:tab pos="8253413" algn="l"/>
              </a:tabLst>
              <a:defRPr sz="2000">
                <a:solidFill>
                  <a:schemeClr val="tx1"/>
                </a:solidFill>
                <a:latin typeface="Arial" pitchFamily="34" charset="0"/>
              </a:defRPr>
            </a:lvl7pPr>
            <a:lvl8pPr marL="3429000" indent="-228600" defTabSz="895350" eaLnBrk="0" fontAlgn="base" hangingPunct="0">
              <a:spcBef>
                <a:spcPct val="0"/>
              </a:spcBef>
              <a:spcAft>
                <a:spcPct val="0"/>
              </a:spcAft>
              <a:tabLst>
                <a:tab pos="8253413" algn="l"/>
              </a:tabLst>
              <a:defRPr sz="2000">
                <a:solidFill>
                  <a:schemeClr val="tx1"/>
                </a:solidFill>
                <a:latin typeface="Arial" pitchFamily="34" charset="0"/>
              </a:defRPr>
            </a:lvl8pPr>
            <a:lvl9pPr marL="3886200" indent="-228600" defTabSz="895350" eaLnBrk="0" fontAlgn="base" hangingPunct="0">
              <a:spcBef>
                <a:spcPct val="0"/>
              </a:spcBef>
              <a:spcAft>
                <a:spcPct val="0"/>
              </a:spcAft>
              <a:tabLst>
                <a:tab pos="8253413" algn="l"/>
              </a:tabLst>
              <a:defRPr sz="2000">
                <a:solidFill>
                  <a:schemeClr val="tx1"/>
                </a:solidFill>
                <a:latin typeface="Arial" pitchFamily="34" charset="0"/>
              </a:defRPr>
            </a:lvl9pPr>
          </a:lstStyle>
          <a:p>
            <a:pPr algn="l" eaLnBrk="1" hangingPunct="1">
              <a:lnSpc>
                <a:spcPct val="110000"/>
              </a:lnSpc>
              <a:spcBef>
                <a:spcPct val="10000"/>
              </a:spcBef>
              <a:spcAft>
                <a:spcPct val="5000"/>
              </a:spcAft>
              <a:buClr>
                <a:schemeClr val="accent2"/>
              </a:buClr>
              <a:buSzPct val="120000"/>
              <a:buFont typeface="Wingdings" pitchFamily="2" charset="2"/>
              <a:buChar char="§"/>
            </a:pPr>
            <a:r>
              <a:rPr lang="cs-CZ" sz="1800" b="1" i="0" dirty="0">
                <a:solidFill>
                  <a:srgbClr val="F24F00"/>
                </a:solidFill>
              </a:rPr>
              <a:t>NAHLÁSIT</a:t>
            </a:r>
            <a:r>
              <a:rPr lang="cs-CZ" sz="1800" i="0" dirty="0">
                <a:solidFill>
                  <a:srgbClr val="F24F00"/>
                </a:solidFill>
              </a:rPr>
              <a:t> </a:t>
            </a:r>
            <a:r>
              <a:rPr lang="cs-CZ" sz="1800" i="0" dirty="0"/>
              <a:t>koordinátorovi PO a HP a vedoucímu provozu  </a:t>
            </a:r>
            <a:r>
              <a:rPr lang="cs-CZ" sz="1800" i="0" u="sng" dirty="0"/>
              <a:t>zahájení, přerušení a ukončení</a:t>
            </a:r>
            <a:r>
              <a:rPr lang="cs-CZ" sz="1800" i="0" dirty="0"/>
              <a:t> činností s nebezpečím vzniku požáru nebo výbuchu (sváření, pálení, broušení apod.) </a:t>
            </a:r>
          </a:p>
          <a:p>
            <a:pPr algn="l" eaLnBrk="1" hangingPunct="1">
              <a:lnSpc>
                <a:spcPct val="110000"/>
              </a:lnSpc>
              <a:spcBef>
                <a:spcPct val="10000"/>
              </a:spcBef>
              <a:buSzPct val="120000"/>
              <a:buFont typeface="Wingdings" pitchFamily="2" charset="2"/>
              <a:buChar char="§"/>
            </a:pPr>
            <a:r>
              <a:rPr lang="cs-CZ" sz="1800" b="1" i="0" dirty="0">
                <a:solidFill>
                  <a:srgbClr val="F24F00"/>
                </a:solidFill>
              </a:rPr>
              <a:t>NAHLÁSIT</a:t>
            </a:r>
            <a:r>
              <a:rPr lang="cs-CZ" sz="1800" i="0" dirty="0">
                <a:solidFill>
                  <a:srgbClr val="F24F00"/>
                </a:solidFill>
              </a:rPr>
              <a:t> </a:t>
            </a:r>
            <a:r>
              <a:rPr lang="cs-CZ" sz="1800" i="0" dirty="0"/>
              <a:t>na dispečink HZSp DB a koordinátorovi PO a HP používání požárně nebezpečných látek a to: </a:t>
            </a:r>
          </a:p>
          <a:p>
            <a:pPr lvl="1" algn="l" eaLnBrk="1" hangingPunct="1">
              <a:lnSpc>
                <a:spcPct val="110000"/>
              </a:lnSpc>
              <a:spcBef>
                <a:spcPct val="10000"/>
              </a:spcBef>
              <a:buClr>
                <a:schemeClr val="accent2"/>
              </a:buClr>
              <a:buSzPct val="120000"/>
              <a:buFont typeface="Wingdings" pitchFamily="2" charset="2"/>
              <a:buNone/>
            </a:pPr>
            <a:r>
              <a:rPr lang="cs-CZ" sz="1600" i="0" dirty="0"/>
              <a:t>	- druh, množství a umístění těchto látek + předat požárně technické   </a:t>
            </a:r>
          </a:p>
          <a:p>
            <a:pPr lvl="1" algn="l" eaLnBrk="1" hangingPunct="1">
              <a:lnSpc>
                <a:spcPct val="110000"/>
              </a:lnSpc>
              <a:spcBef>
                <a:spcPct val="10000"/>
              </a:spcBef>
              <a:buClr>
                <a:schemeClr val="accent2"/>
              </a:buClr>
              <a:buSzPct val="120000"/>
              <a:buFont typeface="Wingdings" pitchFamily="2" charset="2"/>
              <a:buNone/>
            </a:pPr>
            <a:r>
              <a:rPr lang="cs-CZ" sz="1600" i="0" dirty="0"/>
              <a:t>        charakteristiky (např. bezpečnostní listy)</a:t>
            </a:r>
          </a:p>
          <a:p>
            <a:pPr algn="l" eaLnBrk="1" hangingPunct="1">
              <a:lnSpc>
                <a:spcPct val="110000"/>
              </a:lnSpc>
              <a:spcBef>
                <a:spcPct val="10000"/>
              </a:spcBef>
              <a:buSzPct val="120000"/>
              <a:buFont typeface="Wingdings" pitchFamily="2" charset="2"/>
              <a:buChar char="§"/>
            </a:pPr>
            <a:r>
              <a:rPr lang="cs-CZ" sz="1800" b="1" i="0" dirty="0">
                <a:solidFill>
                  <a:srgbClr val="F24F00"/>
                </a:solidFill>
              </a:rPr>
              <a:t>NAHLÁSIT</a:t>
            </a:r>
            <a:r>
              <a:rPr lang="cs-CZ" sz="1800" i="0" dirty="0">
                <a:solidFill>
                  <a:srgbClr val="F24F00"/>
                </a:solidFill>
              </a:rPr>
              <a:t> </a:t>
            </a:r>
            <a:r>
              <a:rPr lang="cs-CZ" sz="1800" i="0" dirty="0"/>
              <a:t>na dispečink </a:t>
            </a:r>
            <a:r>
              <a:rPr lang="cs-CZ" sz="1800" i="0" dirty="0" err="1"/>
              <a:t>HZSp</a:t>
            </a:r>
            <a:r>
              <a:rPr lang="cs-CZ" sz="1800" i="0" dirty="0"/>
              <a:t> DB činnost, která může zapříčinit spuštění hlásičů elektrické požární signalizace (EPS), </a:t>
            </a:r>
          </a:p>
          <a:p>
            <a:pPr marL="0" indent="0" algn="l" eaLnBrk="1" hangingPunct="1">
              <a:lnSpc>
                <a:spcPct val="110000"/>
              </a:lnSpc>
              <a:spcBef>
                <a:spcPct val="10000"/>
              </a:spcBef>
              <a:buSzPct val="120000"/>
            </a:pPr>
            <a:r>
              <a:rPr lang="cs-CZ" sz="1800" i="0" dirty="0"/>
              <a:t>      </a:t>
            </a:r>
            <a:r>
              <a:rPr lang="cs-CZ" sz="1600" i="0" dirty="0"/>
              <a:t>(např. použití jeřábu pohybujícího se v paprsku lineárního hlásiče EPS)</a:t>
            </a:r>
          </a:p>
          <a:p>
            <a:pPr algn="l" eaLnBrk="1" hangingPunct="1">
              <a:lnSpc>
                <a:spcPct val="110000"/>
              </a:lnSpc>
              <a:spcBef>
                <a:spcPct val="10000"/>
              </a:spcBef>
              <a:buClr>
                <a:schemeClr val="accent2"/>
              </a:buClr>
              <a:buSzPct val="120000"/>
              <a:buFont typeface="Wingdings" pitchFamily="2" charset="2"/>
              <a:buChar char="§"/>
            </a:pPr>
            <a:r>
              <a:rPr lang="cs-CZ" sz="1800" b="1" i="0" dirty="0">
                <a:solidFill>
                  <a:srgbClr val="F24F00"/>
                </a:solidFill>
              </a:rPr>
              <a:t>NAHLÁSIT </a:t>
            </a:r>
            <a:r>
              <a:rPr lang="cs-CZ" sz="1800" i="0" dirty="0"/>
              <a:t>na dispečink HZSp DB a směnovému inženýru změny průjezdních profilů komunikací v areálu a zajistit dle dopravního řádu  a pravidel chování ČEZ na těchto komunikacích předepsaný průjezdní profil</a:t>
            </a:r>
          </a:p>
          <a:p>
            <a:pPr algn="l" eaLnBrk="1" hangingPunct="1">
              <a:lnSpc>
                <a:spcPct val="110000"/>
              </a:lnSpc>
              <a:spcBef>
                <a:spcPct val="10000"/>
              </a:spcBef>
              <a:buClr>
                <a:schemeClr val="accent2"/>
              </a:buClr>
              <a:buSzPct val="120000"/>
              <a:buFont typeface="Wingdings" pitchFamily="2" charset="2"/>
              <a:buChar char="§"/>
            </a:pPr>
            <a:r>
              <a:rPr lang="cs-CZ" sz="1800" b="1" i="0" dirty="0">
                <a:solidFill>
                  <a:srgbClr val="F24F00"/>
                </a:solidFill>
              </a:rPr>
              <a:t>NAHLÁSIT</a:t>
            </a:r>
            <a:r>
              <a:rPr lang="cs-CZ" sz="1800" i="0" dirty="0">
                <a:solidFill>
                  <a:srgbClr val="F24F00"/>
                </a:solidFill>
              </a:rPr>
              <a:t> </a:t>
            </a:r>
            <a:r>
              <a:rPr lang="cs-CZ" sz="1800" i="0" dirty="0"/>
              <a:t>ihned na ohlašovnu požáru nebo na dispečink HZSp DB  každý požár vzniklý při činnostech, které provozují. </a:t>
            </a:r>
          </a:p>
        </p:txBody>
      </p:sp>
      <p:pic>
        <p:nvPicPr>
          <p:cNvPr id="4098" name="Picture 2" descr="C:\Users\miskovskjit\Pictures\EMS - obrázky\skladování hořlavých lát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198" y="1484313"/>
            <a:ext cx="1656531" cy="18666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skovskjit\Pictures\Věcné prostředky požární ochrany + dokumentace\eps hlásič.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088" y="3447256"/>
            <a:ext cx="14287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iskovskjit\Pictures\Věcné prostředky požární ochrany + dokumentace\hlásič E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088" y="5118049"/>
            <a:ext cx="1428750" cy="137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3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defRPr>
            </a:lvl9pPr>
          </a:lstStyle>
          <a:p>
            <a:pPr eaLnBrk="1" hangingPunct="1"/>
            <a:fld id="{7A22F777-5190-41B3-8A4B-18E7A7AC2947}" type="slidenum">
              <a:rPr lang="en-US" sz="1000" smtClean="0">
                <a:solidFill>
                  <a:schemeClr val="bg1"/>
                </a:solidFill>
                <a:latin typeface="Futura CEZ OT Demi" pitchFamily="50" charset="0"/>
              </a:rPr>
              <a:pPr eaLnBrk="1" hangingPunct="1"/>
              <a:t>24</a:t>
            </a:fld>
            <a:endParaRPr lang="en-US" sz="1000">
              <a:solidFill>
                <a:schemeClr val="bg1"/>
              </a:solidFill>
              <a:latin typeface="Futura CEZ OT Demi" pitchFamily="50" charset="0"/>
            </a:endParaRPr>
          </a:p>
        </p:txBody>
      </p:sp>
      <p:sp>
        <p:nvSpPr>
          <p:cNvPr id="27651" name="Rectangle 2"/>
          <p:cNvSpPr>
            <a:spLocks noGrp="1" noChangeArrowheads="1"/>
          </p:cNvSpPr>
          <p:nvPr>
            <p:ph type="title"/>
          </p:nvPr>
        </p:nvSpPr>
        <p:spPr>
          <a:xfrm>
            <a:off x="395289" y="476250"/>
            <a:ext cx="8432800" cy="846386"/>
          </a:xfrm>
        </p:spPr>
        <p:txBody>
          <a:bodyPr/>
          <a:lstStyle/>
          <a:p>
            <a:r>
              <a:rPr lang="cs-CZ" altLang="cs-CZ" dirty="0">
                <a:solidFill>
                  <a:schemeClr val="tx1"/>
                </a:solidFill>
              </a:rPr>
              <a:t>SPECIFIKA LOKALITY LEDVICE</a:t>
            </a:r>
            <a:br>
              <a:rPr lang="cs-CZ" b="1" dirty="0">
                <a:latin typeface="+mn-lt"/>
              </a:rPr>
            </a:br>
            <a:r>
              <a:rPr lang="cs-CZ" dirty="0"/>
              <a:t>2. </a:t>
            </a:r>
            <a:r>
              <a:rPr lang="cs-CZ" sz="2000" dirty="0"/>
              <a:t>ČINNOSTI S NEBEZPEČÍM VZNIKU POŽÁRU NEBO VÝBUCHU</a:t>
            </a:r>
          </a:p>
        </p:txBody>
      </p:sp>
      <p:sp>
        <p:nvSpPr>
          <p:cNvPr id="27652" name="Rectangle 3"/>
          <p:cNvSpPr>
            <a:spLocks noGrp="1" noChangeArrowheads="1"/>
          </p:cNvSpPr>
          <p:nvPr>
            <p:ph type="body" idx="1"/>
          </p:nvPr>
        </p:nvSpPr>
        <p:spPr>
          <a:xfrm>
            <a:off x="323850" y="1412875"/>
            <a:ext cx="8351838" cy="1474704"/>
          </a:xfrm>
        </p:spPr>
        <p:txBody>
          <a:bodyPr/>
          <a:lstStyle/>
          <a:p>
            <a:pPr lvl="1"/>
            <a:r>
              <a:rPr lang="cs-CZ" dirty="0"/>
              <a:t>Před</a:t>
            </a:r>
            <a:r>
              <a:rPr lang="cs-CZ" b="1" dirty="0"/>
              <a:t> </a:t>
            </a:r>
            <a:r>
              <a:rPr lang="cs-CZ" dirty="0"/>
              <a:t>zahájením požárně nebezpečných činností oprávněná osoba ČEZ </a:t>
            </a:r>
            <a:r>
              <a:rPr lang="cs-CZ" dirty="0">
                <a:solidFill>
                  <a:srgbClr val="F24F00"/>
                </a:solidFill>
              </a:rPr>
              <a:t>přímo na místě </a:t>
            </a:r>
            <a:r>
              <a:rPr lang="cs-CZ" dirty="0"/>
              <a:t>vyhodnotí podmínky požární bezpečnosti, jak bylo uvedeno v obecné části (i v přilehlých prostorách) </a:t>
            </a:r>
            <a:r>
              <a:rPr lang="cs-CZ" dirty="0">
                <a:cs typeface="Arial" pitchFamily="34" charset="0"/>
              </a:rPr>
              <a:t>-</a:t>
            </a:r>
            <a:r>
              <a:rPr lang="cs-CZ" dirty="0"/>
              <a:t> zda se jedná o činnost vyžadující</a:t>
            </a:r>
            <a:r>
              <a:rPr lang="cs-CZ" dirty="0">
                <a:solidFill>
                  <a:srgbClr val="F24F00"/>
                </a:solidFill>
              </a:rPr>
              <a:t> zvláštní požárně bezpečnostní opatření  tedy vystavení „</a:t>
            </a:r>
            <a:r>
              <a:rPr lang="cs-CZ" b="1" dirty="0">
                <a:solidFill>
                  <a:srgbClr val="F24F00"/>
                </a:solidFill>
              </a:rPr>
              <a:t>S/V příkazu</a:t>
            </a:r>
            <a:r>
              <a:rPr lang="cs-CZ" dirty="0">
                <a:solidFill>
                  <a:srgbClr val="F24F00"/>
                </a:solidFill>
              </a:rPr>
              <a:t>“) </a:t>
            </a:r>
            <a:endParaRPr lang="cs-CZ" b="1" dirty="0"/>
          </a:p>
          <a:p>
            <a:pPr marL="1587" lvl="1" indent="0">
              <a:buNone/>
            </a:pPr>
            <a:r>
              <a:rPr lang="cs-CZ" b="1" dirty="0">
                <a:solidFill>
                  <a:srgbClr val="F24F00"/>
                </a:solidFill>
              </a:rPr>
              <a:t>„S/V příkaz“ musí být vystaven vždy zejména na těchto pracovištích:</a:t>
            </a:r>
          </a:p>
        </p:txBody>
      </p:sp>
      <p:sp>
        <p:nvSpPr>
          <p:cNvPr id="27653" name="Text Box 18"/>
          <p:cNvSpPr txBox="1">
            <a:spLocks noChangeArrowheads="1"/>
          </p:cNvSpPr>
          <p:nvPr/>
        </p:nvSpPr>
        <p:spPr bwMode="auto">
          <a:xfrm>
            <a:off x="395288" y="2910883"/>
            <a:ext cx="4081178" cy="3080843"/>
          </a:xfrm>
          <a:prstGeom prst="rect">
            <a:avLst/>
          </a:prstGeom>
          <a:solidFill>
            <a:schemeClr val="accent3">
              <a:lumMod val="85000"/>
            </a:schemeClr>
          </a:solidFill>
          <a:ln>
            <a:noFill/>
          </a:ln>
        </p:spPr>
        <p:txBody>
          <a:bodyPr wrap="square" lIns="0" tIns="0" rIns="0" bIns="0">
            <a:spAutoFit/>
          </a:bodyPr>
          <a:lstStyle>
            <a:lvl1pPr marL="144463" indent="-142875" defTabSz="895350" eaLnBrk="0" hangingPunct="0">
              <a:defRPr sz="2000">
                <a:solidFill>
                  <a:schemeClr val="tx1"/>
                </a:solidFill>
                <a:latin typeface="Arial" pitchFamily="34" charset="0"/>
              </a:defRPr>
            </a:lvl1pPr>
            <a:lvl2pPr marL="742950" indent="-285750" defTabSz="895350" eaLnBrk="0" hangingPunct="0">
              <a:defRPr sz="2000">
                <a:solidFill>
                  <a:schemeClr val="tx1"/>
                </a:solidFill>
                <a:latin typeface="Arial" pitchFamily="34" charset="0"/>
              </a:defRPr>
            </a:lvl2pPr>
            <a:lvl3pPr marL="1143000" indent="-228600" defTabSz="895350" eaLnBrk="0" hangingPunct="0">
              <a:defRPr sz="2000">
                <a:solidFill>
                  <a:schemeClr val="tx1"/>
                </a:solidFill>
                <a:latin typeface="Arial" pitchFamily="34" charset="0"/>
              </a:defRPr>
            </a:lvl3pPr>
            <a:lvl4pPr marL="1600200" indent="-228600" defTabSz="895350" eaLnBrk="0" hangingPunct="0">
              <a:defRPr sz="2000">
                <a:solidFill>
                  <a:schemeClr val="tx1"/>
                </a:solidFill>
                <a:latin typeface="Arial" pitchFamily="34" charset="0"/>
              </a:defRPr>
            </a:lvl4pPr>
            <a:lvl5pPr marL="2057400" indent="-228600" defTabSz="895350" eaLnBrk="0" hangingPunct="0">
              <a:defRPr sz="2000">
                <a:solidFill>
                  <a:schemeClr val="tx1"/>
                </a:solidFill>
                <a:latin typeface="Arial" pitchFamily="34" charset="0"/>
              </a:defRPr>
            </a:lvl5pPr>
            <a:lvl6pPr marL="2514600" indent="-228600" defTabSz="895350" eaLnBrk="0" fontAlgn="base" hangingPunct="0">
              <a:spcBef>
                <a:spcPct val="0"/>
              </a:spcBef>
              <a:spcAft>
                <a:spcPct val="0"/>
              </a:spcAft>
              <a:defRPr sz="2000">
                <a:solidFill>
                  <a:schemeClr val="tx1"/>
                </a:solidFill>
                <a:latin typeface="Arial" pitchFamily="34" charset="0"/>
              </a:defRPr>
            </a:lvl6pPr>
            <a:lvl7pPr marL="2971800" indent="-228600" defTabSz="895350" eaLnBrk="0" fontAlgn="base" hangingPunct="0">
              <a:spcBef>
                <a:spcPct val="0"/>
              </a:spcBef>
              <a:spcAft>
                <a:spcPct val="0"/>
              </a:spcAft>
              <a:defRPr sz="2000">
                <a:solidFill>
                  <a:schemeClr val="tx1"/>
                </a:solidFill>
                <a:latin typeface="Arial" pitchFamily="34" charset="0"/>
              </a:defRPr>
            </a:lvl7pPr>
            <a:lvl8pPr marL="3429000" indent="-228600" defTabSz="895350" eaLnBrk="0" fontAlgn="base" hangingPunct="0">
              <a:spcBef>
                <a:spcPct val="0"/>
              </a:spcBef>
              <a:spcAft>
                <a:spcPct val="0"/>
              </a:spcAft>
              <a:defRPr sz="2000">
                <a:solidFill>
                  <a:schemeClr val="tx1"/>
                </a:solidFill>
                <a:latin typeface="Arial" pitchFamily="34" charset="0"/>
              </a:defRPr>
            </a:lvl8pPr>
            <a:lvl9pPr marL="3886200" indent="-228600" defTabSz="895350" eaLnBrk="0" fontAlgn="base" hangingPunct="0">
              <a:spcBef>
                <a:spcPct val="0"/>
              </a:spcBef>
              <a:spcAft>
                <a:spcPct val="0"/>
              </a:spcAft>
              <a:defRPr sz="2000">
                <a:solidFill>
                  <a:schemeClr val="tx1"/>
                </a:solidFill>
                <a:latin typeface="Arial" pitchFamily="34" charset="0"/>
              </a:defRPr>
            </a:lvl9pPr>
          </a:lstStyle>
          <a:p>
            <a:pPr algn="l" eaLnBrk="1" hangingPunct="1">
              <a:lnSpc>
                <a:spcPct val="110000"/>
              </a:lnSpc>
              <a:spcBef>
                <a:spcPts val="0"/>
              </a:spcBef>
              <a:buClr>
                <a:srgbClr val="EF4632"/>
              </a:buClr>
              <a:buSzPct val="120000"/>
              <a:buFontTx/>
              <a:buChar char="•"/>
            </a:pPr>
            <a:r>
              <a:rPr lang="cs-CZ" sz="1400" b="1" i="0" dirty="0"/>
              <a:t>zauhlování</a:t>
            </a:r>
            <a:r>
              <a:rPr lang="cs-CZ" sz="1400" i="0" dirty="0"/>
              <a:t> (všechny prostory)</a:t>
            </a:r>
          </a:p>
          <a:p>
            <a:pPr algn="l" eaLnBrk="1" hangingPunct="1">
              <a:lnSpc>
                <a:spcPct val="110000"/>
              </a:lnSpc>
              <a:spcBef>
                <a:spcPts val="0"/>
              </a:spcBef>
              <a:buClr>
                <a:srgbClr val="EF4632"/>
              </a:buClr>
              <a:buSzPct val="120000"/>
              <a:buFontTx/>
              <a:buChar char="•"/>
            </a:pPr>
            <a:r>
              <a:rPr lang="cs-CZ" sz="1400" b="1" i="0" dirty="0"/>
              <a:t>kotelna, plynová kotelna, regulační stanice ZP</a:t>
            </a:r>
          </a:p>
          <a:p>
            <a:pPr algn="l" eaLnBrk="1" hangingPunct="1">
              <a:lnSpc>
                <a:spcPct val="110000"/>
              </a:lnSpc>
              <a:spcBef>
                <a:spcPts val="0"/>
              </a:spcBef>
              <a:buClr>
                <a:srgbClr val="EF4632"/>
              </a:buClr>
              <a:buSzPct val="120000"/>
              <a:buFontTx/>
              <a:buChar char="•"/>
            </a:pPr>
            <a:r>
              <a:rPr lang="cs-CZ" sz="1400" b="1" i="0" dirty="0"/>
              <a:t>strojovna</a:t>
            </a:r>
            <a:r>
              <a:rPr lang="cs-CZ" sz="1400" i="0" dirty="0"/>
              <a:t> – olejové, vodíkové hospodářství, COH</a:t>
            </a:r>
          </a:p>
          <a:p>
            <a:pPr algn="l" eaLnBrk="1" hangingPunct="1">
              <a:lnSpc>
                <a:spcPct val="110000"/>
              </a:lnSpc>
              <a:spcBef>
                <a:spcPts val="0"/>
              </a:spcBef>
              <a:buClr>
                <a:srgbClr val="EF4632"/>
              </a:buClr>
              <a:buSzPct val="120000"/>
              <a:buFontTx/>
              <a:buChar char="•"/>
            </a:pPr>
            <a:r>
              <a:rPr lang="cs-CZ" sz="1400" b="1" i="0" dirty="0"/>
              <a:t>kobky transformátorů</a:t>
            </a:r>
            <a:r>
              <a:rPr lang="cs-CZ" sz="1400" i="0" dirty="0"/>
              <a:t>, </a:t>
            </a:r>
          </a:p>
          <a:p>
            <a:pPr algn="l" eaLnBrk="1" hangingPunct="1">
              <a:lnSpc>
                <a:spcPct val="110000"/>
              </a:lnSpc>
              <a:spcBef>
                <a:spcPts val="0"/>
              </a:spcBef>
              <a:buClr>
                <a:srgbClr val="EF4632"/>
              </a:buClr>
              <a:buSzPct val="120000"/>
              <a:buFontTx/>
              <a:buChar char="•"/>
            </a:pPr>
            <a:r>
              <a:rPr lang="cs-CZ" sz="1400" b="1" i="0" dirty="0"/>
              <a:t>absorbér odsíření </a:t>
            </a:r>
            <a:r>
              <a:rPr lang="cs-CZ" sz="1400" i="0" dirty="0"/>
              <a:t>(během odstávky)</a:t>
            </a:r>
          </a:p>
          <a:p>
            <a:pPr algn="l" eaLnBrk="1" hangingPunct="1">
              <a:lnSpc>
                <a:spcPct val="110000"/>
              </a:lnSpc>
              <a:spcBef>
                <a:spcPts val="0"/>
              </a:spcBef>
              <a:buClr>
                <a:srgbClr val="EF4632"/>
              </a:buClr>
              <a:buSzPct val="120000"/>
              <a:buFontTx/>
              <a:buChar char="•"/>
            </a:pPr>
            <a:r>
              <a:rPr lang="cs-CZ" sz="1400" b="1" i="0" dirty="0"/>
              <a:t>rozvodny, kabelové kanály, prostory a šachty, </a:t>
            </a:r>
          </a:p>
          <a:p>
            <a:pPr algn="l" eaLnBrk="1" hangingPunct="1">
              <a:lnSpc>
                <a:spcPct val="110000"/>
              </a:lnSpc>
              <a:spcBef>
                <a:spcPts val="0"/>
              </a:spcBef>
              <a:buClr>
                <a:srgbClr val="EF4632"/>
              </a:buClr>
              <a:buSzPct val="120000"/>
            </a:pPr>
            <a:r>
              <a:rPr lang="cs-CZ" sz="1400" i="0" dirty="0"/>
              <a:t>   </a:t>
            </a:r>
            <a:r>
              <a:rPr lang="cs-CZ" sz="1400" b="1" i="0" dirty="0"/>
              <a:t>akumulátorovny,  vývody generátorů a transformátory</a:t>
            </a:r>
          </a:p>
          <a:p>
            <a:pPr algn="l" eaLnBrk="1" hangingPunct="1">
              <a:lnSpc>
                <a:spcPct val="110000"/>
              </a:lnSpc>
              <a:spcBef>
                <a:spcPts val="0"/>
              </a:spcBef>
              <a:buClr>
                <a:srgbClr val="EF4632"/>
              </a:buClr>
              <a:buSzPct val="120000"/>
              <a:buFontTx/>
              <a:buChar char="•"/>
            </a:pPr>
            <a:r>
              <a:rPr lang="cs-CZ" sz="1400" b="1" i="0" dirty="0"/>
              <a:t>v prostorách, kde nelze vyloučit vznik požáru </a:t>
            </a:r>
          </a:p>
          <a:p>
            <a:pPr algn="l" eaLnBrk="1" hangingPunct="1">
              <a:lnSpc>
                <a:spcPct val="110000"/>
              </a:lnSpc>
              <a:spcBef>
                <a:spcPts val="0"/>
              </a:spcBef>
              <a:buClr>
                <a:srgbClr val="EF4632"/>
              </a:buClr>
              <a:buSzPct val="120000"/>
            </a:pPr>
            <a:r>
              <a:rPr lang="cs-CZ" sz="1400" i="0" dirty="0"/>
              <a:t>   skrytými cestami do sousedních požárních úseků</a:t>
            </a:r>
          </a:p>
          <a:p>
            <a:pPr algn="l" eaLnBrk="1" hangingPunct="1">
              <a:lnSpc>
                <a:spcPct val="110000"/>
              </a:lnSpc>
              <a:spcBef>
                <a:spcPts val="0"/>
              </a:spcBef>
              <a:buClr>
                <a:srgbClr val="EF4632"/>
              </a:buClr>
              <a:buSzPct val="120000"/>
              <a:buFontTx/>
              <a:buChar char="•"/>
            </a:pPr>
            <a:r>
              <a:rPr lang="cs-CZ" sz="1400" b="1" i="0" dirty="0"/>
              <a:t>v prostorách, kde nelze vyloučit přítomnost nebo vznik výbušné koncentrace</a:t>
            </a:r>
            <a:r>
              <a:rPr lang="cs-CZ" sz="1400" i="0" dirty="0"/>
              <a:t> (např. natěračské práce s těkavými látkami).</a:t>
            </a:r>
          </a:p>
        </p:txBody>
      </p:sp>
      <p:sp>
        <p:nvSpPr>
          <p:cNvPr id="27654" name="Text Box 20"/>
          <p:cNvSpPr txBox="1">
            <a:spLocks noChangeArrowheads="1"/>
          </p:cNvSpPr>
          <p:nvPr/>
        </p:nvSpPr>
        <p:spPr bwMode="auto">
          <a:xfrm>
            <a:off x="4813780" y="2930620"/>
            <a:ext cx="3589361" cy="2132892"/>
          </a:xfrm>
          <a:prstGeom prst="rect">
            <a:avLst/>
          </a:prstGeom>
          <a:solidFill>
            <a:schemeClr val="accent3">
              <a:lumMod val="85000"/>
            </a:schemeClr>
          </a:solidFill>
          <a:ln>
            <a:noFill/>
          </a:ln>
        </p:spPr>
        <p:txBody>
          <a:bodyPr wrap="square" lIns="0" tIns="0" rIns="0" bIns="0">
            <a:spAutoFit/>
          </a:bodyPr>
          <a:lstStyle>
            <a:lvl1pPr marL="144463" indent="-142875" defTabSz="895350" eaLnBrk="0" hangingPunct="0">
              <a:defRPr sz="2000">
                <a:solidFill>
                  <a:schemeClr val="tx1"/>
                </a:solidFill>
                <a:latin typeface="Arial" pitchFamily="34" charset="0"/>
              </a:defRPr>
            </a:lvl1pPr>
            <a:lvl2pPr marL="742950" indent="-285750" defTabSz="895350" eaLnBrk="0" hangingPunct="0">
              <a:defRPr sz="2000">
                <a:solidFill>
                  <a:schemeClr val="tx1"/>
                </a:solidFill>
                <a:latin typeface="Arial" pitchFamily="34" charset="0"/>
              </a:defRPr>
            </a:lvl2pPr>
            <a:lvl3pPr marL="1143000" indent="-228600" defTabSz="895350" eaLnBrk="0" hangingPunct="0">
              <a:defRPr sz="2000">
                <a:solidFill>
                  <a:schemeClr val="tx1"/>
                </a:solidFill>
                <a:latin typeface="Arial" pitchFamily="34" charset="0"/>
              </a:defRPr>
            </a:lvl3pPr>
            <a:lvl4pPr marL="1600200" indent="-228600" defTabSz="895350" eaLnBrk="0" hangingPunct="0">
              <a:defRPr sz="2000">
                <a:solidFill>
                  <a:schemeClr val="tx1"/>
                </a:solidFill>
                <a:latin typeface="Arial" pitchFamily="34" charset="0"/>
              </a:defRPr>
            </a:lvl4pPr>
            <a:lvl5pPr marL="2057400" indent="-228600" defTabSz="895350" eaLnBrk="0" hangingPunct="0">
              <a:defRPr sz="2000">
                <a:solidFill>
                  <a:schemeClr val="tx1"/>
                </a:solidFill>
                <a:latin typeface="Arial" pitchFamily="34" charset="0"/>
              </a:defRPr>
            </a:lvl5pPr>
            <a:lvl6pPr marL="2514600" indent="-228600" defTabSz="895350" eaLnBrk="0" fontAlgn="base" hangingPunct="0">
              <a:spcBef>
                <a:spcPct val="0"/>
              </a:spcBef>
              <a:spcAft>
                <a:spcPct val="0"/>
              </a:spcAft>
              <a:defRPr sz="2000">
                <a:solidFill>
                  <a:schemeClr val="tx1"/>
                </a:solidFill>
                <a:latin typeface="Arial" pitchFamily="34" charset="0"/>
              </a:defRPr>
            </a:lvl6pPr>
            <a:lvl7pPr marL="2971800" indent="-228600" defTabSz="895350" eaLnBrk="0" fontAlgn="base" hangingPunct="0">
              <a:spcBef>
                <a:spcPct val="0"/>
              </a:spcBef>
              <a:spcAft>
                <a:spcPct val="0"/>
              </a:spcAft>
              <a:defRPr sz="2000">
                <a:solidFill>
                  <a:schemeClr val="tx1"/>
                </a:solidFill>
                <a:latin typeface="Arial" pitchFamily="34" charset="0"/>
              </a:defRPr>
            </a:lvl7pPr>
            <a:lvl8pPr marL="3429000" indent="-228600" defTabSz="895350" eaLnBrk="0" fontAlgn="base" hangingPunct="0">
              <a:spcBef>
                <a:spcPct val="0"/>
              </a:spcBef>
              <a:spcAft>
                <a:spcPct val="0"/>
              </a:spcAft>
              <a:defRPr sz="2000">
                <a:solidFill>
                  <a:schemeClr val="tx1"/>
                </a:solidFill>
                <a:latin typeface="Arial" pitchFamily="34" charset="0"/>
              </a:defRPr>
            </a:lvl8pPr>
            <a:lvl9pPr marL="3886200" indent="-228600" defTabSz="895350" eaLnBrk="0" fontAlgn="base" hangingPunct="0">
              <a:spcBef>
                <a:spcPct val="0"/>
              </a:spcBef>
              <a:spcAft>
                <a:spcPct val="0"/>
              </a:spcAft>
              <a:defRPr sz="2000">
                <a:solidFill>
                  <a:schemeClr val="tx1"/>
                </a:solidFill>
                <a:latin typeface="Arial" pitchFamily="34" charset="0"/>
              </a:defRPr>
            </a:lvl9pPr>
          </a:lstStyle>
          <a:p>
            <a:pPr algn="l" eaLnBrk="1" hangingPunct="1">
              <a:lnSpc>
                <a:spcPct val="110000"/>
              </a:lnSpc>
              <a:spcBef>
                <a:spcPts val="0"/>
              </a:spcBef>
              <a:buClr>
                <a:srgbClr val="EF4632"/>
              </a:buClr>
              <a:buSzPct val="120000"/>
              <a:buFontTx/>
              <a:buChar char="•"/>
            </a:pPr>
            <a:r>
              <a:rPr lang="cs-CZ" sz="1400" b="1" i="0" dirty="0"/>
              <a:t>Sklad  hořlavých kapalin</a:t>
            </a:r>
          </a:p>
          <a:p>
            <a:pPr algn="l" eaLnBrk="1" hangingPunct="1">
              <a:lnSpc>
                <a:spcPct val="110000"/>
              </a:lnSpc>
              <a:spcBef>
                <a:spcPts val="0"/>
              </a:spcBef>
              <a:buClr>
                <a:srgbClr val="EF4632"/>
              </a:buClr>
              <a:buSzPct val="120000"/>
              <a:buFontTx/>
              <a:buChar char="•"/>
            </a:pPr>
            <a:r>
              <a:rPr lang="cs-CZ" sz="1400" b="1" i="0" dirty="0"/>
              <a:t>Sklad technických plynů</a:t>
            </a:r>
          </a:p>
          <a:p>
            <a:pPr algn="l" eaLnBrk="1" hangingPunct="1">
              <a:lnSpc>
                <a:spcPct val="110000"/>
              </a:lnSpc>
              <a:spcBef>
                <a:spcPts val="0"/>
              </a:spcBef>
              <a:buClr>
                <a:srgbClr val="EF4632"/>
              </a:buClr>
              <a:buSzPct val="120000"/>
              <a:buFontTx/>
              <a:buChar char="•"/>
            </a:pPr>
            <a:r>
              <a:rPr lang="cs-CZ" sz="1400" b="1" i="0" dirty="0"/>
              <a:t>Sklad  nebezpečného odpadu</a:t>
            </a:r>
          </a:p>
          <a:p>
            <a:pPr algn="l" eaLnBrk="1" hangingPunct="1">
              <a:lnSpc>
                <a:spcPct val="110000"/>
              </a:lnSpc>
              <a:spcBef>
                <a:spcPts val="0"/>
              </a:spcBef>
              <a:buClr>
                <a:srgbClr val="EF4632"/>
              </a:buClr>
              <a:buSzPct val="120000"/>
              <a:buFontTx/>
              <a:buChar char="•"/>
            </a:pPr>
            <a:r>
              <a:rPr lang="cs-CZ" sz="1400" b="1" i="0" dirty="0"/>
              <a:t>archivy a spisovny</a:t>
            </a:r>
          </a:p>
          <a:p>
            <a:pPr algn="l" eaLnBrk="1" hangingPunct="1">
              <a:lnSpc>
                <a:spcPct val="110000"/>
              </a:lnSpc>
              <a:spcBef>
                <a:spcPts val="0"/>
              </a:spcBef>
              <a:buClr>
                <a:srgbClr val="EF4632"/>
              </a:buClr>
              <a:buSzPct val="120000"/>
              <a:buFontTx/>
              <a:buChar char="•"/>
            </a:pPr>
            <a:r>
              <a:rPr lang="cs-CZ" sz="1400" b="1" i="0" dirty="0"/>
              <a:t>čerpací stanice nafty </a:t>
            </a:r>
            <a:r>
              <a:rPr lang="cs-CZ" sz="1400" i="0" dirty="0"/>
              <a:t>a její okolí </a:t>
            </a:r>
          </a:p>
          <a:p>
            <a:pPr algn="l" eaLnBrk="1" hangingPunct="1">
              <a:lnSpc>
                <a:spcPct val="110000"/>
              </a:lnSpc>
              <a:spcBef>
                <a:spcPts val="0"/>
              </a:spcBef>
              <a:buClr>
                <a:srgbClr val="EF4632"/>
              </a:buClr>
              <a:buSzPct val="120000"/>
              <a:buFontTx/>
              <a:buChar char="•"/>
            </a:pPr>
            <a:r>
              <a:rPr lang="cs-CZ" sz="1400" b="1" i="0" dirty="0"/>
              <a:t>okolí nádrží </a:t>
            </a:r>
            <a:r>
              <a:rPr lang="cs-CZ" sz="1400" i="0" dirty="0"/>
              <a:t>a rozvodů turbo a transformátorového oleje</a:t>
            </a:r>
          </a:p>
          <a:p>
            <a:pPr algn="l" eaLnBrk="1" hangingPunct="1">
              <a:lnSpc>
                <a:spcPct val="110000"/>
              </a:lnSpc>
              <a:spcBef>
                <a:spcPts val="0"/>
              </a:spcBef>
              <a:buClr>
                <a:srgbClr val="EF4632"/>
              </a:buClr>
              <a:buSzPct val="120000"/>
              <a:buFontTx/>
              <a:buChar char="•"/>
            </a:pPr>
            <a:r>
              <a:rPr lang="cs-CZ" sz="1400" b="1" i="0" dirty="0"/>
              <a:t>Montážní jáma </a:t>
            </a:r>
            <a:r>
              <a:rPr lang="cs-CZ" sz="1400" i="0" dirty="0"/>
              <a:t>v remíze lokomotiv</a:t>
            </a:r>
          </a:p>
          <a:p>
            <a:pPr algn="l" eaLnBrk="1" hangingPunct="1">
              <a:lnSpc>
                <a:spcPct val="110000"/>
              </a:lnSpc>
              <a:spcBef>
                <a:spcPts val="0"/>
              </a:spcBef>
              <a:buClr>
                <a:srgbClr val="EF4632"/>
              </a:buClr>
              <a:buSzPct val="120000"/>
              <a:buFontTx/>
              <a:buChar char="•"/>
            </a:pPr>
            <a:r>
              <a:rPr lang="cs-CZ" sz="1400" b="1" i="0" dirty="0"/>
              <a:t>Budovy, prostory a zařízení z hoř. hmot</a:t>
            </a:r>
          </a:p>
        </p:txBody>
      </p:sp>
      <p:sp>
        <p:nvSpPr>
          <p:cNvPr id="2" name="Obdélník 1"/>
          <p:cNvSpPr/>
          <p:nvPr/>
        </p:nvSpPr>
        <p:spPr>
          <a:xfrm>
            <a:off x="567890" y="5991726"/>
            <a:ext cx="7998594" cy="655179"/>
          </a:xfrm>
          <a:prstGeom prst="rect">
            <a:avLst/>
          </a:prstGeom>
        </p:spPr>
        <p:txBody>
          <a:bodyPr wrap="square">
            <a:spAutoFit/>
          </a:bodyPr>
          <a:lstStyle/>
          <a:p>
            <a:pPr marL="180975" lvl="1" indent="-179388" algn="l" defTabSz="895350" eaLnBrk="1" hangingPunct="1">
              <a:lnSpc>
                <a:spcPts val="2300"/>
              </a:lnSpc>
              <a:spcBef>
                <a:spcPts val="1200"/>
              </a:spcBef>
              <a:buClr>
                <a:srgbClr val="F24F00"/>
              </a:buClr>
              <a:buSzPct val="120000"/>
              <a:buFont typeface="Wingdings" pitchFamily="2" charset="2"/>
              <a:buChar char="§"/>
            </a:pPr>
            <a:r>
              <a:rPr lang="cs-CZ" sz="1600" b="1" dirty="0">
                <a:solidFill>
                  <a:srgbClr val="F24F00"/>
                </a:solidFill>
                <a:latin typeface="Arial CE" panose="020B0604020202020204" pitchFamily="34" charset="0"/>
                <a:cs typeface="Arial CE" panose="020B0604020202020204" pitchFamily="34" charset="0"/>
              </a:rPr>
              <a:t>Na předaném pracovišti  za požární ochranu zodpovídá po dobu činnosti zhotovitel prací!!</a:t>
            </a:r>
          </a:p>
        </p:txBody>
      </p:sp>
      <p:sp>
        <p:nvSpPr>
          <p:cNvPr id="9" name="Obdélník 8"/>
          <p:cNvSpPr/>
          <p:nvPr/>
        </p:nvSpPr>
        <p:spPr>
          <a:xfrm>
            <a:off x="4510153" y="5283840"/>
            <a:ext cx="4316214" cy="553998"/>
          </a:xfrm>
          <a:prstGeom prst="rect">
            <a:avLst/>
          </a:prstGeom>
          <a:ln>
            <a:solidFill>
              <a:srgbClr val="FFC000"/>
            </a:solidFill>
          </a:ln>
        </p:spPr>
        <p:txBody>
          <a:bodyPr wrap="square">
            <a:spAutoFit/>
          </a:bodyPr>
          <a:lstStyle/>
          <a:p>
            <a:pPr algn="l">
              <a:spcBef>
                <a:spcPts val="1200"/>
              </a:spcBef>
            </a:pPr>
            <a:r>
              <a:rPr lang="cs-CZ" sz="1000" dirty="0">
                <a:latin typeface="Arial CE" charset="-18"/>
                <a:cs typeface="Arial CE" charset="-18"/>
              </a:rPr>
              <a:t>Pokud je rozhodnuto oprávněnou osobou ČEZ,  že </a:t>
            </a:r>
            <a:r>
              <a:rPr lang="cs-CZ" sz="1000" b="1" u="sng" dirty="0">
                <a:solidFill>
                  <a:schemeClr val="accent2"/>
                </a:solidFill>
                <a:latin typeface="Arial CE" charset="-18"/>
                <a:cs typeface="Arial CE" charset="-18"/>
              </a:rPr>
              <a:t>příkaz S/V není třeba vystavovat, platí</a:t>
            </a:r>
            <a:r>
              <a:rPr lang="cs-CZ" sz="1000" b="1" dirty="0">
                <a:latin typeface="Arial CE" charset="-18"/>
                <a:cs typeface="Arial CE" charset="-18"/>
              </a:rPr>
              <a:t> </a:t>
            </a:r>
            <a:r>
              <a:rPr lang="cs-CZ" sz="1000" dirty="0">
                <a:latin typeface="Arial CE" charset="-18"/>
                <a:cs typeface="Arial CE" charset="-18"/>
              </a:rPr>
              <a:t>pro  provádění požárně nebezpečných prací </a:t>
            </a:r>
            <a:r>
              <a:rPr lang="cs-CZ" sz="1000" b="1" u="sng" dirty="0">
                <a:solidFill>
                  <a:schemeClr val="accent2"/>
                </a:solidFill>
                <a:latin typeface="Arial CE" charset="-18"/>
                <a:cs typeface="Arial CE" charset="-18"/>
              </a:rPr>
              <a:t>základní  povinnosti </a:t>
            </a:r>
            <a:r>
              <a:rPr lang="cs-CZ" sz="1000" dirty="0">
                <a:latin typeface="Arial CE" charset="-18"/>
                <a:cs typeface="Arial CE" charset="-18"/>
              </a:rPr>
              <a:t>dané §3, odst. 4, 5, 7, 8, 9, a §4 vyhlášky  č. 87/2000 Sb.</a:t>
            </a:r>
          </a:p>
        </p:txBody>
      </p:sp>
      <p:cxnSp>
        <p:nvCxnSpPr>
          <p:cNvPr id="4" name="Přímá spojnice 3"/>
          <p:cNvCxnSpPr/>
          <p:nvPr/>
        </p:nvCxnSpPr>
        <p:spPr bwMode="auto">
          <a:xfrm flipV="1">
            <a:off x="231006" y="2560320"/>
            <a:ext cx="8595361" cy="962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0280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altLang="cs-CZ" dirty="0">
                <a:solidFill>
                  <a:schemeClr val="tx1"/>
                </a:solidFill>
              </a:rPr>
              <a:t>SPECIFIKA LOKALITY LEDVICE</a:t>
            </a:r>
            <a:br>
              <a:rPr lang="cs-CZ" altLang="cs-CZ" b="1" dirty="0">
                <a:latin typeface="+mn-lt"/>
                <a:cs typeface="Arial" panose="020B0604020202020204" pitchFamily="34" charset="0"/>
              </a:rPr>
            </a:br>
            <a:r>
              <a:rPr lang="cs-CZ" altLang="cs-CZ" dirty="0">
                <a:cs typeface="Arial" panose="020B0604020202020204" pitchFamily="34" charset="0"/>
              </a:rPr>
              <a:t>2. </a:t>
            </a:r>
            <a:r>
              <a:rPr lang="cs-CZ" altLang="cs-CZ" dirty="0">
                <a:solidFill>
                  <a:schemeClr val="accent2"/>
                </a:solidFill>
                <a:cs typeface="Arial" panose="020B0604020202020204" pitchFamily="34" charset="0"/>
              </a:rPr>
              <a:t>DALŠÍ ORGANIZAČNÍ OPATŘENÍ</a:t>
            </a:r>
            <a:endParaRPr lang="cs-CZ" dirty="0">
              <a:solidFill>
                <a:schemeClr val="accent2"/>
              </a:solidFill>
            </a:endParaRPr>
          </a:p>
        </p:txBody>
      </p:sp>
      <p:sp>
        <p:nvSpPr>
          <p:cNvPr id="3" name="Zástupný symbol pro obsah 2"/>
          <p:cNvSpPr>
            <a:spLocks noGrp="1"/>
          </p:cNvSpPr>
          <p:nvPr>
            <p:ph idx="1"/>
          </p:nvPr>
        </p:nvSpPr>
        <p:spPr/>
        <p:txBody>
          <a:bodyPr/>
          <a:lstStyle/>
          <a:p>
            <a:pPr marL="0" indent="0"/>
            <a:r>
              <a:rPr lang="cs-CZ" altLang="cs-CZ" b="1" dirty="0">
                <a:latin typeface="Arial CE" charset="-18"/>
                <a:cs typeface="Arial CE" charset="-18"/>
              </a:rPr>
              <a:t>PŘED ZAHÁJENÍM PRACÍ NA ELEKTRÁRNĚ LEDVICE JE POVINNA ODPOVĚDNÁ OSOBA DODAVATELE (ZA BOZP, PO A EMS) NEBO VEDOUCÍ PRÁCE PŘEDAT KOORDINÁTOROVI PO A HP:</a:t>
            </a:r>
          </a:p>
          <a:p>
            <a:pPr marL="0" indent="0"/>
            <a:endParaRPr lang="cs-CZ" altLang="cs-CZ" b="1" dirty="0">
              <a:latin typeface="Arial CE" charset="-18"/>
              <a:cs typeface="Arial CE" charset="-18"/>
            </a:endParaRPr>
          </a:p>
          <a:p>
            <a:pPr marL="177800" lvl="2" indent="-165100">
              <a:buClr>
                <a:schemeClr val="accent2"/>
              </a:buClr>
            </a:pPr>
            <a:r>
              <a:rPr lang="cs-CZ" altLang="cs-CZ" dirty="0">
                <a:latin typeface="Arial CE" charset="-18"/>
                <a:cs typeface="Arial CE" charset="-18"/>
              </a:rPr>
              <a:t>písemnou informaci o rizicích a opatřeních ke snížení jejich účinkům v oblasti  PO</a:t>
            </a:r>
          </a:p>
          <a:p>
            <a:pPr marL="177800" lvl="2" indent="-165100">
              <a:buClr>
                <a:schemeClr val="accent2"/>
              </a:buClr>
            </a:pPr>
            <a:endParaRPr lang="cs-CZ" altLang="cs-CZ" dirty="0">
              <a:latin typeface="Arial CE" charset="-18"/>
              <a:cs typeface="Arial CE" charset="-18"/>
            </a:endParaRPr>
          </a:p>
          <a:p>
            <a:pPr marL="177800" lvl="2" indent="-165100">
              <a:buClr>
                <a:schemeClr val="accent2"/>
              </a:buClr>
            </a:pPr>
            <a:r>
              <a:rPr lang="cs-CZ" altLang="cs-CZ" dirty="0">
                <a:latin typeface="Arial CE" charset="-18"/>
                <a:cs typeface="Arial CE" charset="-18"/>
              </a:rPr>
              <a:t>požárně technické charakteristiky látek</a:t>
            </a:r>
          </a:p>
          <a:p>
            <a:pPr marL="177800" lvl="2" indent="-165100">
              <a:buClr>
                <a:schemeClr val="accent2"/>
              </a:buClr>
            </a:pPr>
            <a:endParaRPr lang="cs-CZ" altLang="cs-CZ" dirty="0">
              <a:latin typeface="Arial CE" charset="-18"/>
              <a:cs typeface="Arial CE" charset="-18"/>
            </a:endParaRPr>
          </a:p>
          <a:p>
            <a:pPr marL="177800" lvl="2" indent="-165100">
              <a:buClr>
                <a:schemeClr val="accent2"/>
              </a:buClr>
            </a:pPr>
            <a:r>
              <a:rPr lang="cs-CZ" altLang="cs-CZ" dirty="0">
                <a:latin typeface="Arial CE" charset="-18"/>
                <a:cs typeface="Arial CE" charset="-18"/>
              </a:rPr>
              <a:t>informaci o začlenění provozovaných činností do kategorií dle míry požárního nebezpečí (u zvýšeného požárního nebezpečí doložit začlenění)</a:t>
            </a:r>
          </a:p>
          <a:p>
            <a:pPr marL="177800" lvl="2" indent="-165100">
              <a:buClr>
                <a:schemeClr val="accent2"/>
              </a:buClr>
            </a:pPr>
            <a:endParaRPr lang="cs-CZ" altLang="cs-CZ" dirty="0">
              <a:latin typeface="Arial CE" charset="-18"/>
              <a:cs typeface="Arial CE" charset="-18"/>
            </a:endParaRPr>
          </a:p>
          <a:p>
            <a:pPr marL="177800" lvl="2" indent="-165100">
              <a:buClr>
                <a:schemeClr val="accent2"/>
              </a:buClr>
            </a:pPr>
            <a:r>
              <a:rPr lang="cs-CZ" altLang="cs-CZ" dirty="0">
                <a:latin typeface="Arial CE" charset="-18"/>
                <a:cs typeface="Arial CE" charset="-18"/>
              </a:rPr>
              <a:t>informaci o skladování nebo manipulaci s požárně nebezpečnými nebo výbušnými látkami v areálu.</a:t>
            </a:r>
          </a:p>
          <a:p>
            <a:pPr marL="177800" lvl="2" indent="-165100">
              <a:buClr>
                <a:schemeClr val="accent2"/>
              </a:buClr>
            </a:pPr>
            <a:endParaRPr lang="cs-CZ" altLang="cs-CZ" dirty="0">
              <a:latin typeface="Arial CE" charset="-18"/>
              <a:cs typeface="Arial CE" charset="-18"/>
            </a:endParaRPr>
          </a:p>
          <a:p>
            <a:pPr marL="177800" lvl="2" indent="-165100">
              <a:buClr>
                <a:schemeClr val="accent2"/>
              </a:buClr>
            </a:pPr>
            <a:r>
              <a:rPr lang="cs-CZ" altLang="cs-CZ" dirty="0">
                <a:latin typeface="Arial CE" charset="-18"/>
                <a:cs typeface="Arial CE" charset="-18"/>
              </a:rPr>
              <a:t>další související dokumentaci dle legislativy a normativních požadavků  na vyžádání</a:t>
            </a:r>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25</a:t>
            </a:fld>
            <a:endParaRPr lang="cs-CZ"/>
          </a:p>
        </p:txBody>
      </p:sp>
    </p:spTree>
    <p:extLst>
      <p:ext uri="{BB962C8B-B14F-4D97-AF65-F5344CB8AC3E}">
        <p14:creationId xmlns:p14="http://schemas.microsoft.com/office/powerpoint/2010/main" val="69745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dirty="0">
                <a:solidFill>
                  <a:schemeClr val="tx1"/>
                </a:solidFill>
              </a:rPr>
              <a:t>SPECIFIKA LOKALITY LEDVICE</a:t>
            </a:r>
            <a:br>
              <a:rPr lang="cs-CZ" dirty="0"/>
            </a:br>
            <a:r>
              <a:rPr lang="cs-CZ" dirty="0"/>
              <a:t>3. OŽP</a:t>
            </a:r>
          </a:p>
        </p:txBody>
      </p:sp>
      <p:sp>
        <p:nvSpPr>
          <p:cNvPr id="3" name="Zástupný symbol pro obsah 2"/>
          <p:cNvSpPr>
            <a:spLocks noGrp="1"/>
          </p:cNvSpPr>
          <p:nvPr>
            <p:ph idx="1"/>
          </p:nvPr>
        </p:nvSpPr>
        <p:spPr/>
        <p:txBody>
          <a:bodyPr/>
          <a:lstStyle/>
          <a:p>
            <a:pPr>
              <a:lnSpc>
                <a:spcPct val="80000"/>
              </a:lnSpc>
              <a:spcBef>
                <a:spcPct val="30000"/>
              </a:spcBef>
              <a:spcAft>
                <a:spcPct val="30000"/>
              </a:spcAft>
              <a:buClr>
                <a:srgbClr val="FF3300"/>
              </a:buClr>
            </a:pPr>
            <a:r>
              <a:rPr lang="cs-CZ" altLang="cs-CZ" sz="2000" b="1" dirty="0">
                <a:solidFill>
                  <a:schemeClr val="accent2"/>
                </a:solidFill>
                <a:latin typeface="Arial CE" charset="-18"/>
              </a:rPr>
              <a:t>Ekolog	</a:t>
            </a:r>
            <a:r>
              <a:rPr lang="cs-CZ" altLang="cs-CZ" sz="2000" b="1" dirty="0">
                <a:latin typeface="Arial CE" charset="-18"/>
              </a:rPr>
              <a:t>			</a:t>
            </a:r>
            <a:r>
              <a:rPr lang="cs-CZ" altLang="cs-CZ" sz="2000" b="1" dirty="0">
                <a:solidFill>
                  <a:schemeClr val="accent2"/>
                </a:solidFill>
                <a:latin typeface="Arial CE" charset="-18"/>
              </a:rPr>
              <a:t>Vodohospodář</a:t>
            </a:r>
          </a:p>
          <a:p>
            <a:pPr>
              <a:lnSpc>
                <a:spcPct val="100000"/>
              </a:lnSpc>
              <a:buClr>
                <a:srgbClr val="FF6633"/>
              </a:buClr>
              <a:buSzTx/>
            </a:pPr>
            <a:r>
              <a:rPr lang="cs-CZ" altLang="cs-CZ" sz="2000" dirty="0"/>
              <a:t>Ing. Jiří Kalouš	</a:t>
            </a:r>
            <a:r>
              <a:rPr lang="cs-CZ" altLang="cs-CZ" sz="2000" b="1" dirty="0">
                <a:solidFill>
                  <a:schemeClr val="accent2"/>
                </a:solidFill>
              </a:rPr>
              <a:t>		</a:t>
            </a:r>
            <a:r>
              <a:rPr lang="cs-CZ" altLang="cs-CZ" sz="2000" dirty="0"/>
              <a:t>Ing. Lenka Fialová</a:t>
            </a:r>
          </a:p>
          <a:p>
            <a:pPr>
              <a:lnSpc>
                <a:spcPct val="100000"/>
              </a:lnSpc>
              <a:buClr>
                <a:srgbClr val="FF6633"/>
              </a:buClr>
              <a:buSzTx/>
            </a:pPr>
            <a:endParaRPr lang="cs-CZ" altLang="cs-CZ" sz="2000" b="1" dirty="0">
              <a:solidFill>
                <a:schemeClr val="accent2"/>
              </a:solidFill>
            </a:endParaRPr>
          </a:p>
          <a:p>
            <a:pPr>
              <a:buClr>
                <a:srgbClr val="FF6633"/>
              </a:buClr>
              <a:buSzTx/>
            </a:pPr>
            <a:r>
              <a:rPr lang="cs-CZ" altLang="cs-CZ" b="1" dirty="0"/>
              <a:t>Tel.: (+420) 411 10 2671		Tel.:</a:t>
            </a:r>
            <a:r>
              <a:rPr lang="cs-CZ" altLang="cs-CZ" dirty="0"/>
              <a:t> (</a:t>
            </a:r>
            <a:r>
              <a:rPr lang="cs-CZ" altLang="cs-CZ" b="1" dirty="0"/>
              <a:t>+420) 411 10 2225</a:t>
            </a:r>
          </a:p>
          <a:p>
            <a:pPr>
              <a:buClr>
                <a:srgbClr val="FF6633"/>
              </a:buClr>
              <a:buSzTx/>
            </a:pPr>
            <a:r>
              <a:rPr lang="cs-CZ" altLang="cs-CZ" b="1" dirty="0"/>
              <a:t>E-mail: </a:t>
            </a:r>
            <a:r>
              <a:rPr lang="cs-CZ" altLang="cs-CZ" b="1" dirty="0">
                <a:hlinkClick r:id="rId2"/>
              </a:rPr>
              <a:t>jiri.kalous@cez.cz</a:t>
            </a:r>
            <a:r>
              <a:rPr lang="cs-CZ" altLang="cs-CZ" b="1" dirty="0"/>
              <a:t>		E-mail: lenka.fialova@cez.cz</a:t>
            </a:r>
          </a:p>
          <a:p>
            <a:pPr marL="2246313">
              <a:lnSpc>
                <a:spcPct val="80000"/>
              </a:lnSpc>
              <a:spcBef>
                <a:spcPct val="30000"/>
              </a:spcBef>
              <a:spcAft>
                <a:spcPct val="30000"/>
              </a:spcAft>
              <a:buClr>
                <a:srgbClr val="FF3300"/>
              </a:buClr>
            </a:pPr>
            <a:endParaRPr lang="cs-CZ" altLang="cs-CZ" sz="2000" b="1" dirty="0">
              <a:latin typeface="Arial CE" charset="-18"/>
            </a:endParaRPr>
          </a:p>
          <a:p>
            <a:pPr marL="2246313">
              <a:lnSpc>
                <a:spcPct val="80000"/>
              </a:lnSpc>
              <a:spcBef>
                <a:spcPct val="30000"/>
              </a:spcBef>
              <a:spcAft>
                <a:spcPct val="30000"/>
              </a:spcAft>
              <a:buClr>
                <a:srgbClr val="FF3300"/>
              </a:buClr>
            </a:pPr>
            <a:endParaRPr lang="cs-CZ" altLang="cs-CZ" sz="2000" b="1" dirty="0">
              <a:latin typeface="Arial CE" charset="-18"/>
            </a:endParaRPr>
          </a:p>
          <a:p>
            <a:pPr lvl="1">
              <a:lnSpc>
                <a:spcPct val="100000"/>
              </a:lnSpc>
              <a:spcBef>
                <a:spcPct val="40000"/>
              </a:spcBef>
              <a:buClr>
                <a:srgbClr val="FF6633"/>
              </a:buClr>
              <a:buSzTx/>
            </a:pPr>
            <a:r>
              <a:rPr lang="cs-CZ" altLang="cs-CZ" dirty="0"/>
              <a:t>veškeré informace o rizicích, ohrožení ŽP a únicích látek </a:t>
            </a:r>
          </a:p>
          <a:p>
            <a:pPr lvl="1">
              <a:lnSpc>
                <a:spcPct val="100000"/>
              </a:lnSpc>
              <a:spcBef>
                <a:spcPct val="40000"/>
              </a:spcBef>
              <a:buClr>
                <a:srgbClr val="FF6633"/>
              </a:buClr>
              <a:buSzTx/>
            </a:pPr>
            <a:r>
              <a:rPr lang="cs-CZ" altLang="cs-CZ" dirty="0"/>
              <a:t>kontrolní činnost</a:t>
            </a:r>
          </a:p>
          <a:p>
            <a:pPr lvl="1">
              <a:lnSpc>
                <a:spcPct val="100000"/>
              </a:lnSpc>
              <a:spcBef>
                <a:spcPct val="40000"/>
              </a:spcBef>
              <a:buClr>
                <a:srgbClr val="FF6633"/>
              </a:buClr>
              <a:buSzTx/>
            </a:pPr>
            <a:r>
              <a:rPr lang="cs-CZ" altLang="cs-CZ" dirty="0"/>
              <a:t>pravomoc zastavit činnost smluvního partnera, pokud je v rozporu s ochranou ŽP</a:t>
            </a:r>
          </a:p>
          <a:p>
            <a:pPr lvl="1">
              <a:lnSpc>
                <a:spcPct val="100000"/>
              </a:lnSpc>
              <a:spcBef>
                <a:spcPct val="40000"/>
              </a:spcBef>
              <a:buClr>
                <a:srgbClr val="FF6633"/>
              </a:buClr>
              <a:buSzTx/>
            </a:pPr>
            <a:r>
              <a:rPr lang="cs-CZ" altLang="cs-CZ" dirty="0"/>
              <a:t>podrobněji viz </a:t>
            </a:r>
            <a:r>
              <a:rPr lang="cs-CZ" altLang="cs-CZ" b="1" dirty="0">
                <a:solidFill>
                  <a:schemeClr val="accent2"/>
                </a:solidFill>
              </a:rPr>
              <a:t>Seznam příslušných zaměstnanců</a:t>
            </a:r>
            <a:r>
              <a:rPr lang="cs-CZ" altLang="cs-CZ" dirty="0"/>
              <a:t> nebo </a:t>
            </a:r>
            <a:r>
              <a:rPr lang="cs-CZ" altLang="cs-CZ" b="1" dirty="0">
                <a:solidFill>
                  <a:schemeClr val="accent2"/>
                </a:solidFill>
              </a:rPr>
              <a:t>Přehled kontaktních údajů</a:t>
            </a:r>
            <a:r>
              <a:rPr lang="cs-CZ" altLang="cs-CZ" dirty="0">
                <a:solidFill>
                  <a:schemeClr val="accent2"/>
                </a:solidFill>
              </a:rPr>
              <a:t> </a:t>
            </a:r>
            <a:r>
              <a:rPr lang="cs-CZ" altLang="cs-CZ" dirty="0"/>
              <a:t>(příloha Pravidel chování)</a:t>
            </a:r>
          </a:p>
          <a:p>
            <a:pPr marL="2243138"/>
            <a:endParaRPr lang="cs-CZ" b="1" dirty="0"/>
          </a:p>
          <a:p>
            <a:pPr>
              <a:lnSpc>
                <a:spcPct val="80000"/>
              </a:lnSpc>
              <a:spcBef>
                <a:spcPct val="30000"/>
              </a:spcBef>
              <a:spcAft>
                <a:spcPct val="30000"/>
              </a:spcAft>
              <a:buClr>
                <a:srgbClr val="FF3300"/>
              </a:buClr>
            </a:pPr>
            <a:endParaRPr lang="cs-CZ" altLang="cs-CZ" b="1"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26</a:t>
            </a:fld>
            <a:endParaRPr lang="cs-CZ"/>
          </a:p>
        </p:txBody>
      </p:sp>
    </p:spTree>
    <p:extLst>
      <p:ext uri="{BB962C8B-B14F-4D97-AF65-F5344CB8AC3E}">
        <p14:creationId xmlns:p14="http://schemas.microsoft.com/office/powerpoint/2010/main" val="223194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57400" indent="-228600" defTabSz="895350" eaLnBrk="0" hangingPunct="0">
              <a:lnSpc>
                <a:spcPts val="2300"/>
              </a:lnSpc>
              <a:buSzPct val="75000"/>
              <a:defRPr sz="1600">
                <a:solidFill>
                  <a:schemeClr val="tx1"/>
                </a:solidFill>
                <a:latin typeface="Arial CE" pitchFamily="34" charset="0"/>
                <a:cs typeface="Arial CE" pitchFamily="34" charset="0"/>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eaLnBrk="1" hangingPunct="1">
              <a:lnSpc>
                <a:spcPct val="100000"/>
              </a:lnSpc>
              <a:buSzTx/>
            </a:pPr>
            <a:fld id="{6B13062F-C7D6-45E7-AB64-339752FD07A7}" type="slidenum">
              <a:rPr lang="cs-CZ" altLang="cs-CZ" sz="1000" smtClean="0">
                <a:solidFill>
                  <a:schemeClr val="bg1"/>
                </a:solidFill>
              </a:rPr>
              <a:pPr eaLnBrk="1" hangingPunct="1">
                <a:lnSpc>
                  <a:spcPct val="100000"/>
                </a:lnSpc>
                <a:buSzTx/>
              </a:pPr>
              <a:t>27</a:t>
            </a:fld>
            <a:endParaRPr lang="cs-CZ" altLang="cs-CZ" sz="1000">
              <a:solidFill>
                <a:schemeClr val="bg1"/>
              </a:solidFill>
            </a:endParaRPr>
          </a:p>
        </p:txBody>
      </p:sp>
      <p:sp>
        <p:nvSpPr>
          <p:cNvPr id="40963" name="Rectangle 9"/>
          <p:cNvSpPr>
            <a:spLocks noGrp="1" noChangeArrowheads="1"/>
          </p:cNvSpPr>
          <p:nvPr>
            <p:ph type="title" idx="4294967295"/>
            <p:custDataLst>
              <p:tags r:id="rId1"/>
            </p:custDataLst>
          </p:nvPr>
        </p:nvSpPr>
        <p:spPr>
          <a:xfrm>
            <a:off x="476250" y="428625"/>
            <a:ext cx="7197725" cy="846386"/>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42988" eaLnBrk="1" hangingPunct="1"/>
            <a:r>
              <a:rPr lang="cs-CZ" altLang="cs-CZ" dirty="0">
                <a:solidFill>
                  <a:schemeClr val="tx1"/>
                </a:solidFill>
              </a:rPr>
              <a:t>SPECIFIKA  LOKALITY  LEDVICE</a:t>
            </a:r>
            <a:br>
              <a:rPr lang="cs-CZ" altLang="cs-CZ" dirty="0">
                <a:solidFill>
                  <a:schemeClr val="tx1"/>
                </a:solidFill>
              </a:rPr>
            </a:br>
            <a:r>
              <a:rPr lang="cs-CZ" altLang="cs-CZ" dirty="0">
                <a:solidFill>
                  <a:schemeClr val="accent2"/>
                </a:solidFill>
              </a:rPr>
              <a:t>3. NAKLÁDÁNÍ S KOVOVÝM ODPADEM</a:t>
            </a:r>
            <a:endParaRPr lang="en-US" altLang="cs-CZ" dirty="0">
              <a:solidFill>
                <a:schemeClr val="accent2"/>
              </a:solidFill>
            </a:endParaRPr>
          </a:p>
        </p:txBody>
      </p:sp>
      <p:sp>
        <p:nvSpPr>
          <p:cNvPr id="40964" name="Text Box 4"/>
          <p:cNvSpPr txBox="1">
            <a:spLocks noChangeArrowheads="1"/>
          </p:cNvSpPr>
          <p:nvPr/>
        </p:nvSpPr>
        <p:spPr bwMode="auto">
          <a:xfrm>
            <a:off x="514350" y="1573213"/>
            <a:ext cx="8223250" cy="20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8" tIns="44795" rIns="89588" bIns="44795">
            <a:spAutoFit/>
          </a:bodyPr>
          <a:lstStyle>
            <a:lvl1pPr marL="266700" indent="-266700"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57400" indent="-228600" defTabSz="895350" eaLnBrk="0" hangingPunct="0">
              <a:lnSpc>
                <a:spcPts val="2300"/>
              </a:lnSpc>
              <a:buSzPct val="75000"/>
              <a:defRPr sz="1600">
                <a:solidFill>
                  <a:schemeClr val="tx1"/>
                </a:solidFill>
                <a:latin typeface="Arial CE" pitchFamily="34" charset="0"/>
                <a:cs typeface="Arial CE" pitchFamily="34" charset="0"/>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algn="l" eaLnBrk="1" hangingPunct="1">
              <a:lnSpc>
                <a:spcPct val="100000"/>
              </a:lnSpc>
              <a:buClr>
                <a:srgbClr val="FF6633"/>
              </a:buClr>
              <a:buSzTx/>
              <a:buFont typeface="Wingdings" pitchFamily="2" charset="2"/>
              <a:buNone/>
            </a:pPr>
            <a:r>
              <a:rPr lang="cs-CZ" altLang="cs-CZ" sz="1800" b="1" i="0" dirty="0">
                <a:latin typeface="Arial" charset="0"/>
                <a:cs typeface="Arial" charset="0"/>
              </a:rPr>
              <a:t>Nakládání s kovovým odpadem</a:t>
            </a:r>
          </a:p>
          <a:p>
            <a:pPr marL="285750" indent="-285750" algn="l" eaLnBrk="1" hangingPunct="1">
              <a:lnSpc>
                <a:spcPct val="100000"/>
              </a:lnSpc>
              <a:buClr>
                <a:srgbClr val="FF6633"/>
              </a:buClr>
              <a:buSzTx/>
              <a:buFont typeface="Wingdings" panose="05000000000000000000" pitchFamily="2" charset="2"/>
              <a:buChar char="§"/>
            </a:pPr>
            <a:r>
              <a:rPr lang="cs-CZ" altLang="cs-CZ" i="0" dirty="0">
                <a:latin typeface="Arial" charset="0"/>
                <a:cs typeface="Arial" charset="0"/>
              </a:rPr>
              <a:t>Veškerý odpad železných a neželezných kovů zůstává v areálu elektrárny</a:t>
            </a:r>
          </a:p>
          <a:p>
            <a:pPr marL="285750" indent="-285750" algn="l" eaLnBrk="1" hangingPunct="1">
              <a:lnSpc>
                <a:spcPct val="100000"/>
              </a:lnSpc>
              <a:buClr>
                <a:srgbClr val="FF6633"/>
              </a:buClr>
              <a:buSzTx/>
              <a:buFont typeface="Wingdings" panose="05000000000000000000" pitchFamily="2" charset="2"/>
              <a:buChar char="§"/>
            </a:pPr>
            <a:r>
              <a:rPr lang="cs-CZ" altLang="cs-CZ" i="0" dirty="0">
                <a:latin typeface="Arial" charset="0"/>
                <a:cs typeface="Arial" charset="0"/>
              </a:rPr>
              <a:t>Po dohodě s kontaktní osobou (zaměstnanec ELE) bude tento odpad odložen na shromažďovací místo železného šrotu</a:t>
            </a:r>
          </a:p>
          <a:p>
            <a:pPr marL="0" indent="0" eaLnBrk="1" hangingPunct="1">
              <a:lnSpc>
                <a:spcPct val="100000"/>
              </a:lnSpc>
              <a:buClr>
                <a:schemeClr val="accent2"/>
              </a:buClr>
              <a:buSzTx/>
            </a:pPr>
            <a:endParaRPr lang="cs-CZ" altLang="cs-CZ" i="0" dirty="0">
              <a:latin typeface="Arial" charset="0"/>
              <a:cs typeface="Arial" charset="0"/>
            </a:endParaRPr>
          </a:p>
          <a:p>
            <a:pPr marL="0" indent="0" eaLnBrk="1" hangingPunct="1">
              <a:lnSpc>
                <a:spcPct val="100000"/>
              </a:lnSpc>
              <a:buClr>
                <a:schemeClr val="accent2"/>
              </a:buClr>
              <a:buSzTx/>
            </a:pPr>
            <a:endParaRPr lang="cs-CZ" altLang="cs-CZ" i="0" dirty="0">
              <a:latin typeface="Arial" charset="0"/>
              <a:cs typeface="Arial" charset="0"/>
            </a:endParaRPr>
          </a:p>
        </p:txBody>
      </p:sp>
      <p:sp>
        <p:nvSpPr>
          <p:cNvPr id="8" name="Rectangle 2"/>
          <p:cNvSpPr>
            <a:spLocks noGrp="1" noChangeArrowheads="1"/>
          </p:cNvSpPr>
          <p:nvPr>
            <p:ph idx="1"/>
          </p:nvPr>
        </p:nvSpPr>
        <p:spPr>
          <a:xfrm>
            <a:off x="557746" y="3074174"/>
            <a:ext cx="8136458" cy="4679443"/>
          </a:xfrm>
        </p:spPr>
        <p:txBody>
          <a:bodyPr/>
          <a:lstStyle/>
          <a:p>
            <a:pPr>
              <a:lnSpc>
                <a:spcPct val="100000"/>
              </a:lnSpc>
            </a:pPr>
            <a:r>
              <a:rPr lang="cs-CZ" altLang="cs-CZ" dirty="0">
                <a:latin typeface="Arial CE" charset="-18"/>
                <a:cs typeface="Arial CE" charset="-18"/>
              </a:rPr>
              <a:t>Demontovaný materiál je majetkem ČEZ, a. s., pokud není ve smlouvě upraveno jinak. </a:t>
            </a:r>
          </a:p>
          <a:p>
            <a:pPr>
              <a:lnSpc>
                <a:spcPct val="100000"/>
              </a:lnSpc>
            </a:pPr>
            <a:r>
              <a:rPr lang="cs-CZ" altLang="cs-CZ" dirty="0">
                <a:latin typeface="Arial CE" charset="-18"/>
                <a:cs typeface="Arial CE" charset="-18"/>
              </a:rPr>
              <a:t>Kovový materiál /odpad nutno </a:t>
            </a:r>
            <a:r>
              <a:rPr lang="cs-CZ" altLang="cs-CZ" b="1" i="1" dirty="0">
                <a:latin typeface="Arial CE" charset="-18"/>
                <a:cs typeface="Arial CE" charset="-18"/>
              </a:rPr>
              <a:t>průběžně</a:t>
            </a:r>
            <a:r>
              <a:rPr lang="cs-CZ" altLang="cs-CZ" dirty="0">
                <a:latin typeface="Arial CE" charset="-18"/>
                <a:cs typeface="Arial CE" charset="-18"/>
              </a:rPr>
              <a:t> odvážet do prostoru sběru kovového odpadu u centrální údržby.</a:t>
            </a:r>
          </a:p>
          <a:p>
            <a:r>
              <a:rPr lang="cs-CZ" dirty="0"/>
              <a:t>Shromažďovací místo pro KO obsluhuje ČEZ-EP. Odpovědné osoby: Sábl Tomáš </a:t>
            </a:r>
          </a:p>
          <a:p>
            <a:r>
              <a:rPr lang="cs-CZ" dirty="0"/>
              <a:t> tel: 792 330 252</a:t>
            </a:r>
          </a:p>
          <a:p>
            <a:r>
              <a:rPr lang="cs-CZ" sz="2000" dirty="0"/>
              <a:t> </a:t>
            </a:r>
          </a:p>
          <a:p>
            <a:pPr>
              <a:lnSpc>
                <a:spcPct val="100000"/>
              </a:lnSpc>
            </a:pPr>
            <a:endParaRPr lang="cs-CZ" altLang="cs-CZ" sz="2000" dirty="0">
              <a:latin typeface="Arial CE" charset="-18"/>
              <a:cs typeface="Arial CE" charset="-18"/>
            </a:endParaRPr>
          </a:p>
          <a:p>
            <a:pPr>
              <a:lnSpc>
                <a:spcPct val="100000"/>
              </a:lnSpc>
            </a:pPr>
            <a:endParaRPr lang="cs-CZ" altLang="cs-CZ" sz="2000" dirty="0">
              <a:latin typeface="Arial CE" charset="-18"/>
              <a:cs typeface="Arial CE" charset="-18"/>
            </a:endParaRPr>
          </a:p>
          <a:p>
            <a:pPr>
              <a:lnSpc>
                <a:spcPct val="100000"/>
              </a:lnSpc>
            </a:pPr>
            <a:endParaRPr lang="cs-CZ" altLang="cs-CZ" sz="1400" i="1" dirty="0">
              <a:latin typeface="Arial CE" charset="-18"/>
              <a:cs typeface="Arial CE" charset="-18"/>
            </a:endParaRPr>
          </a:p>
          <a:p>
            <a:pPr>
              <a:lnSpc>
                <a:spcPct val="100000"/>
              </a:lnSpc>
              <a:buClr>
                <a:schemeClr val="accent2"/>
              </a:buClr>
              <a:buSzPct val="130000"/>
            </a:pPr>
            <a:r>
              <a:rPr lang="cs-CZ" altLang="cs-CZ" sz="1400" dirty="0">
                <a:latin typeface="Arial CE" charset="-18"/>
                <a:cs typeface="Arial CE" charset="-18"/>
              </a:rPr>
              <a:t> </a:t>
            </a: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892" y="4312676"/>
            <a:ext cx="2763307" cy="2216657"/>
          </a:xfrm>
          <a:prstGeom prst="rect">
            <a:avLst/>
          </a:prstGeom>
          <a:ln>
            <a:noFill/>
          </a:ln>
          <a:effectLst>
            <a:softEdge rad="112500"/>
          </a:effectLst>
        </p:spPr>
      </p:pic>
    </p:spTree>
    <p:extLst>
      <p:ext uri="{BB962C8B-B14F-4D97-AF65-F5344CB8AC3E}">
        <p14:creationId xmlns:p14="http://schemas.microsoft.com/office/powerpoint/2010/main" val="1628953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57400" indent="-228600" defTabSz="895350" eaLnBrk="0" hangingPunct="0">
              <a:lnSpc>
                <a:spcPts val="2300"/>
              </a:lnSpc>
              <a:buSzPct val="75000"/>
              <a:defRPr sz="1600">
                <a:solidFill>
                  <a:schemeClr val="tx1"/>
                </a:solidFill>
                <a:latin typeface="Arial CE" pitchFamily="34" charset="0"/>
                <a:cs typeface="Arial CE" pitchFamily="34" charset="0"/>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eaLnBrk="1" hangingPunct="1">
              <a:lnSpc>
                <a:spcPct val="100000"/>
              </a:lnSpc>
              <a:buSzTx/>
            </a:pPr>
            <a:fld id="{6B13062F-C7D6-45E7-AB64-339752FD07A7}" type="slidenum">
              <a:rPr lang="cs-CZ" altLang="cs-CZ" sz="1000" smtClean="0">
                <a:solidFill>
                  <a:schemeClr val="bg1"/>
                </a:solidFill>
              </a:rPr>
              <a:pPr eaLnBrk="1" hangingPunct="1">
                <a:lnSpc>
                  <a:spcPct val="100000"/>
                </a:lnSpc>
                <a:buSzTx/>
              </a:pPr>
              <a:t>28</a:t>
            </a:fld>
            <a:endParaRPr lang="cs-CZ" altLang="cs-CZ" sz="1000">
              <a:solidFill>
                <a:schemeClr val="bg1"/>
              </a:solidFill>
            </a:endParaRPr>
          </a:p>
        </p:txBody>
      </p:sp>
      <p:sp>
        <p:nvSpPr>
          <p:cNvPr id="40963" name="Rectangle 9"/>
          <p:cNvSpPr>
            <a:spLocks noGrp="1" noChangeArrowheads="1"/>
          </p:cNvSpPr>
          <p:nvPr>
            <p:ph type="title" idx="4294967295"/>
            <p:custDataLst>
              <p:tags r:id="rId1"/>
            </p:custDataLst>
          </p:nvPr>
        </p:nvSpPr>
        <p:spPr>
          <a:xfrm>
            <a:off x="476250" y="428625"/>
            <a:ext cx="7197725" cy="846386"/>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42988" eaLnBrk="1" hangingPunct="1"/>
            <a:r>
              <a:rPr lang="cs-CZ" altLang="cs-CZ" dirty="0">
                <a:solidFill>
                  <a:schemeClr val="tx1"/>
                </a:solidFill>
              </a:rPr>
              <a:t>SPECIFIKA  LOKALITY  LEDVICE</a:t>
            </a:r>
            <a:br>
              <a:rPr lang="cs-CZ" altLang="cs-CZ" dirty="0">
                <a:solidFill>
                  <a:schemeClr val="tx1"/>
                </a:solidFill>
              </a:rPr>
            </a:br>
            <a:r>
              <a:rPr lang="cs-CZ" altLang="cs-CZ" dirty="0">
                <a:solidFill>
                  <a:schemeClr val="accent2"/>
                </a:solidFill>
              </a:rPr>
              <a:t>3. NEDOSTATKY DODAVATELŮ V OŽP</a:t>
            </a:r>
            <a:endParaRPr lang="en-US" altLang="cs-CZ" dirty="0">
              <a:solidFill>
                <a:schemeClr val="accent2"/>
              </a:solidFill>
            </a:endParaRPr>
          </a:p>
        </p:txBody>
      </p:sp>
      <p:sp>
        <p:nvSpPr>
          <p:cNvPr id="40964" name="Text Box 4"/>
          <p:cNvSpPr txBox="1">
            <a:spLocks noChangeArrowheads="1"/>
          </p:cNvSpPr>
          <p:nvPr/>
        </p:nvSpPr>
        <p:spPr bwMode="auto">
          <a:xfrm>
            <a:off x="514350" y="1573213"/>
            <a:ext cx="8223250" cy="20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88" tIns="44795" rIns="89588" bIns="44795">
            <a:spAutoFit/>
          </a:bodyPr>
          <a:lstStyle>
            <a:lvl1pPr marL="266700" indent="-266700" defTabSz="895350" eaLnBrk="0" hangingPunct="0">
              <a:lnSpc>
                <a:spcPts val="2300"/>
              </a:lnSpc>
              <a:buSzPct val="120000"/>
              <a:defRPr sz="1600">
                <a:solidFill>
                  <a:schemeClr val="tx1"/>
                </a:solidFill>
                <a:latin typeface="Arial CE" pitchFamily="34" charset="0"/>
                <a:cs typeface="Arial CE" pitchFamily="34" charset="0"/>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pitchFamily="34" charset="0"/>
                <a:cs typeface="Arial CE" pitchFamily="34" charset="0"/>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pitchFamily="34" charset="0"/>
                <a:cs typeface="Arial CE" pitchFamily="34" charset="0"/>
              </a:defRPr>
            </a:lvl3pPr>
            <a:lvl4pPr marL="1600200" indent="-228600" defTabSz="895350" eaLnBrk="0" hangingPunct="0">
              <a:lnSpc>
                <a:spcPts val="2300"/>
              </a:lnSpc>
              <a:buSzPct val="89000"/>
              <a:defRPr sz="1600">
                <a:solidFill>
                  <a:schemeClr val="tx1"/>
                </a:solidFill>
                <a:latin typeface="Arial CE" pitchFamily="34" charset="0"/>
                <a:cs typeface="Arial CE" pitchFamily="34" charset="0"/>
              </a:defRPr>
            </a:lvl4pPr>
            <a:lvl5pPr marL="2057400" indent="-228600" defTabSz="895350" eaLnBrk="0" hangingPunct="0">
              <a:lnSpc>
                <a:spcPts val="2300"/>
              </a:lnSpc>
              <a:buSzPct val="75000"/>
              <a:defRPr sz="1600">
                <a:solidFill>
                  <a:schemeClr val="tx1"/>
                </a:solidFill>
                <a:latin typeface="Arial CE" pitchFamily="34" charset="0"/>
                <a:cs typeface="Arial CE" pitchFamily="34" charset="0"/>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pitchFamily="34" charset="0"/>
                <a:cs typeface="Arial CE" pitchFamily="34" charset="0"/>
              </a:defRPr>
            </a:lvl9pPr>
          </a:lstStyle>
          <a:p>
            <a:pPr algn="l" eaLnBrk="1" hangingPunct="1">
              <a:lnSpc>
                <a:spcPct val="100000"/>
              </a:lnSpc>
              <a:buClr>
                <a:srgbClr val="FF6633"/>
              </a:buClr>
              <a:buSzTx/>
              <a:buFont typeface="Wingdings" pitchFamily="2" charset="2"/>
              <a:buNone/>
            </a:pPr>
            <a:r>
              <a:rPr lang="cs-CZ" altLang="cs-CZ" sz="1800" b="1" i="0" dirty="0">
                <a:latin typeface="Arial" charset="0"/>
                <a:cs typeface="Arial" charset="0"/>
              </a:rPr>
              <a:t>Nejčastější nedostatky dodavatelů v ELE</a:t>
            </a:r>
          </a:p>
          <a:p>
            <a:pPr algn="l" eaLnBrk="1" hangingPunct="1">
              <a:lnSpc>
                <a:spcPct val="100000"/>
              </a:lnSpc>
              <a:spcBef>
                <a:spcPct val="40000"/>
              </a:spcBef>
              <a:buClr>
                <a:srgbClr val="FF6633"/>
              </a:buClr>
              <a:buSzTx/>
              <a:buFont typeface="Wingdings" pitchFamily="2" charset="2"/>
              <a:buChar char="§"/>
            </a:pPr>
            <a:r>
              <a:rPr lang="cs-CZ" altLang="cs-CZ" i="0" dirty="0">
                <a:latin typeface="Arial" charset="0"/>
                <a:cs typeface="Arial" charset="0"/>
              </a:rPr>
              <a:t>Neoznačené obaly chemických látek</a:t>
            </a:r>
          </a:p>
          <a:p>
            <a:pPr algn="l" eaLnBrk="1" hangingPunct="1">
              <a:lnSpc>
                <a:spcPct val="100000"/>
              </a:lnSpc>
              <a:spcBef>
                <a:spcPct val="40000"/>
              </a:spcBef>
              <a:buClr>
                <a:srgbClr val="FF6633"/>
              </a:buClr>
              <a:buSzTx/>
              <a:buFont typeface="Wingdings" pitchFamily="2" charset="2"/>
              <a:buChar char="§"/>
            </a:pPr>
            <a:r>
              <a:rPr lang="cs-CZ" altLang="cs-CZ" i="0" dirty="0">
                <a:latin typeface="Arial" charset="0"/>
                <a:cs typeface="Arial" charset="0"/>
              </a:rPr>
              <a:t>Únik ropných a jiných chemických látek</a:t>
            </a:r>
          </a:p>
          <a:p>
            <a:pPr algn="l" eaLnBrk="1" hangingPunct="1">
              <a:lnSpc>
                <a:spcPct val="100000"/>
              </a:lnSpc>
              <a:spcBef>
                <a:spcPct val="40000"/>
              </a:spcBef>
              <a:buClr>
                <a:srgbClr val="FF6633"/>
              </a:buClr>
              <a:buSzTx/>
              <a:buFont typeface="Wingdings" pitchFamily="2" charset="2"/>
              <a:buChar char="§"/>
            </a:pPr>
            <a:r>
              <a:rPr lang="cs-CZ" altLang="cs-CZ" i="0" dirty="0">
                <a:latin typeface="Arial" charset="0"/>
                <a:cs typeface="Arial" charset="0"/>
              </a:rPr>
              <a:t>Nedostatky v úklidu</a:t>
            </a:r>
          </a:p>
          <a:p>
            <a:pPr algn="l" eaLnBrk="1" hangingPunct="1">
              <a:lnSpc>
                <a:spcPct val="100000"/>
              </a:lnSpc>
              <a:spcBef>
                <a:spcPct val="40000"/>
              </a:spcBef>
              <a:buClr>
                <a:srgbClr val="FF6633"/>
              </a:buClr>
              <a:buSzTx/>
              <a:buFont typeface="Wingdings" pitchFamily="2" charset="2"/>
              <a:buChar char="§"/>
            </a:pPr>
            <a:r>
              <a:rPr lang="cs-CZ" altLang="cs-CZ" i="0" dirty="0">
                <a:latin typeface="Arial" charset="0"/>
                <a:cs typeface="Arial" charset="0"/>
              </a:rPr>
              <a:t>Nepovolené ukládání odpadů mimo místa k tomu určená</a:t>
            </a:r>
          </a:p>
          <a:p>
            <a:pPr algn="l" eaLnBrk="1" hangingPunct="1">
              <a:lnSpc>
                <a:spcPct val="100000"/>
              </a:lnSpc>
              <a:spcBef>
                <a:spcPct val="40000"/>
              </a:spcBef>
              <a:buClr>
                <a:srgbClr val="FF6633"/>
              </a:buClr>
              <a:buSzTx/>
              <a:buFont typeface="Wingdings" pitchFamily="2" charset="2"/>
              <a:buChar char="§"/>
            </a:pPr>
            <a:r>
              <a:rPr lang="cs-CZ" altLang="cs-CZ" i="0" dirty="0">
                <a:latin typeface="Arial" charset="0"/>
                <a:cs typeface="Arial" charset="0"/>
              </a:rPr>
              <a:t>Neoznačená shromažďovací místa odpadů</a:t>
            </a:r>
          </a:p>
        </p:txBody>
      </p:sp>
      <p:pic>
        <p:nvPicPr>
          <p:cNvPr id="40965" name="Picture 16" descr="Obraz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0" y="3222625"/>
            <a:ext cx="25876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MC90042446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613" y="5791200"/>
            <a:ext cx="7032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52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1" y="437652"/>
            <a:ext cx="6876000" cy="846386"/>
          </a:xfrm>
        </p:spPr>
        <p:txBody>
          <a:bodyPr/>
          <a:lstStyle/>
          <a:p>
            <a:r>
              <a:rPr lang="cs-CZ" dirty="0">
                <a:solidFill>
                  <a:schemeClr val="tx1"/>
                </a:solidFill>
              </a:rPr>
              <a:t>SPECIFIKA LOKALITY LEDVICE</a:t>
            </a:r>
            <a:br>
              <a:rPr lang="cs-CZ" dirty="0"/>
            </a:br>
            <a:r>
              <a:rPr lang="cs-CZ" dirty="0"/>
              <a:t>1. BOZP, FYZICKÁ OCHRANA, ŘÍZENÍ PRACÍ</a:t>
            </a:r>
          </a:p>
        </p:txBody>
      </p:sp>
      <p:sp>
        <p:nvSpPr>
          <p:cNvPr id="3" name="Zástupný symbol pro obsah 2"/>
          <p:cNvSpPr>
            <a:spLocks noGrp="1"/>
          </p:cNvSpPr>
          <p:nvPr>
            <p:ph idx="1"/>
          </p:nvPr>
        </p:nvSpPr>
        <p:spPr/>
        <p:txBody>
          <a:bodyPr/>
          <a:lstStyle/>
          <a:p>
            <a:pPr marL="2246313">
              <a:lnSpc>
                <a:spcPct val="80000"/>
              </a:lnSpc>
              <a:spcBef>
                <a:spcPct val="30000"/>
              </a:spcBef>
              <a:spcAft>
                <a:spcPct val="30000"/>
              </a:spcAft>
              <a:buClr>
                <a:srgbClr val="FF3300"/>
              </a:buClr>
            </a:pPr>
            <a:endParaRPr lang="cs-CZ" altLang="cs-CZ" sz="2000" b="1" dirty="0">
              <a:latin typeface="Arial CE" charset="-18"/>
            </a:endParaRPr>
          </a:p>
          <a:p>
            <a:pPr marL="2246313">
              <a:lnSpc>
                <a:spcPct val="80000"/>
              </a:lnSpc>
              <a:spcBef>
                <a:spcPct val="30000"/>
              </a:spcBef>
              <a:spcAft>
                <a:spcPct val="30000"/>
              </a:spcAft>
              <a:buClr>
                <a:srgbClr val="FF3300"/>
              </a:buClr>
            </a:pPr>
            <a:r>
              <a:rPr lang="cs-CZ" altLang="cs-CZ" sz="2000" b="1" dirty="0">
                <a:solidFill>
                  <a:schemeClr val="accent2"/>
                </a:solidFill>
                <a:latin typeface="Arial CE" charset="-18"/>
              </a:rPr>
              <a:t>Koordinátor BOZP </a:t>
            </a:r>
          </a:p>
          <a:p>
            <a:pPr marL="2246313">
              <a:lnSpc>
                <a:spcPct val="80000"/>
              </a:lnSpc>
              <a:spcBef>
                <a:spcPct val="30000"/>
              </a:spcBef>
              <a:spcAft>
                <a:spcPct val="30000"/>
              </a:spcAft>
              <a:buClr>
                <a:srgbClr val="FF3300"/>
              </a:buClr>
            </a:pPr>
            <a:endParaRPr lang="cs-CZ" altLang="cs-CZ" sz="2000" b="1" dirty="0">
              <a:latin typeface="Arial CE" charset="-18"/>
            </a:endParaRPr>
          </a:p>
          <a:p>
            <a:pPr marL="2246313">
              <a:lnSpc>
                <a:spcPct val="80000"/>
              </a:lnSpc>
              <a:spcBef>
                <a:spcPct val="30000"/>
              </a:spcBef>
              <a:spcAft>
                <a:spcPct val="30000"/>
              </a:spcAft>
              <a:buClr>
                <a:srgbClr val="FF3300"/>
              </a:buClr>
            </a:pPr>
            <a:r>
              <a:rPr lang="cs-CZ" altLang="cs-CZ" sz="2000" b="1" dirty="0">
                <a:latin typeface="Arial CE" charset="-18"/>
              </a:rPr>
              <a:t>Zdeňka Lukáčová</a:t>
            </a:r>
            <a:endParaRPr lang="cs-CZ" altLang="cs-CZ" sz="2000" b="1" dirty="0"/>
          </a:p>
          <a:p>
            <a:pPr marL="2246313">
              <a:lnSpc>
                <a:spcPct val="80000"/>
              </a:lnSpc>
              <a:spcBef>
                <a:spcPct val="30000"/>
              </a:spcBef>
              <a:spcAft>
                <a:spcPct val="30000"/>
              </a:spcAft>
              <a:buClr>
                <a:srgbClr val="FF3300"/>
              </a:buClr>
            </a:pPr>
            <a:r>
              <a:rPr lang="cs-CZ" altLang="cs-CZ" b="1" dirty="0"/>
              <a:t>Tel.:  724 513 835 nebo 411 10 2247</a:t>
            </a:r>
            <a:r>
              <a:rPr lang="cs-CZ" altLang="cs-CZ" dirty="0"/>
              <a:t> </a:t>
            </a:r>
          </a:p>
          <a:p>
            <a:pPr marL="2246313">
              <a:lnSpc>
                <a:spcPct val="80000"/>
              </a:lnSpc>
              <a:spcBef>
                <a:spcPct val="30000"/>
              </a:spcBef>
              <a:spcAft>
                <a:spcPct val="30000"/>
              </a:spcAft>
              <a:buClr>
                <a:srgbClr val="FF3300"/>
              </a:buClr>
            </a:pPr>
            <a:r>
              <a:rPr lang="cs-CZ" altLang="cs-CZ" b="1" dirty="0"/>
              <a:t>E-mail: zdenka.lukacova@cez.cz</a:t>
            </a:r>
          </a:p>
          <a:p>
            <a:pPr>
              <a:lnSpc>
                <a:spcPct val="80000"/>
              </a:lnSpc>
              <a:spcBef>
                <a:spcPct val="30000"/>
              </a:spcBef>
              <a:spcAft>
                <a:spcPct val="30000"/>
              </a:spcAft>
              <a:buClr>
                <a:srgbClr val="FF3300"/>
              </a:buClr>
            </a:pPr>
            <a:endParaRPr lang="cs-CZ" altLang="cs-CZ" b="1"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pPr>
              <a:lnSpc>
                <a:spcPct val="80000"/>
              </a:lnSpc>
              <a:spcBef>
                <a:spcPct val="30000"/>
              </a:spcBef>
              <a:spcAft>
                <a:spcPct val="30000"/>
              </a:spcAft>
              <a:buClr>
                <a:srgbClr val="FF3300"/>
              </a:buClr>
            </a:pPr>
            <a:endParaRPr lang="cs-CZ" altLang="cs-CZ" dirty="0"/>
          </a:p>
          <a:p>
            <a:endParaRPr lang="cs-CZ" dirty="0"/>
          </a:p>
        </p:txBody>
      </p:sp>
      <p:sp>
        <p:nvSpPr>
          <p:cNvPr id="4" name="Zástupný symbol pro číslo snímku 3"/>
          <p:cNvSpPr>
            <a:spLocks noGrp="1"/>
          </p:cNvSpPr>
          <p:nvPr>
            <p:ph type="sldNum" sz="quarter" idx="10"/>
          </p:nvPr>
        </p:nvSpPr>
        <p:spPr/>
        <p:txBody>
          <a:bodyPr/>
          <a:lstStyle/>
          <a:p>
            <a:fld id="{569EC6D3-E5AC-407E-ABD5-BD9CA53279C2}" type="slidenum">
              <a:rPr lang="cs-CZ" smtClean="0"/>
              <a:pPr/>
              <a:t>2</a:t>
            </a:fld>
            <a:endParaRPr lang="cs-CZ"/>
          </a:p>
        </p:txBody>
      </p:sp>
      <p:pic>
        <p:nvPicPr>
          <p:cNvPr id="5" name="Obrázek 4"/>
          <p:cNvPicPr>
            <a:picLocks noChangeAspect="1"/>
          </p:cNvPicPr>
          <p:nvPr/>
        </p:nvPicPr>
        <p:blipFill>
          <a:blip r:embed="rId2"/>
          <a:stretch>
            <a:fillRect/>
          </a:stretch>
        </p:blipFill>
        <p:spPr>
          <a:xfrm>
            <a:off x="532672" y="2027649"/>
            <a:ext cx="1948668" cy="2351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757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03771" y="416275"/>
            <a:ext cx="6973413" cy="846386"/>
          </a:xfrm>
        </p:spPr>
        <p:txBody>
          <a:bodyPr/>
          <a:lstStyle/>
          <a:p>
            <a:pPr defTabSz="895255">
              <a:defRPr/>
            </a:pPr>
            <a:r>
              <a:rPr lang="cs-CZ" cap="all" dirty="0">
                <a:solidFill>
                  <a:schemeClr val="tx1"/>
                </a:solidFill>
              </a:rPr>
              <a:t>Specifika lokality Ledvice </a:t>
            </a:r>
            <a:br>
              <a:rPr lang="cs-CZ" dirty="0"/>
            </a:br>
            <a:r>
              <a:rPr lang="cs-CZ" dirty="0"/>
              <a:t>4. MÍSTA K OHLÁŠENÍ UDÁLOSTÍ</a:t>
            </a:r>
          </a:p>
        </p:txBody>
      </p:sp>
      <p:sp>
        <p:nvSpPr>
          <p:cNvPr id="31747" name="Zástupný symbol pro číslo snímku 3"/>
          <p:cNvSpPr>
            <a:spLocks noGrp="1"/>
          </p:cNvSpPr>
          <p:nvPr>
            <p:ph type="sldNum" sz="quarter" idx="10"/>
          </p:nvPr>
        </p:nvSpPr>
        <p:spPr>
          <a:xfrm>
            <a:off x="503771" y="6634475"/>
            <a:ext cx="311009" cy="187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3711BE76-410D-4EDB-AE65-74F69A359D94}" type="slidenum">
              <a:rPr lang="cs-CZ" altLang="cs-CZ" sz="1200">
                <a:solidFill>
                  <a:schemeClr val="bg1"/>
                </a:solidFill>
                <a:latin typeface="+mn-lt"/>
                <a:ea typeface="Arial CE" charset="-18"/>
                <a:cs typeface="Arial CE" charset="-18"/>
              </a:rPr>
              <a:pPr>
                <a:defRPr/>
              </a:pPr>
              <a:t>29</a:t>
            </a:fld>
            <a:endParaRPr lang="cs-CZ" altLang="cs-CZ" sz="1200">
              <a:solidFill>
                <a:schemeClr val="bg1"/>
              </a:solidFill>
              <a:latin typeface="+mn-lt"/>
              <a:ea typeface="Arial CE" charset="-18"/>
              <a:cs typeface="Arial CE" charset="-18"/>
            </a:endParaRPr>
          </a:p>
        </p:txBody>
      </p:sp>
      <p:sp>
        <p:nvSpPr>
          <p:cNvPr id="31748" name="Rectangle 3"/>
          <p:cNvSpPr>
            <a:spLocks noChangeArrowheads="1"/>
          </p:cNvSpPr>
          <p:nvPr/>
        </p:nvSpPr>
        <p:spPr bwMode="auto">
          <a:xfrm>
            <a:off x="528069" y="1639183"/>
            <a:ext cx="7935599" cy="4628634"/>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576" tIns="40860" rIns="78576" bIns="40860">
            <a:spAutoFit/>
          </a:bodyPr>
          <a:lstStyle>
            <a:lvl1pPr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lgn="l">
              <a:lnSpc>
                <a:spcPct val="110000"/>
              </a:lnSpc>
              <a:buClr>
                <a:srgbClr val="FF6600"/>
              </a:buClr>
              <a:defRPr/>
            </a:pPr>
            <a:r>
              <a:rPr lang="cs-CZ" altLang="cs-CZ" sz="1600" b="1" i="0" dirty="0">
                <a:solidFill>
                  <a:schemeClr val="accent2"/>
                </a:solidFill>
              </a:rPr>
              <a:t>Nastanou-li mimořádné události: </a:t>
            </a:r>
            <a:r>
              <a:rPr lang="cs-CZ" altLang="cs-CZ" sz="1600" i="0" dirty="0"/>
              <a:t>podle potřeby přivolat pomoc</a:t>
            </a:r>
          </a:p>
          <a:p>
            <a:pPr marL="0" lvl="1" indent="0" algn="l">
              <a:lnSpc>
                <a:spcPct val="110000"/>
              </a:lnSpc>
              <a:spcBef>
                <a:spcPts val="0"/>
              </a:spcBef>
              <a:buClr>
                <a:srgbClr val="FF6600"/>
              </a:buClr>
              <a:defRPr/>
            </a:pPr>
            <a:endParaRPr lang="cs-CZ" altLang="cs-CZ" i="0" dirty="0"/>
          </a:p>
          <a:p>
            <a:pPr marL="0" lvl="1" indent="0" algn="l">
              <a:lnSpc>
                <a:spcPct val="110000"/>
              </a:lnSpc>
              <a:spcBef>
                <a:spcPts val="0"/>
              </a:spcBef>
              <a:buClr>
                <a:srgbClr val="FF6600"/>
              </a:buClr>
              <a:defRPr/>
            </a:pPr>
            <a:r>
              <a:rPr lang="cs-CZ" altLang="cs-CZ" sz="1400" b="1" i="0" dirty="0"/>
              <a:t>PRVNÍ POMOC:</a:t>
            </a:r>
            <a:r>
              <a:rPr lang="cs-CZ" altLang="cs-CZ" sz="1600" i="0" dirty="0"/>
              <a:t>		</a:t>
            </a:r>
            <a:r>
              <a:rPr lang="cs-CZ" altLang="cs-CZ" sz="1600" b="1" i="0" dirty="0"/>
              <a:t>IZS  112  (155, 158, 150)</a:t>
            </a:r>
          </a:p>
          <a:p>
            <a:pPr algn="l">
              <a:lnSpc>
                <a:spcPct val="110000"/>
              </a:lnSpc>
              <a:spcBef>
                <a:spcPts val="0"/>
              </a:spcBef>
              <a:buClr>
                <a:srgbClr val="FF6600"/>
              </a:buClr>
              <a:defRPr/>
            </a:pPr>
            <a:endParaRPr lang="cs-CZ" sz="1600" b="1" i="0" dirty="0"/>
          </a:p>
          <a:p>
            <a:pPr marL="369298" indent="-184649" algn="l">
              <a:lnSpc>
                <a:spcPct val="110000"/>
              </a:lnSpc>
              <a:spcBef>
                <a:spcPts val="0"/>
              </a:spcBef>
              <a:buClr>
                <a:srgbClr val="FF6600"/>
              </a:buClr>
              <a:buFont typeface="Wingdings" pitchFamily="2" charset="2"/>
              <a:buChar char="§"/>
              <a:defRPr/>
            </a:pPr>
            <a:r>
              <a:rPr lang="cs-CZ" sz="1400" i="0" dirty="0"/>
              <a:t>Zdravotní středisko</a:t>
            </a:r>
            <a:r>
              <a:rPr lang="cs-CZ" sz="1400" b="1" i="0" dirty="0"/>
              <a:t> 	+420 411 10 2285 </a:t>
            </a:r>
          </a:p>
          <a:p>
            <a:pPr marL="369298" indent="-184649" algn="l">
              <a:lnSpc>
                <a:spcPct val="110000"/>
              </a:lnSpc>
              <a:spcBef>
                <a:spcPts val="0"/>
              </a:spcBef>
              <a:buClr>
                <a:srgbClr val="FF6600"/>
              </a:buClr>
              <a:buFont typeface="Wingdings" pitchFamily="2" charset="2"/>
              <a:buChar char="§"/>
              <a:defRPr/>
            </a:pPr>
            <a:r>
              <a:rPr lang="cs-CZ" sz="1400" i="0" dirty="0"/>
              <a:t>Hasiči Doly Bílina		</a:t>
            </a:r>
            <a:r>
              <a:rPr lang="cs-CZ" sz="1400" b="1" i="0" dirty="0"/>
              <a:t>+420 411 10 2333 (2444)</a:t>
            </a:r>
          </a:p>
          <a:p>
            <a:pPr marL="369298" indent="-184649" algn="l">
              <a:lnSpc>
                <a:spcPct val="110000"/>
              </a:lnSpc>
              <a:spcBef>
                <a:spcPts val="0"/>
              </a:spcBef>
              <a:buClr>
                <a:srgbClr val="FF6600"/>
              </a:buClr>
              <a:buFont typeface="Wingdings" pitchFamily="2" charset="2"/>
              <a:buChar char="§"/>
              <a:defRPr/>
            </a:pPr>
            <a:r>
              <a:rPr lang="cs-CZ" sz="1400" i="0" dirty="0"/>
              <a:t>Ostraha 		</a:t>
            </a:r>
            <a:r>
              <a:rPr lang="cs-CZ" sz="1400" b="1" i="0" dirty="0"/>
              <a:t>+420 411 10 2330</a:t>
            </a:r>
          </a:p>
          <a:p>
            <a:pPr marL="460002" indent="-460002" algn="l">
              <a:lnSpc>
                <a:spcPct val="110000"/>
              </a:lnSpc>
              <a:spcBef>
                <a:spcPts val="0"/>
              </a:spcBef>
              <a:buClr>
                <a:srgbClr val="FF6600"/>
              </a:buClr>
              <a:defRPr/>
            </a:pPr>
            <a:endParaRPr lang="cs-CZ" sz="1600" i="0" dirty="0"/>
          </a:p>
          <a:p>
            <a:pPr algn="l">
              <a:lnSpc>
                <a:spcPct val="110000"/>
              </a:lnSpc>
              <a:spcBef>
                <a:spcPts val="0"/>
              </a:spcBef>
              <a:buClr>
                <a:srgbClr val="FF6600"/>
              </a:buClr>
              <a:defRPr/>
            </a:pPr>
            <a:r>
              <a:rPr lang="cs-CZ" sz="1400" b="1" i="0" dirty="0"/>
              <a:t>Adresa zdravotnického zařízení pro poskytnutí ZPP:</a:t>
            </a:r>
          </a:p>
          <a:p>
            <a:pPr marL="460002" indent="-460002" algn="l">
              <a:lnSpc>
                <a:spcPct val="110000"/>
              </a:lnSpc>
              <a:spcBef>
                <a:spcPts val="0"/>
              </a:spcBef>
              <a:defRPr/>
            </a:pPr>
            <a:r>
              <a:rPr lang="cs-CZ" sz="1400" i="0" dirty="0">
                <a:solidFill>
                  <a:srgbClr val="FF00FF"/>
                </a:solidFill>
              </a:rPr>
              <a:t>	</a:t>
            </a:r>
            <a:r>
              <a:rPr lang="cs-CZ" sz="1400" i="0" dirty="0"/>
              <a:t>Doly Bílina úpravna uhlí Ledvice</a:t>
            </a:r>
          </a:p>
          <a:p>
            <a:pPr marL="460002" indent="-460002" algn="l">
              <a:lnSpc>
                <a:spcPct val="110000"/>
              </a:lnSpc>
              <a:spcBef>
                <a:spcPts val="0"/>
              </a:spcBef>
              <a:defRPr/>
            </a:pPr>
            <a:r>
              <a:rPr lang="cs-CZ" sz="1400" i="0" dirty="0"/>
              <a:t>	MUDr. Kateřina Slavíková</a:t>
            </a:r>
          </a:p>
          <a:p>
            <a:pPr marL="460002" indent="-460002" algn="l">
              <a:lnSpc>
                <a:spcPct val="110000"/>
              </a:lnSpc>
              <a:spcBef>
                <a:spcPts val="0"/>
              </a:spcBef>
              <a:defRPr/>
            </a:pPr>
            <a:r>
              <a:rPr lang="cs-CZ" sz="1400" i="0" dirty="0"/>
              <a:t>	(tel. 411 102 285), Po-Pá od 07:00-13:00 hod.</a:t>
            </a:r>
          </a:p>
          <a:p>
            <a:pPr marL="460002" indent="-460002" algn="l">
              <a:lnSpc>
                <a:spcPct val="110000"/>
              </a:lnSpc>
              <a:spcBef>
                <a:spcPts val="0"/>
              </a:spcBef>
              <a:defRPr/>
            </a:pPr>
            <a:endParaRPr lang="pl-PL" sz="1400" b="1" i="0" dirty="0">
              <a:solidFill>
                <a:srgbClr val="FF00FF"/>
              </a:solidFill>
            </a:endParaRPr>
          </a:p>
          <a:p>
            <a:pPr marL="460002" indent="-460002" algn="l">
              <a:lnSpc>
                <a:spcPct val="110000"/>
              </a:lnSpc>
              <a:spcBef>
                <a:spcPts val="0"/>
              </a:spcBef>
              <a:defRPr/>
            </a:pPr>
            <a:endParaRPr lang="pl-PL" sz="1400" b="1" i="0" dirty="0">
              <a:solidFill>
                <a:srgbClr val="FF00FF"/>
              </a:solidFill>
            </a:endParaRPr>
          </a:p>
          <a:p>
            <a:pPr algn="l">
              <a:lnSpc>
                <a:spcPct val="110000"/>
              </a:lnSpc>
              <a:spcBef>
                <a:spcPts val="0"/>
              </a:spcBef>
              <a:buClr>
                <a:srgbClr val="FF6600"/>
              </a:buClr>
              <a:defRPr/>
            </a:pPr>
            <a:r>
              <a:rPr lang="cs-CZ" sz="1400" b="1" i="0" dirty="0"/>
              <a:t>Pro případ nutné součinnosti s ČEZ, a. s.</a:t>
            </a:r>
          </a:p>
          <a:p>
            <a:pPr marL="369298" indent="-184649" algn="l">
              <a:lnSpc>
                <a:spcPct val="110000"/>
              </a:lnSpc>
              <a:spcBef>
                <a:spcPts val="0"/>
              </a:spcBef>
              <a:buClr>
                <a:srgbClr val="FF6600"/>
              </a:buClr>
              <a:buFont typeface="Wingdings" pitchFamily="2" charset="2"/>
              <a:buChar char="§"/>
              <a:defRPr/>
            </a:pPr>
            <a:r>
              <a:rPr lang="cs-CZ" sz="1400" i="0" dirty="0"/>
              <a:t>Směnový inženýr	</a:t>
            </a:r>
            <a:r>
              <a:rPr lang="cs-CZ" sz="1400" b="1" i="0" dirty="0"/>
              <a:t> 	+420 724 917 923</a:t>
            </a:r>
          </a:p>
          <a:p>
            <a:pPr marL="369298" indent="-184649" algn="l">
              <a:lnSpc>
                <a:spcPct val="110000"/>
              </a:lnSpc>
              <a:spcBef>
                <a:spcPts val="0"/>
              </a:spcBef>
              <a:buClr>
                <a:srgbClr val="FF6600"/>
              </a:buClr>
              <a:buFont typeface="Wingdings" pitchFamily="2" charset="2"/>
              <a:buChar char="§"/>
              <a:defRPr/>
            </a:pPr>
            <a:r>
              <a:rPr lang="cs-CZ" sz="1400" i="0" dirty="0"/>
              <a:t>Směnový mistr elektro</a:t>
            </a:r>
            <a:r>
              <a:rPr lang="cs-CZ" sz="1400" b="1" i="0" dirty="0"/>
              <a:t> 	+420 724 917 929</a:t>
            </a:r>
            <a:endParaRPr lang="cs-CZ" sz="1400" i="0" dirty="0"/>
          </a:p>
          <a:p>
            <a:pPr algn="l">
              <a:spcBef>
                <a:spcPct val="20000"/>
              </a:spcBef>
              <a:buClr>
                <a:srgbClr val="FF6600"/>
              </a:buClr>
              <a:defRPr/>
            </a:pPr>
            <a:endParaRPr lang="cs-CZ" altLang="cs-CZ" sz="2200" b="1" i="0" dirty="0">
              <a:solidFill>
                <a:srgbClr val="FF00FF"/>
              </a:solidFill>
            </a:endParaRPr>
          </a:p>
        </p:txBody>
      </p:sp>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499" y="3756991"/>
            <a:ext cx="667468" cy="104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498" y="2163614"/>
            <a:ext cx="1508072" cy="139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7226" y="264511"/>
            <a:ext cx="1093392" cy="109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1233919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77673" y="481013"/>
            <a:ext cx="8350416" cy="1269578"/>
          </a:xfrm>
        </p:spPr>
        <p:txBody>
          <a:bodyPr/>
          <a:lstStyle/>
          <a:p>
            <a:r>
              <a:rPr lang="cs-CZ" altLang="cs-CZ" dirty="0">
                <a:solidFill>
                  <a:schemeClr val="tx1"/>
                </a:solidFill>
              </a:rPr>
              <a:t>SPECIFIKA LOKALITY LEDVICE</a:t>
            </a:r>
            <a:br>
              <a:rPr lang="cs-CZ" b="1" kern="1200" dirty="0">
                <a:latin typeface="+mn-lt"/>
              </a:rPr>
            </a:br>
            <a:r>
              <a:rPr lang="cs-CZ" kern="1200" dirty="0"/>
              <a:t>4. </a:t>
            </a:r>
            <a:r>
              <a:rPr lang="cs-CZ" kern="1200" dirty="0">
                <a:solidFill>
                  <a:schemeClr val="accent2"/>
                </a:solidFill>
              </a:rPr>
              <a:t>MÍSTA K OHLÁŠENÍ UDÁLOSTÍ</a:t>
            </a:r>
            <a:br>
              <a:rPr lang="cs-CZ" kern="1200" dirty="0">
                <a:solidFill>
                  <a:schemeClr val="accent2"/>
                </a:solidFill>
              </a:rPr>
            </a:br>
            <a:endParaRPr lang="cs-CZ" kern="1200" dirty="0">
              <a:solidFill>
                <a:schemeClr val="accent2"/>
              </a:solidFill>
            </a:endParaRPr>
          </a:p>
        </p:txBody>
      </p:sp>
      <p:sp>
        <p:nvSpPr>
          <p:cNvPr id="41987" name="Rectangle 3"/>
          <p:cNvSpPr>
            <a:spLocks noGrp="1" noChangeArrowheads="1"/>
          </p:cNvSpPr>
          <p:nvPr>
            <p:ph type="body" idx="1"/>
          </p:nvPr>
        </p:nvSpPr>
        <p:spPr>
          <a:xfrm>
            <a:off x="526774" y="1731963"/>
            <a:ext cx="7832795" cy="4024312"/>
          </a:xfrm>
        </p:spPr>
        <p:txBody>
          <a:bodyPr/>
          <a:lstStyle/>
          <a:p>
            <a:pPr>
              <a:buClr>
                <a:srgbClr val="FF0000"/>
              </a:buClr>
              <a:buSzPct val="140000"/>
            </a:pPr>
            <a:endParaRPr lang="cs-CZ" b="1" dirty="0">
              <a:solidFill>
                <a:schemeClr val="accent2"/>
              </a:solidFill>
              <a:latin typeface="Arial CE" charset="-18"/>
              <a:sym typeface="Wingdings 2" pitchFamily="18" charset="2"/>
            </a:endParaRPr>
          </a:p>
          <a:p>
            <a:pPr>
              <a:lnSpc>
                <a:spcPct val="100000"/>
              </a:lnSpc>
              <a:buClr>
                <a:srgbClr val="FF0000"/>
              </a:buClr>
              <a:buSzPct val="140000"/>
            </a:pPr>
            <a:r>
              <a:rPr lang="cs-CZ" b="1" dirty="0">
                <a:solidFill>
                  <a:schemeClr val="accent2"/>
                </a:solidFill>
                <a:latin typeface="Arial CE" charset="-18"/>
                <a:sym typeface="Wingdings 2" pitchFamily="18" charset="2"/>
              </a:rPr>
              <a:t>Ohlašovna požárů – nová AB	2330	2220	417 823 120</a:t>
            </a:r>
          </a:p>
          <a:p>
            <a:pPr>
              <a:lnSpc>
                <a:spcPct val="100000"/>
              </a:lnSpc>
              <a:buClr>
                <a:srgbClr val="FF0000"/>
              </a:buClr>
              <a:buSzPct val="140000"/>
            </a:pPr>
            <a:endParaRPr lang="cs-CZ" b="1" dirty="0">
              <a:solidFill>
                <a:schemeClr val="accent2"/>
              </a:solidFill>
              <a:latin typeface="Arial CE" charset="-18"/>
              <a:sym typeface="Wingdings 2" pitchFamily="18" charset="2"/>
            </a:endParaRPr>
          </a:p>
          <a:p>
            <a:pPr>
              <a:lnSpc>
                <a:spcPct val="100000"/>
              </a:lnSpc>
              <a:buClr>
                <a:srgbClr val="FF0000"/>
              </a:buClr>
              <a:buSzPct val="140000"/>
            </a:pPr>
            <a:r>
              <a:rPr lang="cs-CZ" b="1" dirty="0">
                <a:solidFill>
                  <a:schemeClr val="accent2"/>
                </a:solidFill>
                <a:latin typeface="Arial CE" charset="-18"/>
                <a:sym typeface="Wingdings 2" pitchFamily="18" charset="2"/>
              </a:rPr>
              <a:t>Dispečink HZSp DB		2333	2444	411 102 333</a:t>
            </a:r>
          </a:p>
          <a:p>
            <a:pPr>
              <a:lnSpc>
                <a:spcPct val="100000"/>
              </a:lnSpc>
              <a:buClr>
                <a:srgbClr val="FF0000"/>
              </a:buClr>
              <a:buSzPct val="140000"/>
            </a:pPr>
            <a:r>
              <a:rPr lang="cs-CZ" b="1" dirty="0">
                <a:solidFill>
                  <a:schemeClr val="accent2"/>
                </a:solidFill>
                <a:latin typeface="Arial CE" charset="-18"/>
                <a:sym typeface="Wingdings 2" pitchFamily="18" charset="2"/>
              </a:rPr>
              <a:t>						411 102 444</a:t>
            </a:r>
          </a:p>
          <a:p>
            <a:pPr>
              <a:lnSpc>
                <a:spcPct val="100000"/>
              </a:lnSpc>
              <a:buClr>
                <a:srgbClr val="FF0000"/>
              </a:buClr>
              <a:buSzPct val="140000"/>
            </a:pPr>
            <a:endParaRPr lang="cs-CZ" b="1" dirty="0">
              <a:latin typeface="Arial CE" charset="-18"/>
              <a:sym typeface="Wingdings 2" pitchFamily="18" charset="2"/>
            </a:endParaRPr>
          </a:p>
          <a:p>
            <a:pPr>
              <a:lnSpc>
                <a:spcPct val="100000"/>
              </a:lnSpc>
              <a:buClr>
                <a:srgbClr val="FF0000"/>
              </a:buClr>
              <a:buSzPct val="140000"/>
            </a:pPr>
            <a:r>
              <a:rPr lang="cs-CZ" b="1" dirty="0">
                <a:latin typeface="Arial CE" charset="-18"/>
                <a:sym typeface="Wingdings 2" pitchFamily="18" charset="2"/>
              </a:rPr>
              <a:t>VIZ POPLACHOVÁ SMĚRNICE</a:t>
            </a:r>
          </a:p>
          <a:p>
            <a:pPr>
              <a:lnSpc>
                <a:spcPct val="100000"/>
              </a:lnSpc>
              <a:buClr>
                <a:srgbClr val="FF0000"/>
              </a:buClr>
              <a:buSzPct val="140000"/>
            </a:pPr>
            <a:endParaRPr lang="cs-CZ" b="1" dirty="0">
              <a:latin typeface="Arial CE" charset="-18"/>
              <a:sym typeface="Wingdings 2" pitchFamily="18" charset="2"/>
            </a:endParaRPr>
          </a:p>
          <a:p>
            <a:pPr>
              <a:lnSpc>
                <a:spcPct val="100000"/>
              </a:lnSpc>
              <a:buClr>
                <a:srgbClr val="FF0000"/>
              </a:buClr>
              <a:buSzPct val="140000"/>
            </a:pPr>
            <a:endParaRPr lang="cs-CZ" b="1" dirty="0">
              <a:latin typeface="Arial CE" charset="-18"/>
              <a:sym typeface="Wingdings 2" pitchFamily="18" charset="2"/>
            </a:endParaRPr>
          </a:p>
          <a:p>
            <a:pPr>
              <a:lnSpc>
                <a:spcPct val="100000"/>
              </a:lnSpc>
              <a:buClr>
                <a:srgbClr val="FF0000"/>
              </a:buClr>
              <a:buSzPct val="140000"/>
            </a:pPr>
            <a:endParaRPr lang="cs-CZ" b="1" dirty="0">
              <a:latin typeface="Arial CE" charset="-18"/>
              <a:sym typeface="Wingdings 2" pitchFamily="18" charset="2"/>
            </a:endParaRPr>
          </a:p>
          <a:p>
            <a:endParaRPr lang="cs-CZ" b="1" dirty="0"/>
          </a:p>
          <a:p>
            <a:pPr>
              <a:lnSpc>
                <a:spcPct val="110000"/>
              </a:lnSpc>
              <a:spcBef>
                <a:spcPts val="0"/>
              </a:spcBef>
              <a:buClr>
                <a:srgbClr val="FF6600"/>
              </a:buClr>
              <a:defRPr/>
            </a:pPr>
            <a:r>
              <a:rPr lang="cs-CZ" b="1" dirty="0"/>
              <a:t>Pro případ nutné součinnosti s ČEZ, a. s.</a:t>
            </a:r>
          </a:p>
          <a:p>
            <a:pPr marL="369298" indent="-184649">
              <a:lnSpc>
                <a:spcPct val="110000"/>
              </a:lnSpc>
              <a:spcBef>
                <a:spcPts val="0"/>
              </a:spcBef>
              <a:buClr>
                <a:srgbClr val="FF6600"/>
              </a:buClr>
              <a:buFont typeface="Wingdings" pitchFamily="2" charset="2"/>
              <a:buChar char="§"/>
              <a:defRPr/>
            </a:pPr>
            <a:r>
              <a:rPr lang="cs-CZ" dirty="0"/>
              <a:t>Směnový inženýr	</a:t>
            </a:r>
            <a:r>
              <a:rPr lang="cs-CZ" b="1" dirty="0"/>
              <a:t> 	2206	+420 724 917 923</a:t>
            </a:r>
          </a:p>
          <a:p>
            <a:pPr marL="369298" indent="-184649">
              <a:lnSpc>
                <a:spcPct val="110000"/>
              </a:lnSpc>
              <a:spcBef>
                <a:spcPts val="0"/>
              </a:spcBef>
              <a:buClr>
                <a:srgbClr val="FF6600"/>
              </a:buClr>
              <a:buFont typeface="Wingdings" pitchFamily="2" charset="2"/>
              <a:buChar char="§"/>
              <a:defRPr/>
            </a:pPr>
            <a:r>
              <a:rPr lang="cs-CZ" dirty="0"/>
              <a:t>Směnový mistr elektro</a:t>
            </a:r>
            <a:r>
              <a:rPr lang="cs-CZ" b="1" dirty="0"/>
              <a:t> 		2306	+420 724 917 929</a:t>
            </a:r>
          </a:p>
          <a:p>
            <a:pPr marL="369298" indent="-184649">
              <a:lnSpc>
                <a:spcPct val="110000"/>
              </a:lnSpc>
              <a:spcBef>
                <a:spcPts val="0"/>
              </a:spcBef>
              <a:buClr>
                <a:srgbClr val="FF6600"/>
              </a:buClr>
              <a:buFont typeface="Wingdings" pitchFamily="2" charset="2"/>
              <a:buChar char="§"/>
              <a:defRPr/>
            </a:pPr>
            <a:r>
              <a:rPr lang="cs-CZ" dirty="0"/>
              <a:t>Směnový mistr zauhlování</a:t>
            </a:r>
            <a:r>
              <a:rPr lang="cs-CZ" b="1" dirty="0"/>
              <a:t>	2400	+420 724 057 754</a:t>
            </a:r>
            <a:endParaRPr lang="cs-CZ" dirty="0"/>
          </a:p>
          <a:p>
            <a:endParaRPr lang="cs-CZ" dirty="0"/>
          </a:p>
        </p:txBody>
      </p:sp>
      <p:pic>
        <p:nvPicPr>
          <p:cNvPr id="41988" name="Picture 5" descr="C:\Users\miskovskjit\Pictures\požární telef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949" y="427551"/>
            <a:ext cx="894886" cy="8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038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defTabSz="895255">
              <a:defRPr/>
            </a:pPr>
            <a:r>
              <a:rPr lang="cs-CZ" cap="all" dirty="0">
                <a:solidFill>
                  <a:schemeClr val="tx1"/>
                </a:solidFill>
              </a:rPr>
              <a:t>Specifika lokality Ledvice  </a:t>
            </a:r>
            <a:br>
              <a:rPr lang="cs-CZ" cap="all" dirty="0"/>
            </a:br>
            <a:r>
              <a:rPr lang="cs-CZ" cap="all" dirty="0"/>
              <a:t>4. Místa k ohlášení událostí</a:t>
            </a:r>
          </a:p>
        </p:txBody>
      </p:sp>
      <p:sp>
        <p:nvSpPr>
          <p:cNvPr id="27651" name="Zástupný symbol pro obsah 2"/>
          <p:cNvSpPr>
            <a:spLocks noGrp="1"/>
          </p:cNvSpPr>
          <p:nvPr>
            <p:ph idx="1"/>
          </p:nvPr>
        </p:nvSpPr>
        <p:spPr/>
        <p:txBody>
          <a:bodyPr/>
          <a:lstStyle/>
          <a:p>
            <a:r>
              <a:rPr lang="cs-CZ" altLang="cs-CZ" sz="1800" b="1" dirty="0">
                <a:latin typeface="Arial CE" charset="-18"/>
                <a:cs typeface="Arial CE" charset="-18"/>
              </a:rPr>
              <a:t>Nastanou-li mimořádné události:  </a:t>
            </a:r>
          </a:p>
          <a:p>
            <a:endParaRPr lang="cs-CZ" altLang="cs-CZ" sz="1800" b="1" dirty="0">
              <a:latin typeface="Arial CE" charset="-18"/>
              <a:cs typeface="Arial CE" charset="-18"/>
            </a:endParaRPr>
          </a:p>
          <a:p>
            <a:r>
              <a:rPr lang="cs-CZ" altLang="cs-CZ" u="sng" dirty="0">
                <a:latin typeface="Arial CE" charset="-18"/>
                <a:cs typeface="Arial CE" charset="-18"/>
              </a:rPr>
              <a:t>Dále musí být události ohlášené příslušným zaměstnancům ČEZ, a. s. ELE:</a:t>
            </a:r>
          </a:p>
          <a:p>
            <a:pPr>
              <a:spcBef>
                <a:spcPts val="306"/>
              </a:spcBef>
              <a:spcAft>
                <a:spcPts val="306"/>
              </a:spcAft>
            </a:pPr>
            <a:r>
              <a:rPr lang="cs-CZ" altLang="cs-CZ" sz="1400" b="1" dirty="0">
                <a:latin typeface="Arial CE" charset="-18"/>
                <a:cs typeface="Arial CE" charset="-18"/>
              </a:rPr>
              <a:t>Požár</a:t>
            </a:r>
            <a:r>
              <a:rPr lang="cs-CZ" altLang="cs-CZ" sz="1400" dirty="0">
                <a:latin typeface="Arial CE" charset="-18"/>
                <a:cs typeface="Arial CE" charset="-18"/>
              </a:rPr>
              <a:t> 		koordinátor PO a HP lokality 	</a:t>
            </a:r>
            <a:r>
              <a:rPr lang="cs-CZ" altLang="cs-CZ" sz="1400" b="1" dirty="0">
                <a:latin typeface="Arial CE" charset="-18"/>
                <a:cs typeface="Arial CE" charset="-18"/>
              </a:rPr>
              <a:t>Jitka Miškovská</a:t>
            </a:r>
            <a:r>
              <a:rPr lang="cs-CZ" altLang="cs-CZ" sz="1400" dirty="0">
                <a:latin typeface="Arial CE" charset="-18"/>
                <a:cs typeface="Arial CE" charset="-18"/>
              </a:rPr>
              <a:t>	  tel.: </a:t>
            </a:r>
            <a:r>
              <a:rPr lang="cs-CZ" sz="1400" dirty="0">
                <a:latin typeface="Arial CE" charset="-18"/>
                <a:sym typeface="Wingdings 2" pitchFamily="18" charset="2"/>
              </a:rPr>
              <a:t>720 733 153</a:t>
            </a:r>
            <a:endParaRPr lang="cs-CZ" altLang="cs-CZ" sz="1400" dirty="0">
              <a:latin typeface="Arial CE" charset="-18"/>
              <a:cs typeface="Arial CE" charset="-18"/>
            </a:endParaRPr>
          </a:p>
          <a:p>
            <a:pPr>
              <a:spcBef>
                <a:spcPts val="306"/>
              </a:spcBef>
              <a:spcAft>
                <a:spcPts val="306"/>
              </a:spcAft>
            </a:pPr>
            <a:r>
              <a:rPr lang="cs-CZ" altLang="cs-CZ" sz="1400" b="1" dirty="0">
                <a:latin typeface="Arial CE" charset="-18"/>
                <a:cs typeface="Arial CE" charset="-18"/>
              </a:rPr>
              <a:t>Úraz</a:t>
            </a:r>
            <a:r>
              <a:rPr lang="cs-CZ" altLang="cs-CZ" sz="1400" dirty="0">
                <a:latin typeface="Arial CE" charset="-18"/>
                <a:cs typeface="Arial CE" charset="-18"/>
              </a:rPr>
              <a:t>		koordinátor BOZP lokality 	</a:t>
            </a:r>
            <a:r>
              <a:rPr lang="cs-CZ" altLang="cs-CZ" sz="1400" b="1" dirty="0">
                <a:latin typeface="Arial CE" charset="-18"/>
                <a:cs typeface="Arial CE" charset="-18"/>
              </a:rPr>
              <a:t>Zdeňka Lukáčová</a:t>
            </a:r>
            <a:r>
              <a:rPr lang="cs-CZ" altLang="cs-CZ" sz="1400" dirty="0">
                <a:latin typeface="Arial CE" charset="-18"/>
                <a:cs typeface="Arial CE" charset="-18"/>
              </a:rPr>
              <a:t>	  tel.: 724 513 835</a:t>
            </a:r>
          </a:p>
          <a:p>
            <a:pPr>
              <a:spcBef>
                <a:spcPts val="306"/>
              </a:spcBef>
              <a:spcAft>
                <a:spcPts val="306"/>
              </a:spcAft>
            </a:pPr>
            <a:r>
              <a:rPr lang="cs-CZ" altLang="cs-CZ" sz="1400" b="1" dirty="0">
                <a:latin typeface="Arial CE" charset="-18"/>
                <a:cs typeface="Arial CE" charset="-18"/>
              </a:rPr>
              <a:t>Ekologická havárie</a:t>
            </a:r>
            <a:r>
              <a:rPr lang="cs-CZ" altLang="cs-CZ" sz="1400" dirty="0">
                <a:latin typeface="Arial CE" charset="-18"/>
                <a:cs typeface="Arial CE" charset="-18"/>
              </a:rPr>
              <a:t>	ekolog lokality 		</a:t>
            </a:r>
            <a:r>
              <a:rPr lang="cs-CZ" altLang="cs-CZ" sz="1400" b="1" dirty="0">
                <a:latin typeface="Arial CE" charset="-18"/>
                <a:cs typeface="Arial CE" charset="-18"/>
              </a:rPr>
              <a:t>Jiří Kalouš    	  </a:t>
            </a:r>
            <a:r>
              <a:rPr lang="cs-CZ" altLang="cs-CZ" sz="1400" dirty="0">
                <a:latin typeface="Arial CE" charset="-18"/>
                <a:cs typeface="Arial CE" charset="-18"/>
              </a:rPr>
              <a:t>tel.: 725 648 408</a:t>
            </a:r>
          </a:p>
          <a:p>
            <a:pPr>
              <a:spcBef>
                <a:spcPts val="306"/>
              </a:spcBef>
              <a:spcAft>
                <a:spcPts val="306"/>
              </a:spcAft>
            </a:pPr>
            <a:r>
              <a:rPr lang="cs-CZ" altLang="cs-CZ" sz="1400" b="1" dirty="0">
                <a:latin typeface="Arial CE" charset="-18"/>
                <a:cs typeface="Arial CE" charset="-18"/>
              </a:rPr>
              <a:t>Krádeže, konflikty</a:t>
            </a:r>
            <a:r>
              <a:rPr lang="cs-CZ" altLang="cs-CZ" sz="1400" dirty="0">
                <a:latin typeface="Arial CE" charset="-18"/>
                <a:cs typeface="Arial CE" charset="-18"/>
              </a:rPr>
              <a:t>	ostraha 			</a:t>
            </a:r>
            <a:r>
              <a:rPr lang="cs-CZ" altLang="cs-CZ" sz="1400" b="1" dirty="0">
                <a:latin typeface="Arial CE" charset="-18"/>
                <a:cs typeface="Arial CE" charset="-18"/>
              </a:rPr>
              <a:t>Josef Kdolský</a:t>
            </a:r>
            <a:r>
              <a:rPr lang="cs-CZ" altLang="cs-CZ" sz="1400" dirty="0">
                <a:latin typeface="Arial CE" charset="-18"/>
                <a:cs typeface="Arial CE" charset="-18"/>
              </a:rPr>
              <a:t>	  tel.: 606 764 001</a:t>
            </a:r>
          </a:p>
        </p:txBody>
      </p:sp>
      <p:sp>
        <p:nvSpPr>
          <p:cNvPr id="32772" name="Zástupný symbol pro číslo snímku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941852E5-663E-4523-A731-6CBD42A450B2}" type="slidenum">
              <a:rPr lang="cs-CZ" altLang="cs-CZ" sz="1200">
                <a:solidFill>
                  <a:schemeClr val="bg1"/>
                </a:solidFill>
                <a:latin typeface="+mn-lt"/>
                <a:ea typeface="Arial CE" charset="-18"/>
                <a:cs typeface="Arial CE" charset="-18"/>
              </a:rPr>
              <a:pPr>
                <a:defRPr/>
              </a:pPr>
              <a:t>31</a:t>
            </a:fld>
            <a:endParaRPr lang="cs-CZ" altLang="cs-CZ" sz="1200">
              <a:solidFill>
                <a:schemeClr val="bg1"/>
              </a:solidFill>
              <a:latin typeface="+mn-lt"/>
              <a:ea typeface="Arial CE" charset="-18"/>
              <a:cs typeface="Arial CE" charset="-18"/>
            </a:endParaRPr>
          </a:p>
        </p:txBody>
      </p:sp>
      <p:sp>
        <p:nvSpPr>
          <p:cNvPr id="27653" name="Zástupný symbol pro obsah 2"/>
          <p:cNvSpPr>
            <a:spLocks/>
          </p:cNvSpPr>
          <p:nvPr/>
        </p:nvSpPr>
        <p:spPr bwMode="auto">
          <a:xfrm>
            <a:off x="677094" y="4457538"/>
            <a:ext cx="4482099" cy="190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4" name="Zástupný symbol pro obsah 2"/>
          <p:cNvSpPr>
            <a:spLocks/>
          </p:cNvSpPr>
          <p:nvPr/>
        </p:nvSpPr>
        <p:spPr bwMode="auto">
          <a:xfrm>
            <a:off x="4433504" y="4457538"/>
            <a:ext cx="4482098" cy="190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5" name="Rectangle 10"/>
          <p:cNvSpPr>
            <a:spLocks noChangeArrowheads="1"/>
          </p:cNvSpPr>
          <p:nvPr/>
        </p:nvSpPr>
        <p:spPr bwMode="auto">
          <a:xfrm>
            <a:off x="2394676" y="2282221"/>
            <a:ext cx="188418" cy="31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
        <p:nvSpPr>
          <p:cNvPr id="27692" name="Rectangle 152"/>
          <p:cNvSpPr>
            <a:spLocks noChangeArrowheads="1"/>
          </p:cNvSpPr>
          <p:nvPr/>
        </p:nvSpPr>
        <p:spPr bwMode="auto">
          <a:xfrm>
            <a:off x="2651422" y="2311377"/>
            <a:ext cx="188417" cy="31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Tree>
    <p:extLst>
      <p:ext uri="{BB962C8B-B14F-4D97-AF65-F5344CB8AC3E}">
        <p14:creationId xmlns:p14="http://schemas.microsoft.com/office/powerpoint/2010/main" val="2288777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495300" y="425844"/>
            <a:ext cx="7929014" cy="846386"/>
          </a:xfrm>
        </p:spPr>
        <p:txBody>
          <a:bodyPr/>
          <a:lstStyle/>
          <a:p>
            <a:pPr defTabSz="895255">
              <a:defRPr/>
            </a:pPr>
            <a:r>
              <a:rPr lang="cs-CZ" cap="all" dirty="0">
                <a:solidFill>
                  <a:schemeClr val="tx1"/>
                </a:solidFill>
              </a:rPr>
              <a:t>Specifika lokality Ledvice  </a:t>
            </a:r>
            <a:br>
              <a:rPr lang="cs-CZ" cap="all" dirty="0"/>
            </a:br>
            <a:r>
              <a:rPr lang="cs-CZ" cap="all" dirty="0"/>
              <a:t>4. kontakty</a:t>
            </a:r>
          </a:p>
        </p:txBody>
      </p:sp>
      <p:sp>
        <p:nvSpPr>
          <p:cNvPr id="32772" name="Zástupný symbol pro číslo snímku 3"/>
          <p:cNvSpPr>
            <a:spLocks noGrp="1"/>
          </p:cNvSpPr>
          <p:nvPr>
            <p:ph type="sldNum" sz="quarter" idx="10"/>
          </p:nvPr>
        </p:nvSpPr>
        <p:spPr>
          <a:xfrm>
            <a:off x="503771" y="6634475"/>
            <a:ext cx="311009" cy="187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941852E5-663E-4523-A731-6CBD42A450B2}" type="slidenum">
              <a:rPr lang="cs-CZ" altLang="cs-CZ" sz="1200">
                <a:solidFill>
                  <a:schemeClr val="bg1"/>
                </a:solidFill>
                <a:latin typeface="+mn-lt"/>
                <a:ea typeface="Arial CE" charset="-18"/>
                <a:cs typeface="Arial CE" charset="-18"/>
              </a:rPr>
              <a:pPr>
                <a:defRPr/>
              </a:pPr>
              <a:t>32</a:t>
            </a:fld>
            <a:endParaRPr lang="cs-CZ" altLang="cs-CZ" sz="1200">
              <a:solidFill>
                <a:schemeClr val="bg1"/>
              </a:solidFill>
              <a:latin typeface="+mn-lt"/>
              <a:ea typeface="Arial CE" charset="-18"/>
              <a:cs typeface="Arial CE" charset="-18"/>
            </a:endParaRPr>
          </a:p>
        </p:txBody>
      </p:sp>
      <p:sp>
        <p:nvSpPr>
          <p:cNvPr id="27653" name="Zástupný symbol pro obsah 2"/>
          <p:cNvSpPr>
            <a:spLocks/>
          </p:cNvSpPr>
          <p:nvPr/>
        </p:nvSpPr>
        <p:spPr bwMode="auto">
          <a:xfrm>
            <a:off x="677094" y="4457538"/>
            <a:ext cx="4482099" cy="190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4" name="Zástupný symbol pro obsah 2"/>
          <p:cNvSpPr>
            <a:spLocks/>
          </p:cNvSpPr>
          <p:nvPr/>
        </p:nvSpPr>
        <p:spPr bwMode="auto">
          <a:xfrm>
            <a:off x="4433504" y="7038427"/>
            <a:ext cx="341001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defTabSz="895350">
              <a:defRPr>
                <a:solidFill>
                  <a:schemeClr val="tx1"/>
                </a:solidFill>
                <a:latin typeface="Arial" pitchFamily="34" charset="0"/>
              </a:defRPr>
            </a:lvl1pPr>
            <a:lvl2pPr marL="742950" indent="-285750" defTabSz="895350">
              <a:defRPr>
                <a:solidFill>
                  <a:schemeClr val="tx1"/>
                </a:solidFill>
                <a:latin typeface="Arial" pitchFamily="34" charset="0"/>
              </a:defRPr>
            </a:lvl2pPr>
            <a:lvl3pPr marL="1143000" indent="-228600" defTabSz="895350">
              <a:defRPr>
                <a:solidFill>
                  <a:schemeClr val="tx1"/>
                </a:solidFill>
                <a:latin typeface="Arial" pitchFamily="34" charset="0"/>
              </a:defRPr>
            </a:lvl3pPr>
            <a:lvl4pPr marL="1600200" indent="-228600" defTabSz="895350">
              <a:defRPr>
                <a:solidFill>
                  <a:schemeClr val="tx1"/>
                </a:solidFill>
                <a:latin typeface="Arial" pitchFamily="34" charset="0"/>
              </a:defRPr>
            </a:lvl4pPr>
            <a:lvl5pPr marL="2057400" indent="-228600" defTabSz="89535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eaLnBrk="1" hangingPunct="1">
              <a:lnSpc>
                <a:spcPct val="110000"/>
              </a:lnSpc>
              <a:buSzPct val="120000"/>
            </a:pPr>
            <a:endParaRPr lang="cs-CZ" altLang="cs-CZ" b="1"/>
          </a:p>
        </p:txBody>
      </p:sp>
      <p:sp>
        <p:nvSpPr>
          <p:cNvPr id="27655" name="Rectangle 10"/>
          <p:cNvSpPr>
            <a:spLocks noChangeArrowheads="1"/>
          </p:cNvSpPr>
          <p:nvPr/>
        </p:nvSpPr>
        <p:spPr bwMode="auto">
          <a:xfrm>
            <a:off x="2394676" y="2282221"/>
            <a:ext cx="188418" cy="31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graphicFrame>
        <p:nvGraphicFramePr>
          <p:cNvPr id="8504" name="Group 312"/>
          <p:cNvGraphicFramePr>
            <a:graphicFrameLocks noGrp="1"/>
          </p:cNvGraphicFramePr>
          <p:nvPr>
            <p:extLst>
              <p:ext uri="{D42A27DB-BD31-4B8C-83A1-F6EECF244321}">
                <p14:modId xmlns:p14="http://schemas.microsoft.com/office/powerpoint/2010/main" val="2530033731"/>
              </p:ext>
            </p:extLst>
          </p:nvPr>
        </p:nvGraphicFramePr>
        <p:xfrm>
          <a:off x="677094" y="2933407"/>
          <a:ext cx="3963197" cy="2584036"/>
        </p:xfrm>
        <a:graphic>
          <a:graphicData uri="http://schemas.openxmlformats.org/drawingml/2006/table">
            <a:tbl>
              <a:tblPr/>
              <a:tblGrid>
                <a:gridCol w="932313">
                  <a:extLst>
                    <a:ext uri="{9D8B030D-6E8A-4147-A177-3AD203B41FA5}">
                      <a16:colId xmlns:a16="http://schemas.microsoft.com/office/drawing/2014/main" val="20000"/>
                    </a:ext>
                  </a:extLst>
                </a:gridCol>
                <a:gridCol w="743464">
                  <a:extLst>
                    <a:ext uri="{9D8B030D-6E8A-4147-A177-3AD203B41FA5}">
                      <a16:colId xmlns:a16="http://schemas.microsoft.com/office/drawing/2014/main" val="20001"/>
                    </a:ext>
                  </a:extLst>
                </a:gridCol>
                <a:gridCol w="2287420">
                  <a:extLst>
                    <a:ext uri="{9D8B030D-6E8A-4147-A177-3AD203B41FA5}">
                      <a16:colId xmlns:a16="http://schemas.microsoft.com/office/drawing/2014/main" val="20002"/>
                    </a:ext>
                  </a:extLst>
                </a:gridCol>
              </a:tblGrid>
              <a:tr h="311917">
                <a:tc>
                  <a:txBody>
                    <a:bodyPr/>
                    <a:lstStyle>
                      <a:lvl1pPr defTabSz="895350">
                        <a:lnSpc>
                          <a:spcPts val="2250"/>
                        </a:lnSpc>
                        <a:buSzPct val="120000"/>
                        <a:defRPr sz="1400">
                          <a:solidFill>
                            <a:schemeClr val="tx1"/>
                          </a:solidFill>
                          <a:latin typeface="Arial CE" charset="-18"/>
                          <a:ea typeface="Arial CE" charset="-18"/>
                          <a:cs typeface="Arial CE" charset="-18"/>
                        </a:defRPr>
                      </a:lvl1pPr>
                      <a:lvl2pPr marL="742950" indent="-285750" defTabSz="8953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defTabSz="89535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defTabSz="895350">
                        <a:lnSpc>
                          <a:spcPts val="2250"/>
                        </a:lnSpc>
                        <a:buSzPct val="89000"/>
                        <a:defRPr sz="1400">
                          <a:solidFill>
                            <a:schemeClr val="tx1"/>
                          </a:solidFill>
                          <a:latin typeface="Arial CE" charset="-18"/>
                          <a:ea typeface="Arial CE" charset="-18"/>
                          <a:cs typeface="Arial CE" charset="-18"/>
                        </a:defRPr>
                      </a:lvl4pPr>
                      <a:lvl5pPr marL="2057400" indent="-228600" defTabSz="895350">
                        <a:lnSpc>
                          <a:spcPts val="2250"/>
                        </a:lnSpc>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0" fontAlgn="base" latinLnBrk="0" hangingPunct="0">
                        <a:lnSpc>
                          <a:spcPct val="110000"/>
                        </a:lnSpc>
                        <a:spcBef>
                          <a:spcPct val="0"/>
                        </a:spcBef>
                        <a:spcAft>
                          <a:spcPct val="0"/>
                        </a:spcAft>
                        <a:buClrTx/>
                        <a:buSzPct val="120000"/>
                        <a:buFontTx/>
                        <a:buNone/>
                        <a:tabLst/>
                      </a:pPr>
                      <a:endParaRPr kumimoji="0" lang="cs-CZ" altLang="cs-CZ" sz="14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1" i="0" u="none" strike="noStrike" cap="none" normalizeH="0" baseline="0" dirty="0">
                          <a:ln>
                            <a:noFill/>
                          </a:ln>
                          <a:solidFill>
                            <a:schemeClr val="tx1"/>
                          </a:solidFill>
                          <a:effectLst/>
                          <a:latin typeface="Arial" pitchFamily="34" charset="0"/>
                          <a:ea typeface="Arial CE" charset="-18"/>
                          <a:cs typeface="Arial CE" charset="-18"/>
                        </a:rPr>
                        <a:t>ELEKTRÁRNA Ledvice = ELE </a:t>
                      </a: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(předvolba 411 10+linka)</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211079">
                <a:tc gridSpan="3">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1" i="0" u="none" strike="noStrike" cap="none" normalizeH="0" baseline="0">
                          <a:ln>
                            <a:noFill/>
                          </a:ln>
                          <a:solidFill>
                            <a:srgbClr val="FFFFFF"/>
                          </a:solidFill>
                          <a:effectLst/>
                          <a:latin typeface="Arial" pitchFamily="34" charset="0"/>
                          <a:ea typeface="Arial CE" charset="-18"/>
                          <a:cs typeface="Arial CE" charset="-18"/>
                        </a:rPr>
                        <a:t>INFORMACE O TELEFONNÍCH ČÍSLECH</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Směnový inženýr ELE</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724 917 923; 411 10 2206</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Provozní mistr elektro</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411 10 3601</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Porucha výtahu</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723 700 010</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Technik / Koordinátor BOZP</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724 513 835; 411 10 2247</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Koordinátor PO a HP</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s-CZ" sz="800" b="0" dirty="0">
                          <a:latin typeface="Arial CE" charset="-18"/>
                          <a:sym typeface="Wingdings 2" pitchFamily="18" charset="2"/>
                        </a:rPr>
                        <a:t>720 733 153</a:t>
                      </a: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 411 10 2446</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Ekolog</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725 648 408; 411 10 2671</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Závodní preventivní lékař ELE</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411 10 2285</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1079">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Vrátnice, bezpečnostní služba</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411 10 2333</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193">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Pracovní IKB</a:t>
                      </a: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603 314 849</a:t>
                      </a:r>
                    </a:p>
                  </a:txBody>
                  <a:tcPr marL="93272" marR="93272" marT="46647" marB="466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7268482"/>
                  </a:ext>
                </a:extLst>
              </a:tr>
            </a:tbl>
          </a:graphicData>
        </a:graphic>
      </p:graphicFrame>
      <p:sp>
        <p:nvSpPr>
          <p:cNvPr id="27692" name="Rectangle 152"/>
          <p:cNvSpPr>
            <a:spLocks noChangeArrowheads="1"/>
          </p:cNvSpPr>
          <p:nvPr/>
        </p:nvSpPr>
        <p:spPr bwMode="auto">
          <a:xfrm>
            <a:off x="2651422" y="2311377"/>
            <a:ext cx="188417" cy="31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graphicFrame>
        <p:nvGraphicFramePr>
          <p:cNvPr id="8503" name="Group 311"/>
          <p:cNvGraphicFramePr>
            <a:graphicFrameLocks noGrp="1"/>
          </p:cNvGraphicFramePr>
          <p:nvPr>
            <p:extLst>
              <p:ext uri="{D42A27DB-BD31-4B8C-83A1-F6EECF244321}">
                <p14:modId xmlns:p14="http://schemas.microsoft.com/office/powerpoint/2010/main" val="632411615"/>
              </p:ext>
            </p:extLst>
          </p:nvPr>
        </p:nvGraphicFramePr>
        <p:xfrm>
          <a:off x="4725884" y="2936552"/>
          <a:ext cx="3897337" cy="2551034"/>
        </p:xfrm>
        <a:graphic>
          <a:graphicData uri="http://schemas.openxmlformats.org/drawingml/2006/table">
            <a:tbl>
              <a:tblPr/>
              <a:tblGrid>
                <a:gridCol w="1039938">
                  <a:extLst>
                    <a:ext uri="{9D8B030D-6E8A-4147-A177-3AD203B41FA5}">
                      <a16:colId xmlns:a16="http://schemas.microsoft.com/office/drawing/2014/main" val="20000"/>
                    </a:ext>
                  </a:extLst>
                </a:gridCol>
                <a:gridCol w="119868">
                  <a:extLst>
                    <a:ext uri="{9D8B030D-6E8A-4147-A177-3AD203B41FA5}">
                      <a16:colId xmlns:a16="http://schemas.microsoft.com/office/drawing/2014/main" val="20001"/>
                    </a:ext>
                  </a:extLst>
                </a:gridCol>
                <a:gridCol w="1474055">
                  <a:extLst>
                    <a:ext uri="{9D8B030D-6E8A-4147-A177-3AD203B41FA5}">
                      <a16:colId xmlns:a16="http://schemas.microsoft.com/office/drawing/2014/main" val="20002"/>
                    </a:ext>
                  </a:extLst>
                </a:gridCol>
                <a:gridCol w="1263476">
                  <a:extLst>
                    <a:ext uri="{9D8B030D-6E8A-4147-A177-3AD203B41FA5}">
                      <a16:colId xmlns:a16="http://schemas.microsoft.com/office/drawing/2014/main" val="20003"/>
                    </a:ext>
                  </a:extLst>
                </a:gridCol>
              </a:tblGrid>
              <a:tr h="321536">
                <a:tc>
                  <a:txBody>
                    <a:bodyPr/>
                    <a:lstStyle>
                      <a:lvl1pPr defTabSz="895350">
                        <a:lnSpc>
                          <a:spcPts val="2250"/>
                        </a:lnSpc>
                        <a:buSzPct val="120000"/>
                        <a:defRPr sz="1400">
                          <a:solidFill>
                            <a:schemeClr val="tx1"/>
                          </a:solidFill>
                          <a:latin typeface="Arial CE" charset="-18"/>
                          <a:ea typeface="Arial CE" charset="-18"/>
                          <a:cs typeface="Arial CE" charset="-18"/>
                        </a:defRPr>
                      </a:lvl1pPr>
                      <a:lvl2pPr marL="742950" indent="-285750" defTabSz="8953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defTabSz="89535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defTabSz="895350">
                        <a:lnSpc>
                          <a:spcPts val="2250"/>
                        </a:lnSpc>
                        <a:buSzPct val="89000"/>
                        <a:defRPr sz="1400">
                          <a:solidFill>
                            <a:schemeClr val="tx1"/>
                          </a:solidFill>
                          <a:latin typeface="Arial CE" charset="-18"/>
                          <a:ea typeface="Arial CE" charset="-18"/>
                          <a:cs typeface="Arial CE" charset="-18"/>
                        </a:defRPr>
                      </a:lvl4pPr>
                      <a:lvl5pPr marL="2057400" indent="-228600" defTabSz="895350">
                        <a:lnSpc>
                          <a:spcPts val="2250"/>
                        </a:lnSpc>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0" fontAlgn="base" latinLnBrk="0" hangingPunct="0">
                        <a:lnSpc>
                          <a:spcPct val="110000"/>
                        </a:lnSpc>
                        <a:spcBef>
                          <a:spcPct val="0"/>
                        </a:spcBef>
                        <a:spcAft>
                          <a:spcPct val="0"/>
                        </a:spcAft>
                        <a:buClrTx/>
                        <a:buSzPct val="120000"/>
                        <a:buFontTx/>
                        <a:buNone/>
                        <a:tabLst/>
                      </a:pPr>
                      <a:endParaRPr kumimoji="0" lang="cs-CZ" altLang="cs-CZ" sz="14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1" i="0" u="none" strike="noStrike" cap="none" normalizeH="0" baseline="0" dirty="0">
                          <a:ln>
                            <a:noFill/>
                          </a:ln>
                          <a:solidFill>
                            <a:schemeClr val="tx1"/>
                          </a:solidFill>
                          <a:effectLst/>
                          <a:latin typeface="Arial" pitchFamily="34" charset="0"/>
                          <a:ea typeface="Arial CE" charset="-18"/>
                          <a:cs typeface="Arial CE" charset="-18"/>
                        </a:rPr>
                        <a:t>ELEKTRÁRNA Ledvice = ELE </a:t>
                      </a: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(předvolba 411 10+linka)</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14427">
                <a:tc gridSpan="4">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1" i="0" u="none" strike="noStrike" cap="none" normalizeH="0" baseline="0" dirty="0">
                          <a:ln>
                            <a:noFill/>
                          </a:ln>
                          <a:solidFill>
                            <a:srgbClr val="FFFFFF"/>
                          </a:solidFill>
                          <a:effectLst/>
                          <a:latin typeface="Arial" pitchFamily="34" charset="0"/>
                          <a:ea typeface="Arial CE" charset="-18"/>
                          <a:cs typeface="Arial CE" charset="-18"/>
                        </a:rPr>
                        <a:t>POKYNY PRO PŘÍPAD VZNIKU MIMOŘÁDNÉ UDÁLOSTI</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1"/>
                  </a:ext>
                </a:extLst>
              </a:tr>
              <a:tr h="262945">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1" i="0" u="none" strike="noStrike" cap="none" normalizeH="0" baseline="0">
                          <a:ln>
                            <a:noFill/>
                          </a:ln>
                          <a:solidFill>
                            <a:schemeClr val="tx1"/>
                          </a:solidFill>
                          <a:effectLst/>
                          <a:latin typeface="Arial" pitchFamily="34" charset="0"/>
                          <a:ea typeface="Arial CE" charset="-18"/>
                          <a:cs typeface="Arial CE" charset="-18"/>
                        </a:rPr>
                        <a:t>ÚRAZ</a:t>
                      </a:r>
                      <a:r>
                        <a:rPr kumimoji="0" lang="cs-CZ" altLang="cs-CZ" sz="1000" b="0" i="0" u="none" strike="noStrike" cap="none" normalizeH="0" baseline="0">
                          <a:ln>
                            <a:noFill/>
                          </a:ln>
                          <a:solidFill>
                            <a:schemeClr val="tx1"/>
                          </a:solidFill>
                          <a:effectLst/>
                          <a:latin typeface="Times New Roman" pitchFamily="18" charset="0"/>
                          <a:ea typeface="Arial CE" charset="-18"/>
                          <a:cs typeface="Arial CE" charset="-18"/>
                        </a:rPr>
                        <a:t> </a:t>
                      </a: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155, 112</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417 80 2333 (2444)</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Hasiči Doly Bílina</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552">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1" i="0" u="none" strike="noStrike" cap="none" normalizeH="0" baseline="0">
                          <a:ln>
                            <a:noFill/>
                          </a:ln>
                          <a:solidFill>
                            <a:schemeClr val="tx1"/>
                          </a:solidFill>
                          <a:effectLst/>
                          <a:latin typeface="Arial" pitchFamily="34" charset="0"/>
                          <a:ea typeface="Arial CE" charset="-18"/>
                          <a:cs typeface="Arial CE" charset="-18"/>
                        </a:rPr>
                        <a:t>POŽÁR    150, 112</a:t>
                      </a:r>
                      <a:endParaRPr kumimoji="0" lang="cs-CZ" altLang="cs-CZ" sz="1000" b="1" i="0" u="none" strike="noStrike" cap="none" normalizeH="0" baseline="0">
                        <a:ln>
                          <a:noFill/>
                        </a:ln>
                        <a:solidFill>
                          <a:schemeClr val="tx1"/>
                        </a:solidFill>
                        <a:effectLst/>
                        <a:latin typeface="Times New Roman" pitchFamily="18" charset="0"/>
                        <a:ea typeface="Arial CE" charset="-18"/>
                        <a:cs typeface="Arial CE" charset="-1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Ekologická havárie</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417 80 2333 (2444);</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725 648 408</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Hasiči Doly Bílina</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Ekolog ELE</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726">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Dopravní nehoda </a:t>
                      </a:r>
                      <a:endParaRPr kumimoji="0" lang="cs-CZ" altLang="cs-CZ" sz="1800" b="1"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150; 417 80 2333 (2444)</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Hasiči Doly Bílina</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5991">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Krádež, vloupání </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158; 606 764 001</a:t>
                      </a: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Ochrana  majetku</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12">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Elektřina</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411 10 2461; 840 850 860</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Elektroprovoz ELE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a:ln>
                            <a:noFill/>
                          </a:ln>
                          <a:solidFill>
                            <a:schemeClr val="tx1"/>
                          </a:solidFill>
                          <a:effectLst/>
                          <a:latin typeface="Arial" pitchFamily="34" charset="0"/>
                          <a:ea typeface="Arial CE" charset="-18"/>
                          <a:cs typeface="Arial CE" charset="-18"/>
                        </a:rPr>
                        <a:t>poruchy</a:t>
                      </a:r>
                      <a:endParaRPr kumimoji="0" lang="cs-CZ" altLang="cs-CZ" sz="1800" b="0" i="0" u="none" strike="noStrike" cap="none" normalizeH="0" baseline="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3384">
                <a:tc gridSpan="2">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Voda</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411 10 2371; 840 111 111</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ts val="2250"/>
                        </a:lnSpc>
                        <a:buSzPct val="120000"/>
                        <a:defRPr sz="1400">
                          <a:solidFill>
                            <a:schemeClr val="tx1"/>
                          </a:solidFill>
                          <a:latin typeface="Arial CE" charset="-18"/>
                          <a:ea typeface="Arial CE" charset="-18"/>
                          <a:cs typeface="Arial CE" charset="-18"/>
                        </a:defRPr>
                      </a:lvl1pPr>
                      <a:lvl2pPr marL="742950" indent="-285750">
                        <a:lnSpc>
                          <a:spcPts val="2250"/>
                        </a:lnSpc>
                        <a:buClr>
                          <a:srgbClr val="F24F00"/>
                        </a:buClr>
                        <a:buSzPct val="120000"/>
                        <a:buFont typeface="Wingdings" pitchFamily="2" charset="2"/>
                        <a:defRPr sz="1400">
                          <a:solidFill>
                            <a:schemeClr val="tx1"/>
                          </a:solidFill>
                          <a:latin typeface="Arial CE" charset="-18"/>
                          <a:ea typeface="Arial CE" charset="-18"/>
                          <a:cs typeface="Arial CE" charset="-18"/>
                        </a:defRPr>
                      </a:lvl2pPr>
                      <a:lvl3pPr marL="1143000" indent="-228600">
                        <a:lnSpc>
                          <a:spcPts val="2250"/>
                        </a:lnSpc>
                        <a:buClr>
                          <a:srgbClr val="C8C8C8"/>
                        </a:buClr>
                        <a:buSzPct val="120000"/>
                        <a:buFont typeface="Wingdings" pitchFamily="2" charset="2"/>
                        <a:defRPr sz="1400">
                          <a:solidFill>
                            <a:schemeClr val="tx1"/>
                          </a:solidFill>
                          <a:latin typeface="Arial CE" charset="-18"/>
                          <a:ea typeface="Arial CE" charset="-18"/>
                          <a:cs typeface="Arial CE" charset="-18"/>
                        </a:defRPr>
                      </a:lvl3pPr>
                      <a:lvl4pPr marL="1600200" indent="-228600">
                        <a:lnSpc>
                          <a:spcPts val="2250"/>
                        </a:lnSpc>
                        <a:buSzPct val="89000"/>
                        <a:defRPr sz="1400">
                          <a:solidFill>
                            <a:schemeClr val="tx1"/>
                          </a:solidFill>
                          <a:latin typeface="Arial CE" charset="-18"/>
                          <a:ea typeface="Arial CE" charset="-18"/>
                          <a:cs typeface="Arial CE" charset="-18"/>
                        </a:defRPr>
                      </a:lvl4pPr>
                      <a:lvl5pPr marL="2057400" indent="-228600">
                        <a:lnSpc>
                          <a:spcPts val="2250"/>
                        </a:lnSpc>
                        <a:buSzPct val="75000"/>
                        <a:defRPr sz="1400">
                          <a:solidFill>
                            <a:schemeClr val="tx1"/>
                          </a:solidFill>
                          <a:latin typeface="Arial CE" charset="-18"/>
                          <a:ea typeface="Arial CE" charset="-18"/>
                          <a:cs typeface="Arial CE" charset="-18"/>
                        </a:defRPr>
                      </a:lvl5pPr>
                      <a:lvl6pPr marL="25146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800" b="0" i="0" u="none" strike="noStrike" cap="none" normalizeH="0" baseline="0" dirty="0">
                          <a:ln>
                            <a:noFill/>
                          </a:ln>
                          <a:solidFill>
                            <a:schemeClr val="tx1"/>
                          </a:solidFill>
                          <a:effectLst/>
                          <a:latin typeface="Arial" pitchFamily="34" charset="0"/>
                          <a:ea typeface="Arial CE" charset="-18"/>
                          <a:cs typeface="Arial CE" charset="-18"/>
                        </a:rPr>
                        <a:t>Velín CHÚV; poruchy</a:t>
                      </a:r>
                      <a:endParaRPr kumimoji="0" lang="cs-CZ" altLang="cs-CZ" sz="1800" b="0" i="0" u="none" strike="noStrike" cap="none" normalizeH="0" baseline="0" dirty="0">
                        <a:ln>
                          <a:noFill/>
                        </a:ln>
                        <a:solidFill>
                          <a:schemeClr val="tx1"/>
                        </a:solidFill>
                        <a:effectLst/>
                        <a:latin typeface="Arial" pitchFamily="34" charset="0"/>
                        <a:ea typeface="Arial CE" charset="-18"/>
                        <a:cs typeface="Arial CE" charset="-18"/>
                      </a:endParaRPr>
                    </a:p>
                  </a:txBody>
                  <a:tcPr marL="93289" marR="93289" marT="46645" marB="4664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 name="Zástupný symbol pro obsah 12"/>
          <p:cNvSpPr>
            <a:spLocks noGrp="1"/>
          </p:cNvSpPr>
          <p:nvPr>
            <p:ph idx="1"/>
          </p:nvPr>
        </p:nvSpPr>
        <p:spPr bwMode="auto">
          <a:xfrm>
            <a:off x="495301" y="5754842"/>
            <a:ext cx="8241196" cy="677313"/>
          </a:xfrm>
          <a:prstGeom prst="rect">
            <a:avLst/>
          </a:prstGeom>
          <a:solidFill>
            <a:schemeClr val="accent2">
              <a:lumMod val="20000"/>
              <a:lumOff val="80000"/>
            </a:schemeClr>
          </a:solidFill>
          <a:ln w="12700" cap="flat" cmpd="sng" algn="ctr">
            <a:noFill/>
            <a:prstDash val="solid"/>
            <a:round/>
            <a:headEnd type="none" w="med" len="med"/>
            <a:tailEnd type="none" w="med" len="med"/>
          </a:ln>
          <a:effectLst/>
        </p:spPr>
        <p:txBody>
          <a:bodyPr wrap="none" lIns="78762" tIns="39382" rIns="78762" bIns="39382" anchor="t"/>
          <a:lstStyle/>
          <a:p>
            <a:r>
              <a:rPr lang="cs-CZ" altLang="cs-CZ" b="1" dirty="0">
                <a:latin typeface="Arial CE" charset="-18"/>
                <a:cs typeface="Arial CE" charset="-18"/>
              </a:rPr>
              <a:t>Další odpovědné osoby </a:t>
            </a:r>
            <a:r>
              <a:rPr lang="cs-CZ" altLang="cs-CZ" dirty="0">
                <a:latin typeface="Arial CE" charset="-18"/>
                <a:cs typeface="Arial CE" charset="-18"/>
              </a:rPr>
              <a:t>ČEZ jsou uvedeny </a:t>
            </a:r>
            <a:r>
              <a:rPr lang="cs-CZ" altLang="cs-CZ" b="1" dirty="0">
                <a:latin typeface="Arial CE" charset="-18"/>
                <a:cs typeface="Arial CE" charset="-18"/>
              </a:rPr>
              <a:t>v Seznamu příslušných zaměstnanců ČEZ, </a:t>
            </a:r>
          </a:p>
          <a:p>
            <a:r>
              <a:rPr lang="cs-CZ" altLang="cs-CZ" dirty="0">
                <a:latin typeface="Arial CE" charset="-18"/>
                <a:cs typeface="Arial CE" charset="-18"/>
              </a:rPr>
              <a:t>který naleznete na stránkách </a:t>
            </a:r>
            <a:r>
              <a:rPr lang="cs-CZ" altLang="cs-CZ" b="1" dirty="0">
                <a:latin typeface="Arial CE" charset="-18"/>
                <a:cs typeface="Arial CE" charset="-18"/>
                <a:hlinkClick r:id="rId3"/>
              </a:rPr>
              <a:t>www.cez.cz/pravidla-chovani</a:t>
            </a:r>
            <a:endParaRPr lang="cs-CZ" altLang="cs-CZ" b="1" dirty="0">
              <a:latin typeface="Arial CE" charset="-18"/>
              <a:cs typeface="Arial CE" charset="-18"/>
            </a:endParaRPr>
          </a:p>
          <a:p>
            <a:endParaRPr lang="cs-CZ" dirty="0"/>
          </a:p>
        </p:txBody>
      </p:sp>
      <p:sp>
        <p:nvSpPr>
          <p:cNvPr id="14" name="TextovéPole 13"/>
          <p:cNvSpPr txBox="1"/>
          <p:nvPr/>
        </p:nvSpPr>
        <p:spPr>
          <a:xfrm>
            <a:off x="495300" y="1764013"/>
            <a:ext cx="8171622" cy="584775"/>
          </a:xfrm>
          <a:prstGeom prst="rect">
            <a:avLst/>
          </a:prstGeom>
          <a:solidFill>
            <a:schemeClr val="accent2">
              <a:lumMod val="20000"/>
              <a:lumOff val="80000"/>
            </a:schemeClr>
          </a:solidFill>
          <a:ln w="19050">
            <a:solidFill>
              <a:schemeClr val="accent2"/>
            </a:solidFill>
            <a:prstDash val="lgDash"/>
          </a:ln>
        </p:spPr>
        <p:txBody>
          <a:bodyPr wrap="square">
            <a:spAutoFit/>
          </a:bodyPr>
          <a:lstStyle/>
          <a:p>
            <a:pPr algn="l">
              <a:defRPr/>
            </a:pPr>
            <a:r>
              <a:rPr lang="cs-CZ" sz="1600" i="0" dirty="0"/>
              <a:t>Kartičky s kontakty si můžete vyzvednout u koordinátora BOZP (Zdeňka Lukáčová) před nástupem na práce, VP a OO dostanou kartičku při školení</a:t>
            </a:r>
          </a:p>
        </p:txBody>
      </p:sp>
    </p:spTree>
    <p:extLst>
      <p:ext uri="{BB962C8B-B14F-4D97-AF65-F5344CB8AC3E}">
        <p14:creationId xmlns:p14="http://schemas.microsoft.com/office/powerpoint/2010/main" val="2759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03772" y="447049"/>
            <a:ext cx="6876222" cy="846386"/>
          </a:xfrm>
        </p:spPr>
        <p:txBody>
          <a:bodyPr/>
          <a:lstStyle/>
          <a:p>
            <a:pPr defTabSz="895255">
              <a:defRPr/>
            </a:pPr>
            <a:r>
              <a:rPr lang="cs-CZ" cap="all" dirty="0">
                <a:solidFill>
                  <a:schemeClr val="tx1"/>
                </a:solidFill>
              </a:rPr>
              <a:t>Specifika lokality </a:t>
            </a:r>
            <a:r>
              <a:rPr lang="cs-CZ" cap="all" dirty="0" err="1">
                <a:solidFill>
                  <a:schemeClr val="tx1"/>
                </a:solidFill>
              </a:rPr>
              <a:t>ledvice</a:t>
            </a:r>
            <a:br>
              <a:rPr lang="cs-CZ" cap="all" dirty="0"/>
            </a:br>
            <a:r>
              <a:rPr lang="cs-CZ" cap="all" dirty="0"/>
              <a:t>1. orientace v areálu</a:t>
            </a:r>
          </a:p>
        </p:txBody>
      </p:sp>
      <p:sp>
        <p:nvSpPr>
          <p:cNvPr id="22531" name="Zástupný symbol pro obsah 2"/>
          <p:cNvSpPr>
            <a:spLocks noGrp="1"/>
          </p:cNvSpPr>
          <p:nvPr>
            <p:ph idx="1"/>
          </p:nvPr>
        </p:nvSpPr>
        <p:spPr>
          <a:xfrm>
            <a:off x="503771" y="1692634"/>
            <a:ext cx="3887617" cy="4679443"/>
          </a:xfrm>
        </p:spPr>
        <p:txBody>
          <a:bodyPr/>
          <a:lstStyle/>
          <a:p>
            <a:pPr>
              <a:spcBef>
                <a:spcPct val="50000"/>
              </a:spcBef>
              <a:buClr>
                <a:srgbClr val="FF6600"/>
              </a:buClr>
            </a:pPr>
            <a:r>
              <a:rPr lang="cs-CZ" altLang="cs-CZ" sz="1100" b="1" dirty="0">
                <a:latin typeface="Arial CE" charset="-18"/>
                <a:cs typeface="Arial CE" charset="-18"/>
              </a:rPr>
              <a:t>Legenda:</a:t>
            </a:r>
          </a:p>
          <a:p>
            <a:pPr marL="228600" indent="-228600">
              <a:buClr>
                <a:srgbClr val="FF6600"/>
              </a:buClr>
              <a:buFont typeface="+mj-lt"/>
              <a:buAutoNum type="arabicPeriod"/>
            </a:pPr>
            <a:r>
              <a:rPr lang="cs-CZ" altLang="cs-CZ" sz="1100" dirty="0">
                <a:latin typeface="Arial CE" charset="-18"/>
                <a:cs typeface="Arial CE" charset="-18"/>
              </a:rPr>
              <a:t>Administrativní budova</a:t>
            </a:r>
          </a:p>
          <a:p>
            <a:pPr marL="228600" indent="-228600">
              <a:buClr>
                <a:srgbClr val="FF6600"/>
              </a:buClr>
              <a:buFont typeface="+mj-lt"/>
              <a:buAutoNum type="arabicPeriod"/>
            </a:pPr>
            <a:r>
              <a:rPr lang="cs-CZ" altLang="cs-CZ" sz="1100" dirty="0">
                <a:latin typeface="Arial CE" charset="-18"/>
                <a:cs typeface="Arial CE" charset="-18"/>
              </a:rPr>
              <a:t>Chladící věže</a:t>
            </a:r>
          </a:p>
          <a:p>
            <a:pPr marL="228600" indent="-228600">
              <a:buClr>
                <a:srgbClr val="FF6600"/>
              </a:buClr>
              <a:buFont typeface="+mj-lt"/>
              <a:buAutoNum type="arabicPeriod"/>
            </a:pPr>
            <a:r>
              <a:rPr lang="cs-CZ" altLang="cs-CZ" sz="1100" dirty="0">
                <a:latin typeface="Arial CE" charset="-18"/>
                <a:cs typeface="Arial CE" charset="-18"/>
              </a:rPr>
              <a:t>Kotelna</a:t>
            </a:r>
          </a:p>
          <a:p>
            <a:pPr marL="228600" indent="-228600">
              <a:buClr>
                <a:srgbClr val="FF6600"/>
              </a:buClr>
              <a:buFont typeface="+mj-lt"/>
              <a:buAutoNum type="arabicPeriod"/>
            </a:pPr>
            <a:r>
              <a:rPr lang="cs-CZ" altLang="cs-CZ" sz="1100" dirty="0">
                <a:latin typeface="Arial CE" charset="-18"/>
                <a:cs typeface="Arial CE" charset="-18"/>
              </a:rPr>
              <a:t>Strojovna</a:t>
            </a:r>
          </a:p>
          <a:p>
            <a:pPr marL="228600" indent="-228600">
              <a:buClr>
                <a:srgbClr val="FF6600"/>
              </a:buClr>
              <a:buFont typeface="+mj-lt"/>
              <a:buAutoNum type="arabicPeriod"/>
            </a:pPr>
            <a:r>
              <a:rPr lang="cs-CZ" altLang="cs-CZ" sz="1100" dirty="0">
                <a:latin typeface="Arial CE" charset="-18"/>
                <a:cs typeface="Arial CE" charset="-18"/>
              </a:rPr>
              <a:t>Chemická úpravna</a:t>
            </a:r>
          </a:p>
          <a:p>
            <a:pPr marL="228600" indent="-228600">
              <a:buClr>
                <a:srgbClr val="FF6600"/>
              </a:buClr>
              <a:buFont typeface="+mj-lt"/>
              <a:buAutoNum type="arabicPeriod"/>
            </a:pPr>
            <a:r>
              <a:rPr lang="cs-CZ" altLang="cs-CZ" sz="1100" dirty="0">
                <a:latin typeface="Arial CE" charset="-18"/>
                <a:cs typeface="Arial CE" charset="-18"/>
              </a:rPr>
              <a:t>Skládka paliva</a:t>
            </a:r>
          </a:p>
          <a:p>
            <a:pPr marL="228600" indent="-228600">
              <a:buClr>
                <a:srgbClr val="FF6600"/>
              </a:buClr>
              <a:buFont typeface="+mj-lt"/>
              <a:buAutoNum type="arabicPeriod"/>
            </a:pPr>
            <a:r>
              <a:rPr lang="cs-CZ" altLang="cs-CZ" sz="1100" dirty="0">
                <a:latin typeface="Arial CE" charset="-18"/>
                <a:cs typeface="Arial CE" charset="-18"/>
              </a:rPr>
              <a:t>Vývodová pole, transformovny</a:t>
            </a:r>
          </a:p>
          <a:p>
            <a:pPr marL="228600" indent="-228600">
              <a:buClr>
                <a:srgbClr val="FF6600"/>
              </a:buClr>
              <a:buFont typeface="+mj-lt"/>
              <a:buAutoNum type="arabicPeriod"/>
            </a:pPr>
            <a:r>
              <a:rPr lang="cs-CZ" altLang="cs-CZ" sz="1100" dirty="0">
                <a:latin typeface="Arial CE" charset="-18"/>
                <a:cs typeface="Arial CE" charset="-18"/>
              </a:rPr>
              <a:t>Partie za kotlem</a:t>
            </a:r>
          </a:p>
          <a:p>
            <a:pPr marL="228600" indent="-228600">
              <a:buClr>
                <a:srgbClr val="FF6600"/>
              </a:buClr>
              <a:buFont typeface="+mj-lt"/>
              <a:buAutoNum type="arabicPeriod"/>
            </a:pPr>
            <a:r>
              <a:rPr lang="cs-CZ" altLang="cs-CZ" sz="1100" dirty="0">
                <a:latin typeface="Arial CE" charset="-18"/>
                <a:cs typeface="Arial CE" charset="-18"/>
              </a:rPr>
              <a:t>Odsíření</a:t>
            </a:r>
          </a:p>
          <a:p>
            <a:pPr marL="228600" indent="-228600">
              <a:buClr>
                <a:srgbClr val="FF6600"/>
              </a:buClr>
              <a:buFont typeface="+mj-lt"/>
              <a:buAutoNum type="arabicPeriod"/>
            </a:pPr>
            <a:r>
              <a:rPr lang="cs-CZ" altLang="cs-CZ" sz="1100" dirty="0">
                <a:latin typeface="Arial CE" charset="-18"/>
                <a:cs typeface="Arial CE" charset="-18"/>
              </a:rPr>
              <a:t>Komín</a:t>
            </a:r>
          </a:p>
          <a:p>
            <a:pPr marL="228600" indent="-228600">
              <a:buClr>
                <a:srgbClr val="FF6600"/>
              </a:buClr>
              <a:buFont typeface="+mj-lt"/>
              <a:buAutoNum type="arabicPeriod"/>
            </a:pPr>
            <a:r>
              <a:rPr lang="cs-CZ" altLang="cs-CZ" sz="1100" dirty="0">
                <a:latin typeface="Arial CE" charset="-18"/>
                <a:cs typeface="Arial CE" charset="-18"/>
              </a:rPr>
              <a:t>Vstup do objektu – osobní vrátnice</a:t>
            </a:r>
          </a:p>
          <a:p>
            <a:pPr marL="228600" indent="-228600">
              <a:buClr>
                <a:srgbClr val="FF6600"/>
              </a:buClr>
              <a:buFont typeface="+mj-lt"/>
              <a:buAutoNum type="arabicPeriod"/>
            </a:pPr>
            <a:r>
              <a:rPr lang="cs-CZ" altLang="cs-CZ" sz="1100" dirty="0">
                <a:latin typeface="Arial CE" charset="-18"/>
                <a:cs typeface="Arial CE" charset="-18"/>
              </a:rPr>
              <a:t>Nákladní vrátnice</a:t>
            </a:r>
          </a:p>
          <a:p>
            <a:pPr marL="228600" indent="-228600">
              <a:buClr>
                <a:srgbClr val="FF6600"/>
              </a:buClr>
              <a:buFont typeface="+mj-lt"/>
              <a:buAutoNum type="arabicPeriod"/>
            </a:pPr>
            <a:r>
              <a:rPr lang="cs-CZ" altLang="cs-CZ" sz="1100" dirty="0">
                <a:latin typeface="Arial CE" charset="-18"/>
                <a:cs typeface="Arial CE" charset="-18"/>
              </a:rPr>
              <a:t>Výstavba NZ</a:t>
            </a:r>
          </a:p>
          <a:p>
            <a:pPr marL="228600" indent="-228600">
              <a:buClr>
                <a:srgbClr val="FF6600"/>
              </a:buClr>
              <a:buFont typeface="+mj-lt"/>
              <a:buAutoNum type="arabicPeriod"/>
            </a:pPr>
            <a:r>
              <a:rPr lang="cs-CZ" altLang="cs-CZ" sz="1100" dirty="0">
                <a:latin typeface="Arial CE" charset="-18"/>
                <a:cs typeface="Arial CE" charset="-18"/>
              </a:rPr>
              <a:t>Parkoviště</a:t>
            </a:r>
          </a:p>
          <a:p>
            <a:pPr marL="228600" indent="-228600">
              <a:buClr>
                <a:srgbClr val="FF6600"/>
              </a:buClr>
              <a:buFont typeface="+mj-lt"/>
              <a:buAutoNum type="arabicPeriod"/>
            </a:pPr>
            <a:r>
              <a:rPr lang="cs-CZ" altLang="cs-CZ" sz="1100" dirty="0">
                <a:latin typeface="Arial CE" charset="-18"/>
                <a:cs typeface="Arial CE" charset="-18"/>
              </a:rPr>
              <a:t>Heliport</a:t>
            </a:r>
          </a:p>
          <a:p>
            <a:endParaRPr lang="cs-CZ" altLang="cs-CZ" dirty="0">
              <a:latin typeface="Arial CE" charset="-18"/>
              <a:cs typeface="Arial CE" charset="-18"/>
            </a:endParaRPr>
          </a:p>
        </p:txBody>
      </p:sp>
      <p:sp>
        <p:nvSpPr>
          <p:cNvPr id="22532" name="Zástupný symbol pro číslo snímku 1"/>
          <p:cNvSpPr>
            <a:spLocks noGrp="1"/>
          </p:cNvSpPr>
          <p:nvPr>
            <p:ph type="sldNum" sz="quarter" idx="4294967295"/>
          </p:nvPr>
        </p:nvSpPr>
        <p:spPr>
          <a:xfrm>
            <a:off x="503771" y="6650672"/>
            <a:ext cx="311009" cy="15549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F615FB9D-665A-4FC4-8F39-7E263DC104D7}" type="slidenum">
              <a:rPr lang="cs-CZ" altLang="cs-CZ" sz="1000">
                <a:solidFill>
                  <a:schemeClr val="bg1"/>
                </a:solidFill>
              </a:rPr>
              <a:pPr>
                <a:lnSpc>
                  <a:spcPct val="100000"/>
                </a:lnSpc>
                <a:buSzTx/>
              </a:pPr>
              <a:t>3</a:t>
            </a:fld>
            <a:endParaRPr lang="cs-CZ" altLang="cs-CZ" sz="1000">
              <a:solidFill>
                <a:schemeClr val="bg1"/>
              </a:solidFill>
            </a:endParaRPr>
          </a:p>
        </p:txBody>
      </p:sp>
      <p:sp>
        <p:nvSpPr>
          <p:cNvPr id="22533" name="Rectangle 3"/>
          <p:cNvSpPr>
            <a:spLocks noChangeArrowheads="1"/>
          </p:cNvSpPr>
          <p:nvPr/>
        </p:nvSpPr>
        <p:spPr bwMode="auto">
          <a:xfrm>
            <a:off x="1177625" y="1822213"/>
            <a:ext cx="5424845" cy="444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290513" indent="-290513"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spcBef>
                <a:spcPct val="50000"/>
              </a:spcBef>
              <a:buClr>
                <a:srgbClr val="FF6600"/>
              </a:buClr>
            </a:pPr>
            <a:endParaRPr lang="cs-CZ" altLang="cs-CZ" sz="1500">
              <a:latin typeface="Arial CE" charset="-18"/>
            </a:endParaRPr>
          </a:p>
        </p:txBody>
      </p:sp>
      <p:sp>
        <p:nvSpPr>
          <p:cNvPr id="22534" name="Podnadpis 2"/>
          <p:cNvSpPr>
            <a:spLocks/>
          </p:cNvSpPr>
          <p:nvPr/>
        </p:nvSpPr>
        <p:spPr bwMode="auto">
          <a:xfrm>
            <a:off x="210580" y="4310142"/>
            <a:ext cx="3186227" cy="21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10000"/>
              </a:lnSpc>
              <a:buSzPct val="120000"/>
              <a:buFontTx/>
              <a:buAutoNum type="arabicPeriod"/>
            </a:pPr>
            <a:endParaRPr lang="cs-CZ" altLang="cs-CZ" sz="1000" b="1"/>
          </a:p>
        </p:txBody>
      </p:sp>
      <p:sp>
        <p:nvSpPr>
          <p:cNvPr id="22535" name="Rectangle 5"/>
          <p:cNvSpPr>
            <a:spLocks noChangeArrowheads="1"/>
          </p:cNvSpPr>
          <p:nvPr/>
        </p:nvSpPr>
        <p:spPr bwMode="auto">
          <a:xfrm>
            <a:off x="4477791" y="1372081"/>
            <a:ext cx="188417" cy="31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pic>
        <p:nvPicPr>
          <p:cNvPr id="22536" name="Picture 6"/>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a:xfrm>
            <a:off x="3030819" y="2013660"/>
            <a:ext cx="6243577" cy="4433510"/>
          </a:xfrm>
          <a:noFill/>
        </p:spPr>
      </p:pic>
      <p:sp>
        <p:nvSpPr>
          <p:cNvPr id="2" name="Šipka doprava 1"/>
          <p:cNvSpPr/>
          <p:nvPr/>
        </p:nvSpPr>
        <p:spPr bwMode="auto">
          <a:xfrm rot="7637797">
            <a:off x="5567763" y="2218496"/>
            <a:ext cx="719270" cy="313735"/>
          </a:xfrm>
          <a:prstGeom prst="rightArrow">
            <a:avLst/>
          </a:prstGeom>
          <a:solidFill>
            <a:schemeClr val="accent2"/>
          </a:solidFill>
          <a:ln w="12700" cap="flat" cmpd="sng" algn="ctr">
            <a:noFill/>
            <a:prstDash val="solid"/>
            <a:round/>
            <a:headEnd type="none" w="med" len="med"/>
            <a:tailEnd type="none" w="med" len="med"/>
          </a:ln>
          <a:effectLst/>
        </p:spPr>
        <p:txBody>
          <a:bodyPr vert="horz" wrap="none" lIns="80361" tIns="40181" rIns="80361" bIns="40181" numCol="1" rtlCol="0" anchor="ctr" anchorCtr="0" compatLnSpc="1">
            <a:prstTxWarp prst="textNoShape">
              <a:avLst/>
            </a:prstTxWarp>
          </a:bodyPr>
          <a:lstStyle/>
          <a:p>
            <a:pPr defTabSz="665708"/>
            <a:endParaRPr lang="cs-CZ" sz="1400"/>
          </a:p>
        </p:txBody>
      </p:sp>
      <p:sp>
        <p:nvSpPr>
          <p:cNvPr id="3" name="TextovéPole 2"/>
          <p:cNvSpPr txBox="1"/>
          <p:nvPr/>
        </p:nvSpPr>
        <p:spPr>
          <a:xfrm>
            <a:off x="6233189" y="1822214"/>
            <a:ext cx="2498148" cy="847876"/>
          </a:xfrm>
          <a:prstGeom prst="rect">
            <a:avLst/>
          </a:prstGeom>
          <a:noFill/>
          <a:ln>
            <a:solidFill>
              <a:schemeClr val="accent2"/>
            </a:solidFill>
          </a:ln>
        </p:spPr>
        <p:txBody>
          <a:bodyPr wrap="square" lIns="93296" tIns="46648" rIns="93296" bIns="46648" rtlCol="0">
            <a:spAutoFit/>
          </a:bodyPr>
          <a:lstStyle/>
          <a:p>
            <a:r>
              <a:rPr lang="cs-CZ" sz="1600" dirty="0">
                <a:solidFill>
                  <a:schemeClr val="accent2"/>
                </a:solidFill>
              </a:rPr>
              <a:t>shromaždiště v případě vyhlášení mimořádné události</a:t>
            </a:r>
          </a:p>
        </p:txBody>
      </p:sp>
      <p:sp>
        <p:nvSpPr>
          <p:cNvPr id="5" name="TextovéPole 4"/>
          <p:cNvSpPr txBox="1"/>
          <p:nvPr/>
        </p:nvSpPr>
        <p:spPr>
          <a:xfrm>
            <a:off x="3554259" y="2733524"/>
            <a:ext cx="335788" cy="251222"/>
          </a:xfrm>
          <a:prstGeom prst="rect">
            <a:avLst/>
          </a:prstGeom>
          <a:solidFill>
            <a:schemeClr val="accent2"/>
          </a:solidFill>
        </p:spPr>
        <p:txBody>
          <a:bodyPr wrap="square" lIns="93296" tIns="46648" rIns="93296" bIns="46648" rtlCol="0">
            <a:spAutoFit/>
          </a:bodyPr>
          <a:lstStyle/>
          <a:p>
            <a:r>
              <a:rPr lang="cs-CZ" sz="1000" b="1" dirty="0">
                <a:solidFill>
                  <a:schemeClr val="bg1"/>
                </a:solidFill>
                <a:latin typeface="+mn-lt"/>
              </a:rPr>
              <a:t>15</a:t>
            </a:r>
          </a:p>
        </p:txBody>
      </p:sp>
      <p:sp>
        <p:nvSpPr>
          <p:cNvPr id="13" name="TextovéPole 12"/>
          <p:cNvSpPr txBox="1"/>
          <p:nvPr/>
        </p:nvSpPr>
        <p:spPr>
          <a:xfrm>
            <a:off x="5821074" y="2733523"/>
            <a:ext cx="335788" cy="251222"/>
          </a:xfrm>
          <a:prstGeom prst="rect">
            <a:avLst/>
          </a:prstGeom>
          <a:solidFill>
            <a:schemeClr val="accent2"/>
          </a:solidFill>
        </p:spPr>
        <p:txBody>
          <a:bodyPr wrap="square" lIns="93296" tIns="46648" rIns="93296" bIns="46648" rtlCol="0">
            <a:spAutoFit/>
          </a:bodyPr>
          <a:lstStyle/>
          <a:p>
            <a:r>
              <a:rPr lang="cs-CZ" sz="1000" b="1" dirty="0">
                <a:solidFill>
                  <a:schemeClr val="bg1"/>
                </a:solidFill>
                <a:latin typeface="+mn-lt"/>
              </a:rPr>
              <a:t>14</a:t>
            </a:r>
          </a:p>
        </p:txBody>
      </p:sp>
    </p:spTree>
    <p:extLst>
      <p:ext uri="{BB962C8B-B14F-4D97-AF65-F5344CB8AC3E}">
        <p14:creationId xmlns:p14="http://schemas.microsoft.com/office/powerpoint/2010/main" val="147880274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Ledvice (ELE)</a:t>
            </a:r>
            <a:br>
              <a:rPr lang="cs-CZ" cap="all" dirty="0"/>
            </a:br>
            <a:r>
              <a:rPr lang="cs-CZ" cap="all" dirty="0"/>
              <a:t>1. vstupy, vjezdy</a:t>
            </a:r>
          </a:p>
        </p:txBody>
      </p:sp>
      <p:sp>
        <p:nvSpPr>
          <p:cNvPr id="24579" name="Rectangle 3"/>
          <p:cNvSpPr>
            <a:spLocks noGrp="1" noChangeArrowheads="1"/>
          </p:cNvSpPr>
          <p:nvPr>
            <p:ph idx="1"/>
          </p:nvPr>
        </p:nvSpPr>
        <p:spPr>
          <a:xfrm>
            <a:off x="503771" y="1692634"/>
            <a:ext cx="8136458" cy="4679443"/>
          </a:xfrm>
        </p:spPr>
        <p:txBody>
          <a:bodyPr/>
          <a:lstStyle/>
          <a:p>
            <a:pPr indent="1620" defTabSz="932962">
              <a:lnSpc>
                <a:spcPct val="100000"/>
              </a:lnSpc>
              <a:spcAft>
                <a:spcPct val="30000"/>
              </a:spcAft>
              <a:buClr>
                <a:srgbClr val="FF3300"/>
              </a:buClr>
              <a:tabLst>
                <a:tab pos="553946" algn="l"/>
              </a:tabLst>
              <a:defRPr/>
            </a:pPr>
            <a:endParaRPr lang="cs-CZ" altLang="cs-CZ" b="1" dirty="0">
              <a:solidFill>
                <a:srgbClr val="0000CC"/>
              </a:solidFill>
              <a:latin typeface="Arial CE" charset="-18"/>
              <a:cs typeface="Arial CE" charset="-18"/>
            </a:endParaRPr>
          </a:p>
          <a:p>
            <a:pPr indent="1620" defTabSz="932962">
              <a:lnSpc>
                <a:spcPct val="100000"/>
              </a:lnSpc>
              <a:spcBef>
                <a:spcPct val="20000"/>
              </a:spcBef>
              <a:spcAft>
                <a:spcPct val="20000"/>
              </a:spcAft>
              <a:buClr>
                <a:srgbClr val="FF3300"/>
              </a:buClr>
              <a:defRPr/>
            </a:pPr>
            <a:endParaRPr lang="cs-CZ" altLang="cs-CZ" sz="1400" dirty="0">
              <a:solidFill>
                <a:srgbClr val="000000"/>
              </a:solidFill>
              <a:latin typeface="Arial"/>
            </a:endParaRPr>
          </a:p>
          <a:p>
            <a:pPr indent="1620" defTabSz="932962">
              <a:lnSpc>
                <a:spcPct val="100000"/>
              </a:lnSpc>
              <a:spcAft>
                <a:spcPct val="30000"/>
              </a:spcAft>
              <a:buClr>
                <a:srgbClr val="FF3300"/>
              </a:buClr>
              <a:defRPr/>
            </a:pPr>
            <a:endParaRPr lang="cs-CZ" altLang="cs-CZ" sz="1400" dirty="0">
              <a:solidFill>
                <a:srgbClr val="000000"/>
              </a:solidFill>
              <a:latin typeface="Arial"/>
            </a:endParaRPr>
          </a:p>
          <a:p>
            <a:pPr indent="1620" defTabSz="932962">
              <a:lnSpc>
                <a:spcPct val="100000"/>
              </a:lnSpc>
              <a:spcAft>
                <a:spcPct val="30000"/>
              </a:spcAft>
              <a:buClr>
                <a:srgbClr val="FF3300"/>
              </a:buClr>
              <a:defRPr/>
            </a:pPr>
            <a:endParaRPr lang="cs-CZ" altLang="cs-CZ" sz="1400" dirty="0">
              <a:solidFill>
                <a:srgbClr val="000000"/>
              </a:solidFill>
              <a:latin typeface="Arial"/>
            </a:endParaRPr>
          </a:p>
          <a:p>
            <a:pPr indent="1620" defTabSz="932962">
              <a:lnSpc>
                <a:spcPct val="100000"/>
              </a:lnSpc>
              <a:buClr>
                <a:srgbClr val="FF3300"/>
              </a:buClr>
              <a:defRPr/>
            </a:pPr>
            <a:endParaRPr lang="cs-CZ" altLang="cs-CZ" sz="1400" dirty="0">
              <a:solidFill>
                <a:srgbClr val="000000"/>
              </a:solidFill>
              <a:latin typeface="Arial"/>
            </a:endParaRPr>
          </a:p>
          <a:p>
            <a:pPr indent="1620" defTabSz="932962">
              <a:lnSpc>
                <a:spcPct val="100000"/>
              </a:lnSpc>
              <a:buClr>
                <a:srgbClr val="FF3300"/>
              </a:buClr>
              <a:defRPr/>
            </a:pPr>
            <a:endParaRPr lang="cs-CZ" altLang="cs-CZ" sz="1400" dirty="0">
              <a:solidFill>
                <a:srgbClr val="000000"/>
              </a:solidFill>
              <a:latin typeface="Arial"/>
            </a:endParaRPr>
          </a:p>
          <a:p>
            <a:pPr indent="1620" defTabSz="932962">
              <a:lnSpc>
                <a:spcPct val="100000"/>
              </a:lnSpc>
              <a:buClr>
                <a:srgbClr val="FF3300"/>
              </a:buClr>
              <a:defRPr/>
            </a:pPr>
            <a:endParaRPr lang="cs-CZ" altLang="cs-CZ" sz="1400" dirty="0">
              <a:solidFill>
                <a:srgbClr val="000000"/>
              </a:solidFill>
              <a:latin typeface="Arial"/>
            </a:endParaRPr>
          </a:p>
          <a:p>
            <a:pPr indent="1620" defTabSz="932962">
              <a:lnSpc>
                <a:spcPct val="100000"/>
              </a:lnSpc>
              <a:buClr>
                <a:srgbClr val="FF3300"/>
              </a:buClr>
              <a:defRPr/>
            </a:pPr>
            <a:endParaRPr lang="cs-CZ" altLang="cs-CZ" sz="1400" dirty="0">
              <a:solidFill>
                <a:srgbClr val="000000"/>
              </a:solidFill>
              <a:latin typeface="Arial"/>
            </a:endParaRPr>
          </a:p>
          <a:p>
            <a:pPr indent="1620" defTabSz="932962">
              <a:lnSpc>
                <a:spcPct val="100000"/>
              </a:lnSpc>
              <a:buClr>
                <a:srgbClr val="FF3300"/>
              </a:buClr>
              <a:defRPr/>
            </a:pPr>
            <a:endParaRPr lang="cs-CZ" altLang="cs-CZ" sz="1400" dirty="0">
              <a:solidFill>
                <a:srgbClr val="000000"/>
              </a:solidFill>
              <a:latin typeface="Arial"/>
            </a:endParaRPr>
          </a:p>
          <a:p>
            <a:pPr marL="824441" lvl="1" indent="-455144" defTabSz="932962">
              <a:lnSpc>
                <a:spcPct val="100000"/>
              </a:lnSpc>
              <a:buClr>
                <a:srgbClr val="FF3300"/>
              </a:buClr>
              <a:buNone/>
              <a:defRPr/>
            </a:pPr>
            <a:endParaRPr lang="cs-CZ" altLang="cs-CZ" dirty="0">
              <a:solidFill>
                <a:srgbClr val="000000"/>
              </a:solidFill>
              <a:latin typeface="Arial"/>
            </a:endParaRPr>
          </a:p>
          <a:p>
            <a:pPr marL="824441" lvl="1" indent="-455144" defTabSz="932962">
              <a:lnSpc>
                <a:spcPct val="100000"/>
              </a:lnSpc>
              <a:buClr>
                <a:srgbClr val="FF3300"/>
              </a:buClr>
              <a:buNone/>
              <a:defRPr/>
            </a:pPr>
            <a:r>
              <a:rPr lang="cs-CZ" altLang="cs-CZ" sz="1200" b="1" dirty="0">
                <a:solidFill>
                  <a:srgbClr val="0000CC"/>
                </a:solidFill>
                <a:latin typeface="Arial"/>
              </a:rPr>
              <a:t>             </a:t>
            </a:r>
            <a:r>
              <a:rPr lang="cs-CZ" altLang="cs-CZ" sz="1200" b="1" dirty="0">
                <a:solidFill>
                  <a:srgbClr val="0000CC"/>
                </a:solidFill>
                <a:latin typeface="Arial" panose="020B0604020202020204" pitchFamily="34" charset="0"/>
                <a:cs typeface="Arial" panose="020B0604020202020204" pitchFamily="34" charset="0"/>
              </a:rPr>
              <a:t>vrátnice		                 vrátnice			vrátnice</a:t>
            </a:r>
          </a:p>
          <a:p>
            <a:pPr indent="1620" defTabSz="932962">
              <a:lnSpc>
                <a:spcPct val="100000"/>
              </a:lnSpc>
              <a:buClr>
                <a:srgbClr val="FF3300"/>
              </a:buClr>
              <a:defRPr/>
            </a:pPr>
            <a:r>
              <a:rPr lang="cs-CZ" altLang="cs-CZ" sz="1200" dirty="0">
                <a:solidFill>
                  <a:srgbClr val="000000"/>
                </a:solidFill>
                <a:latin typeface="Arial" panose="020B0604020202020204" pitchFamily="34" charset="0"/>
                <a:cs typeface="Arial" panose="020B0604020202020204" pitchFamily="34" charset="0"/>
              </a:rPr>
              <a:t>            </a:t>
            </a:r>
            <a:r>
              <a:rPr lang="cs-CZ" altLang="cs-CZ" sz="1200" b="1" dirty="0">
                <a:solidFill>
                  <a:srgbClr val="0000CC"/>
                </a:solidFill>
                <a:latin typeface="Arial" panose="020B0604020202020204" pitchFamily="34" charset="0"/>
                <a:cs typeface="Arial" panose="020B0604020202020204" pitchFamily="34" charset="0"/>
              </a:rPr>
              <a:t>hlavní pro vstup osob                 pro vjezd osobních vozidel                      pro vjezd nákladních vozidel  </a:t>
            </a:r>
          </a:p>
          <a:p>
            <a:pPr marL="824441" lvl="1" indent="-455144" defTabSz="932962">
              <a:lnSpc>
                <a:spcPct val="100000"/>
              </a:lnSpc>
              <a:buClr>
                <a:srgbClr val="FF3300"/>
              </a:buClr>
              <a:buNone/>
              <a:defRPr/>
            </a:pPr>
            <a:r>
              <a:rPr lang="cs-CZ" altLang="cs-CZ" sz="1200" dirty="0">
                <a:solidFill>
                  <a:srgbClr val="000000"/>
                </a:solidFill>
                <a:latin typeface="Arial" panose="020B0604020202020204" pitchFamily="34" charset="0"/>
                <a:cs typeface="Arial" panose="020B0604020202020204" pitchFamily="34" charset="0"/>
              </a:rPr>
              <a:t>    </a:t>
            </a:r>
          </a:p>
          <a:p>
            <a:pPr marL="824441" lvl="1" indent="-455144" defTabSz="932962">
              <a:lnSpc>
                <a:spcPct val="100000"/>
              </a:lnSpc>
              <a:buClr>
                <a:srgbClr val="FF3300"/>
              </a:buClr>
              <a:buNone/>
              <a:defRPr/>
            </a:pPr>
            <a:r>
              <a:rPr lang="cs-CZ" altLang="cs-CZ" sz="1200" dirty="0">
                <a:solidFill>
                  <a:srgbClr val="000000"/>
                </a:solidFill>
                <a:latin typeface="Arial" panose="020B0604020202020204" pitchFamily="34" charset="0"/>
                <a:cs typeface="Arial" panose="020B0604020202020204" pitchFamily="34" charset="0"/>
              </a:rPr>
              <a:t>    tel.: +420 411 102 330 	        tel.: +420 411 102 455                                  tel.: +420 411 102 623</a:t>
            </a:r>
          </a:p>
          <a:p>
            <a:pPr indent="1620" defTabSz="932962">
              <a:lnSpc>
                <a:spcPct val="100000"/>
              </a:lnSpc>
              <a:buClr>
                <a:srgbClr val="FF3300"/>
              </a:buClr>
              <a:tabLst>
                <a:tab pos="553946" algn="l"/>
              </a:tabLst>
              <a:defRPr/>
            </a:pPr>
            <a:endParaRPr lang="cs-CZ" altLang="cs-CZ" sz="1200" dirty="0">
              <a:latin typeface="Arial" panose="020B0604020202020204" pitchFamily="34" charset="0"/>
              <a:cs typeface="Arial" panose="020B0604020202020204" pitchFamily="34" charset="0"/>
            </a:endParaRPr>
          </a:p>
          <a:p>
            <a:pPr indent="1620" defTabSz="932962">
              <a:lnSpc>
                <a:spcPct val="100000"/>
              </a:lnSpc>
              <a:buClr>
                <a:srgbClr val="FF3300"/>
              </a:buClr>
              <a:tabLst>
                <a:tab pos="553946" algn="l"/>
              </a:tabLst>
              <a:defRPr/>
            </a:pPr>
            <a:endParaRPr lang="cs-CZ" altLang="cs-CZ" sz="1200" dirty="0">
              <a:latin typeface="Arial CE" charset="-18"/>
              <a:cs typeface="Arial CE" charset="-18"/>
            </a:endParaRPr>
          </a:p>
          <a:p>
            <a:pPr indent="1620" defTabSz="932962">
              <a:lnSpc>
                <a:spcPct val="100000"/>
              </a:lnSpc>
              <a:buClr>
                <a:srgbClr val="FF3300"/>
              </a:buClr>
              <a:tabLst>
                <a:tab pos="553946" algn="l"/>
              </a:tabLst>
              <a:defRPr/>
            </a:pPr>
            <a:endParaRPr lang="cs-CZ" altLang="cs-CZ" sz="1200" dirty="0">
              <a:latin typeface="Arial CE" charset="-18"/>
              <a:cs typeface="Arial CE" charset="-18"/>
            </a:endParaRPr>
          </a:p>
          <a:p>
            <a:pPr indent="1620" defTabSz="932962">
              <a:lnSpc>
                <a:spcPct val="100000"/>
              </a:lnSpc>
              <a:buClr>
                <a:srgbClr val="FF3300"/>
              </a:buClr>
              <a:tabLst>
                <a:tab pos="553946" algn="l"/>
              </a:tabLst>
              <a:defRPr/>
            </a:pPr>
            <a:endParaRPr lang="cs-CZ" altLang="cs-CZ" sz="1200" dirty="0">
              <a:latin typeface="Arial CE" charset="-18"/>
              <a:cs typeface="Arial CE" charset="-18"/>
            </a:endParaRPr>
          </a:p>
          <a:p>
            <a:pPr marL="184649" lvl="1" indent="0" defTabSz="932962">
              <a:lnSpc>
                <a:spcPct val="100000"/>
              </a:lnSpc>
              <a:buClr>
                <a:srgbClr val="FF3300"/>
              </a:buClr>
              <a:buNone/>
              <a:tabLst>
                <a:tab pos="553946" algn="l"/>
              </a:tabLst>
              <a:defRPr/>
            </a:pPr>
            <a:endParaRPr lang="cs-CZ" altLang="cs-CZ" sz="1400" dirty="0">
              <a:latin typeface="Arial CE" charset="-18"/>
              <a:cs typeface="Arial CE" charset="-18"/>
            </a:endParaRPr>
          </a:p>
          <a:p>
            <a:pPr marL="184649" lvl="1" indent="0" defTabSz="932962">
              <a:lnSpc>
                <a:spcPct val="100000"/>
              </a:lnSpc>
              <a:buClr>
                <a:srgbClr val="FF3300"/>
              </a:buClr>
              <a:buNone/>
              <a:tabLst>
                <a:tab pos="553946" algn="l"/>
              </a:tabLst>
              <a:defRPr/>
            </a:pPr>
            <a:endParaRPr lang="cs-CZ" altLang="cs-CZ" sz="1400" dirty="0">
              <a:latin typeface="Arial CE" charset="-18"/>
              <a:cs typeface="Arial CE" charset="-18"/>
            </a:endParaRPr>
          </a:p>
          <a:p>
            <a:pPr marL="184649" lvl="1" indent="0" defTabSz="932962">
              <a:lnSpc>
                <a:spcPct val="100000"/>
              </a:lnSpc>
              <a:buClr>
                <a:srgbClr val="FF3300"/>
              </a:buClr>
              <a:buNone/>
              <a:tabLst>
                <a:tab pos="553946" algn="l"/>
              </a:tabLst>
              <a:defRPr/>
            </a:pPr>
            <a:endParaRPr lang="cs-CZ" altLang="cs-CZ" sz="1400" dirty="0">
              <a:latin typeface="Arial CE" charset="-18"/>
              <a:cs typeface="Arial CE" charset="-18"/>
            </a:endParaRPr>
          </a:p>
          <a:p>
            <a:pPr marL="184649" lvl="1" indent="0" defTabSz="932962">
              <a:lnSpc>
                <a:spcPct val="100000"/>
              </a:lnSpc>
              <a:buClr>
                <a:srgbClr val="FF3300"/>
              </a:buClr>
              <a:buNone/>
              <a:tabLst>
                <a:tab pos="553946" algn="l"/>
              </a:tabLst>
              <a:defRPr/>
            </a:pPr>
            <a:endParaRPr lang="cs-CZ" altLang="cs-CZ" sz="1400" dirty="0">
              <a:latin typeface="Arial CE" charset="-18"/>
              <a:cs typeface="Arial CE" charset="-18"/>
            </a:endParaRPr>
          </a:p>
          <a:p>
            <a:pPr indent="1620" defTabSz="932962">
              <a:lnSpc>
                <a:spcPct val="100000"/>
              </a:lnSpc>
              <a:buClr>
                <a:srgbClr val="FF3300"/>
              </a:buClr>
              <a:tabLst>
                <a:tab pos="553946" algn="l"/>
              </a:tabLst>
              <a:defRPr/>
            </a:pPr>
            <a:r>
              <a:rPr lang="cs-CZ" altLang="cs-CZ" sz="1400" dirty="0">
                <a:latin typeface="Arial CE" charset="-18"/>
                <a:cs typeface="Arial CE" charset="-18"/>
              </a:rPr>
              <a:t>	</a:t>
            </a:r>
          </a:p>
          <a:p>
            <a:pPr indent="1620" defTabSz="932962">
              <a:lnSpc>
                <a:spcPct val="100000"/>
              </a:lnSpc>
              <a:buClr>
                <a:srgbClr val="FF3300"/>
              </a:buClr>
              <a:tabLst>
                <a:tab pos="553946" algn="l"/>
              </a:tabLst>
              <a:defRPr/>
            </a:pPr>
            <a:endParaRPr lang="cs-CZ" altLang="cs-CZ" sz="1400" dirty="0">
              <a:latin typeface="Arial CE" charset="-18"/>
              <a:cs typeface="Arial CE" charset="-18"/>
            </a:endParaRPr>
          </a:p>
          <a:p>
            <a:pPr indent="1620" defTabSz="932962">
              <a:lnSpc>
                <a:spcPct val="100000"/>
              </a:lnSpc>
              <a:buClr>
                <a:srgbClr val="FF3300"/>
              </a:buClr>
              <a:tabLst>
                <a:tab pos="553946" algn="l"/>
              </a:tabLst>
              <a:defRPr/>
            </a:pPr>
            <a:r>
              <a:rPr lang="cs-CZ" altLang="cs-CZ" sz="1400" dirty="0">
                <a:latin typeface="Arial CE" charset="-18"/>
                <a:cs typeface="Arial CE" charset="-18"/>
              </a:rPr>
              <a:t>		 </a:t>
            </a:r>
          </a:p>
          <a:p>
            <a:pPr indent="1620" defTabSz="932962">
              <a:lnSpc>
                <a:spcPct val="100000"/>
              </a:lnSpc>
              <a:buClr>
                <a:srgbClr val="FF3300"/>
              </a:buClr>
              <a:tabLst>
                <a:tab pos="553946" algn="l"/>
              </a:tabLst>
              <a:defRPr/>
            </a:pPr>
            <a:endParaRPr lang="cs-CZ" altLang="cs-CZ" sz="1400" dirty="0">
              <a:latin typeface="Arial CE" charset="-18"/>
              <a:cs typeface="Arial CE" charset="-18"/>
            </a:endParaRPr>
          </a:p>
          <a:p>
            <a:pPr indent="1620" algn="ctr" defTabSz="932962">
              <a:lnSpc>
                <a:spcPct val="100000"/>
              </a:lnSpc>
              <a:buClr>
                <a:srgbClr val="FF3300"/>
              </a:buClr>
              <a:tabLst>
                <a:tab pos="553946" algn="l"/>
              </a:tabLst>
              <a:defRPr/>
            </a:pPr>
            <a:endParaRPr lang="cs-CZ" altLang="cs-CZ" b="1" dirty="0">
              <a:latin typeface="Arial CE" charset="-18"/>
              <a:cs typeface="Arial CE" charset="-18"/>
            </a:endParaRPr>
          </a:p>
          <a:p>
            <a:pPr indent="1620" algn="ctr" defTabSz="932962">
              <a:lnSpc>
                <a:spcPct val="100000"/>
              </a:lnSpc>
              <a:buClr>
                <a:srgbClr val="FF3300"/>
              </a:buClr>
              <a:tabLst>
                <a:tab pos="553946" algn="l"/>
              </a:tabLst>
              <a:defRPr/>
            </a:pPr>
            <a:endParaRPr lang="cs-CZ" altLang="cs-CZ" b="1" dirty="0">
              <a:latin typeface="Arial CE" charset="-18"/>
              <a:cs typeface="Arial CE" charset="-18"/>
            </a:endParaRPr>
          </a:p>
          <a:p>
            <a:pPr indent="1620" algn="ctr" defTabSz="932962">
              <a:lnSpc>
                <a:spcPct val="100000"/>
              </a:lnSpc>
              <a:buClr>
                <a:srgbClr val="FF3300"/>
              </a:buClr>
              <a:tabLst>
                <a:tab pos="553946" algn="l"/>
              </a:tabLst>
              <a:defRPr/>
            </a:pPr>
            <a:endParaRPr lang="cs-CZ" altLang="cs-CZ" b="1" dirty="0">
              <a:latin typeface="Arial CE" charset="-18"/>
              <a:cs typeface="Arial CE" charset="-18"/>
            </a:endParaRPr>
          </a:p>
        </p:txBody>
      </p:sp>
      <p:sp>
        <p:nvSpPr>
          <p:cNvPr id="23556"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5C871D80-E04F-4491-925A-5C7F19840AFC}" type="slidenum">
              <a:rPr lang="cs-CZ" altLang="cs-CZ" smtClean="0">
                <a:solidFill>
                  <a:schemeClr val="bg1"/>
                </a:solidFill>
                <a:latin typeface="Futura CEZ Demi" pitchFamily="2" charset="0"/>
                <a:ea typeface="Arial CE" charset="-18"/>
                <a:cs typeface="Arial CE" charset="-18"/>
              </a:rPr>
              <a:pPr/>
              <a:t>4</a:t>
            </a:fld>
            <a:endParaRPr lang="cs-CZ" altLang="cs-CZ">
              <a:solidFill>
                <a:schemeClr val="bg1"/>
              </a:solidFill>
              <a:latin typeface="Futura CEZ Demi" pitchFamily="2" charset="0"/>
              <a:ea typeface="Arial CE" charset="-18"/>
              <a:cs typeface="Arial CE" charset="-18"/>
            </a:endParaRPr>
          </a:p>
        </p:txBody>
      </p:sp>
      <p:sp>
        <p:nvSpPr>
          <p:cNvPr id="23557" name="Line 5"/>
          <p:cNvSpPr>
            <a:spLocks noChangeShapeType="1"/>
          </p:cNvSpPr>
          <p:nvPr/>
        </p:nvSpPr>
        <p:spPr bwMode="auto">
          <a:xfrm>
            <a:off x="4423785" y="6825605"/>
            <a:ext cx="1028598"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p>
            <a:endParaRPr lang="cs-CZ"/>
          </a:p>
        </p:txBody>
      </p:sp>
      <p:pic>
        <p:nvPicPr>
          <p:cNvPr id="235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71" y="1725029"/>
            <a:ext cx="2513992" cy="225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929" y="1725029"/>
            <a:ext cx="2523711" cy="2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923" y="1725029"/>
            <a:ext cx="2703513" cy="226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397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a:xfrm>
            <a:off x="504001" y="437652"/>
            <a:ext cx="6876000" cy="846386"/>
          </a:xfrm>
        </p:spPr>
        <p:txBody>
          <a:bodyPr/>
          <a:lstStyle/>
          <a:p>
            <a:pPr defTabSz="895255">
              <a:defRPr/>
            </a:pPr>
            <a:r>
              <a:rPr lang="cs-CZ" cap="all" dirty="0">
                <a:solidFill>
                  <a:schemeClr val="tx1"/>
                </a:solidFill>
              </a:rPr>
              <a:t>Specifika lokality LEDVICE  </a:t>
            </a:r>
            <a:br>
              <a:rPr lang="cs-CZ" sz="2900" dirty="0">
                <a:solidFill>
                  <a:schemeClr val="tx1"/>
                </a:solidFill>
              </a:rPr>
            </a:br>
            <a:r>
              <a:rPr lang="cs-CZ" dirty="0">
                <a:solidFill>
                  <a:schemeClr val="accent2"/>
                </a:solidFill>
              </a:rPr>
              <a:t>1. DOPRAVA</a:t>
            </a:r>
          </a:p>
        </p:txBody>
      </p:sp>
      <p:sp>
        <p:nvSpPr>
          <p:cNvPr id="4099" name="Rectangle 3"/>
          <p:cNvSpPr>
            <a:spLocks noGrp="1" noChangeArrowheads="1"/>
          </p:cNvSpPr>
          <p:nvPr>
            <p:ph idx="1"/>
          </p:nvPr>
        </p:nvSpPr>
        <p:spPr>
          <a:xfrm>
            <a:off x="504000" y="1691999"/>
            <a:ext cx="8136000" cy="4820463"/>
          </a:xfrm>
        </p:spPr>
        <p:txBody>
          <a:bodyPr/>
          <a:lstStyle/>
          <a:p>
            <a:pPr marL="359579" indent="-359579" algn="ctr" defTabSz="932962">
              <a:lnSpc>
                <a:spcPct val="100000"/>
              </a:lnSpc>
              <a:spcBef>
                <a:spcPct val="20000"/>
              </a:spcBef>
              <a:spcAft>
                <a:spcPct val="20000"/>
              </a:spcAft>
              <a:buClr>
                <a:srgbClr val="FF3300"/>
              </a:buClr>
            </a:pPr>
            <a:r>
              <a:rPr lang="cs-CZ" altLang="cs-CZ" sz="1400" dirty="0">
                <a:latin typeface="Arial CE" charset="-18"/>
                <a:cs typeface="Arial CE" charset="-18"/>
              </a:rPr>
              <a:t>	</a:t>
            </a:r>
            <a:r>
              <a:rPr lang="cs-CZ" altLang="cs-CZ" sz="2000" b="1" dirty="0">
                <a:solidFill>
                  <a:srgbClr val="0000CC"/>
                </a:solidFill>
                <a:latin typeface="Arial CE" charset="-18"/>
                <a:cs typeface="Arial CE" charset="-18"/>
              </a:rPr>
              <a:t>30</a:t>
            </a:r>
            <a:r>
              <a:rPr lang="pt-BR" altLang="cs-CZ" sz="2000" b="1" dirty="0">
                <a:solidFill>
                  <a:srgbClr val="0000CC"/>
                </a:solidFill>
                <a:latin typeface="Arial CE" charset="-18"/>
                <a:cs typeface="Arial CE" charset="-18"/>
              </a:rPr>
              <a:t> km/h</a:t>
            </a:r>
            <a:r>
              <a:rPr lang="cs-CZ" altLang="cs-CZ" sz="2000" b="1" dirty="0">
                <a:solidFill>
                  <a:srgbClr val="0000CC"/>
                </a:solidFill>
                <a:latin typeface="Arial CE" charset="-18"/>
                <a:cs typeface="Arial CE" charset="-18"/>
              </a:rPr>
              <a:t>od.</a:t>
            </a:r>
            <a:r>
              <a:rPr lang="pt-BR" altLang="cs-CZ" sz="2000" b="1" dirty="0">
                <a:solidFill>
                  <a:srgbClr val="FF3300"/>
                </a:solidFill>
                <a:latin typeface="Arial CE" charset="-18"/>
                <a:cs typeface="Arial CE" charset="-18"/>
              </a:rPr>
              <a:t> v celém areálu</a:t>
            </a:r>
            <a:r>
              <a:rPr lang="cs-CZ" altLang="cs-CZ" sz="2000" b="1" dirty="0">
                <a:solidFill>
                  <a:srgbClr val="FF3300"/>
                </a:solidFill>
                <a:latin typeface="Arial CE" charset="-18"/>
                <a:cs typeface="Arial CE" charset="-18"/>
              </a:rPr>
              <a:t> ELE</a:t>
            </a:r>
          </a:p>
          <a:p>
            <a:pPr marL="359579" indent="-359579" defTabSz="932962">
              <a:lnSpc>
                <a:spcPct val="100000"/>
              </a:lnSpc>
              <a:spcBef>
                <a:spcPct val="20000"/>
              </a:spcBef>
              <a:spcAft>
                <a:spcPct val="20000"/>
              </a:spcAft>
              <a:buClr>
                <a:srgbClr val="FF3300"/>
              </a:buClr>
            </a:pPr>
            <a:r>
              <a:rPr lang="cs-CZ" altLang="cs-CZ" sz="1400" dirty="0">
                <a:latin typeface="Arial CE" charset="-18"/>
                <a:cs typeface="Arial CE" charset="-18"/>
              </a:rPr>
              <a:t>Zákaz</a:t>
            </a:r>
            <a:r>
              <a:rPr lang="pt-BR" altLang="cs-CZ" sz="1400" dirty="0">
                <a:latin typeface="Arial CE" charset="-18"/>
                <a:cs typeface="Arial CE" charset="-18"/>
              </a:rPr>
              <a:t> vjezdu</a:t>
            </a:r>
            <a:r>
              <a:rPr lang="cs-CZ" altLang="cs-CZ" sz="1400" dirty="0">
                <a:latin typeface="Arial CE" charset="-18"/>
                <a:cs typeface="Arial CE" charset="-18"/>
              </a:rPr>
              <a:t> </a:t>
            </a:r>
            <a:r>
              <a:rPr lang="pt-BR" altLang="cs-CZ" sz="1400" dirty="0">
                <a:latin typeface="Arial CE" charset="-18"/>
                <a:cs typeface="Arial CE" charset="-18"/>
              </a:rPr>
              <a:t>soukromým osobním vozidlům</a:t>
            </a:r>
            <a:r>
              <a:rPr lang="cs-CZ" altLang="cs-CZ" sz="1400" dirty="0">
                <a:latin typeface="Arial CE" charset="-18"/>
                <a:cs typeface="Arial CE" charset="-18"/>
              </a:rPr>
              <a:t>. Vymezené plochy a parkoviště pro parkování jsou označeny dopravní značkou, parkujeme pouze na vyznačených místech.</a:t>
            </a:r>
            <a:endParaRPr lang="cs-CZ" altLang="cs-CZ" sz="1200" dirty="0">
              <a:latin typeface="Arial CE" charset="-18"/>
              <a:cs typeface="Arial CE" charset="-18"/>
            </a:endParaRPr>
          </a:p>
          <a:p>
            <a:pPr marL="359579" indent="-359579" defTabSz="932962">
              <a:lnSpc>
                <a:spcPct val="100000"/>
              </a:lnSpc>
              <a:buClr>
                <a:srgbClr val="FF3300"/>
              </a:buClr>
            </a:pPr>
            <a:endParaRPr lang="cs-CZ" altLang="cs-CZ" sz="1400" b="1" dirty="0">
              <a:latin typeface="Arial CE" charset="-18"/>
              <a:cs typeface="Arial CE" charset="-18"/>
            </a:endParaRPr>
          </a:p>
          <a:p>
            <a:pPr marL="359579" indent="-359579" defTabSz="932962">
              <a:lnSpc>
                <a:spcPct val="100000"/>
              </a:lnSpc>
              <a:buClr>
                <a:schemeClr val="accent2"/>
              </a:buClr>
              <a:buSzTx/>
            </a:pPr>
            <a:r>
              <a:rPr lang="cs-CZ" altLang="cs-CZ" b="1" dirty="0">
                <a:latin typeface="Arial CE" charset="-18"/>
                <a:cs typeface="Arial CE" charset="-18"/>
              </a:rPr>
              <a:t>Platí:</a:t>
            </a:r>
          </a:p>
          <a:p>
            <a:pPr marL="359579" indent="-359579" defTabSz="932962">
              <a:lnSpc>
                <a:spcPct val="100000"/>
              </a:lnSpc>
              <a:buClr>
                <a:schemeClr val="accent2"/>
              </a:buClr>
              <a:buSzTx/>
              <a:buFont typeface="Wingdings" pitchFamily="2" charset="2"/>
              <a:buChar char="§"/>
            </a:pPr>
            <a:r>
              <a:rPr lang="cs-CZ" altLang="cs-CZ" sz="1400" dirty="0">
                <a:latin typeface="Arial CE" charset="-18"/>
                <a:cs typeface="Arial CE" charset="-18"/>
              </a:rPr>
              <a:t>Pravidla silničního provozu </a:t>
            </a:r>
          </a:p>
          <a:p>
            <a:pPr marL="359579" indent="-359579" defTabSz="932962">
              <a:lnSpc>
                <a:spcPct val="100000"/>
              </a:lnSpc>
              <a:buClr>
                <a:srgbClr val="FF3300"/>
              </a:buClr>
              <a:buSzTx/>
            </a:pPr>
            <a:r>
              <a:rPr lang="cs-CZ" altLang="cs-CZ" sz="1400" dirty="0">
                <a:latin typeface="Arial CE" charset="-18"/>
                <a:cs typeface="Arial CE" charset="-18"/>
              </a:rPr>
              <a:t>	(svislé a vodorovné dopravní značení, přednost vozidel zprava apod.) </a:t>
            </a:r>
          </a:p>
          <a:p>
            <a:pPr marL="359579" indent="-359579" defTabSz="932962">
              <a:lnSpc>
                <a:spcPct val="100000"/>
              </a:lnSpc>
              <a:buClr>
                <a:schemeClr val="accent2"/>
              </a:buClr>
              <a:buSzTx/>
              <a:buFont typeface="Wingdings" pitchFamily="2" charset="2"/>
              <a:buChar char="§"/>
            </a:pPr>
            <a:r>
              <a:rPr lang="cs-CZ" altLang="cs-CZ" sz="1400" dirty="0">
                <a:latin typeface="Arial CE" charset="-18"/>
                <a:cs typeface="Arial CE" charset="-18"/>
              </a:rPr>
              <a:t>Místní provozní instrukce ELE09003_ Dopravní řád ELE </a:t>
            </a:r>
            <a:endParaRPr lang="cs-CZ" altLang="cs-CZ" sz="1400" dirty="0">
              <a:solidFill>
                <a:srgbClr val="FF00FF"/>
              </a:solidFill>
              <a:latin typeface="Arial CE" charset="-18"/>
              <a:cs typeface="Arial CE" charset="-18"/>
            </a:endParaRPr>
          </a:p>
          <a:p>
            <a:pPr marL="359579" indent="-359579" defTabSz="932962">
              <a:lnSpc>
                <a:spcPct val="100000"/>
              </a:lnSpc>
              <a:buClr>
                <a:schemeClr val="accent2"/>
              </a:buClr>
              <a:buSzTx/>
              <a:buFont typeface="Wingdings" pitchFamily="2" charset="2"/>
              <a:buChar char="§"/>
            </a:pPr>
            <a:r>
              <a:rPr lang="cs-CZ" altLang="cs-CZ" sz="1400" dirty="0">
                <a:latin typeface="Arial CE" charset="-18"/>
                <a:cs typeface="Arial CE" charset="-18"/>
              </a:rPr>
              <a:t>Návštěvní řád ELE – součást Řádu fyzické ochrany ELE</a:t>
            </a:r>
          </a:p>
          <a:p>
            <a:pPr marL="359579" indent="-359579" defTabSz="932962">
              <a:lnSpc>
                <a:spcPct val="100000"/>
              </a:lnSpc>
              <a:buClr>
                <a:schemeClr val="accent2"/>
              </a:buClr>
              <a:buSzTx/>
              <a:buFont typeface="Wingdings" pitchFamily="2" charset="2"/>
              <a:buChar char="§"/>
            </a:pPr>
            <a:r>
              <a:rPr lang="cs-CZ" altLang="cs-CZ" sz="1400" dirty="0">
                <a:latin typeface="Arial CE" charset="-18"/>
                <a:cs typeface="Arial CE" charset="-18"/>
              </a:rPr>
              <a:t>Zákaz stání vozidel mimo vyhrazená místa</a:t>
            </a:r>
          </a:p>
          <a:p>
            <a:pPr marL="359579" indent="-359579" defTabSz="932962">
              <a:lnSpc>
                <a:spcPct val="100000"/>
              </a:lnSpc>
              <a:buClr>
                <a:srgbClr val="FF3300"/>
              </a:buClr>
              <a:buSzTx/>
            </a:pPr>
            <a:endParaRPr lang="cs-CZ" altLang="cs-CZ" sz="1400" dirty="0">
              <a:latin typeface="Arial CE" charset="-18"/>
              <a:cs typeface="Arial CE" charset="-18"/>
            </a:endParaRPr>
          </a:p>
          <a:p>
            <a:pPr marL="359579" indent="-359579" defTabSz="932962">
              <a:lnSpc>
                <a:spcPct val="100000"/>
              </a:lnSpc>
              <a:buClr>
                <a:srgbClr val="FF3300"/>
              </a:buClr>
              <a:buSzTx/>
            </a:pPr>
            <a:r>
              <a:rPr lang="cs-CZ" altLang="cs-CZ" sz="1400" b="1" dirty="0">
                <a:solidFill>
                  <a:schemeClr val="accent2"/>
                </a:solidFill>
                <a:latin typeface="Arial CE" charset="-18"/>
                <a:cs typeface="Arial CE" charset="-18"/>
              </a:rPr>
              <a:t>POZOR na ZÁKAZ odstavení vozidel u:</a:t>
            </a:r>
          </a:p>
          <a:p>
            <a:pPr marL="359579" indent="-359579" defTabSz="932962">
              <a:lnSpc>
                <a:spcPct val="100000"/>
              </a:lnSpc>
              <a:buClr>
                <a:srgbClr val="FF3300"/>
              </a:buClr>
              <a:buSzTx/>
              <a:buFont typeface="Wingdings" pitchFamily="2" charset="2"/>
              <a:buChar char="§"/>
            </a:pPr>
            <a:r>
              <a:rPr lang="cs-CZ" altLang="cs-CZ" sz="1400" dirty="0">
                <a:latin typeface="Arial CE" charset="-18"/>
                <a:cs typeface="Arial CE" charset="-18"/>
              </a:rPr>
              <a:t>hydrantů a </a:t>
            </a:r>
            <a:r>
              <a:rPr lang="cs-CZ" altLang="cs-CZ" sz="1400" dirty="0" err="1">
                <a:latin typeface="Arial CE" charset="-18"/>
                <a:cs typeface="Arial CE" charset="-18"/>
              </a:rPr>
              <a:t>suchovodů</a:t>
            </a:r>
            <a:r>
              <a:rPr lang="cs-CZ" altLang="cs-CZ" sz="1400" dirty="0">
                <a:latin typeface="Arial CE" charset="-18"/>
                <a:cs typeface="Arial CE" charset="-18"/>
              </a:rPr>
              <a:t>, nástupních ploch pro požární techniku, ovládacích prvků požárně bezpečnostních zařízení, uzávěrům vody, plynu, topení, produktovodů</a:t>
            </a:r>
          </a:p>
          <a:p>
            <a:pPr marL="359579" indent="-359579" defTabSz="932962">
              <a:lnSpc>
                <a:spcPct val="100000"/>
              </a:lnSpc>
              <a:buClr>
                <a:srgbClr val="FF3300"/>
              </a:buClr>
              <a:buSzTx/>
              <a:buFont typeface="Wingdings" pitchFamily="2" charset="2"/>
              <a:buChar char="§"/>
            </a:pPr>
            <a:r>
              <a:rPr lang="cs-CZ" altLang="cs-CZ" sz="1400" dirty="0">
                <a:latin typeface="Arial CE" charset="-18"/>
                <a:cs typeface="Arial CE" charset="-18"/>
              </a:rPr>
              <a:t>východů, vstupů, na chodnících, na přejezdech apod.</a:t>
            </a:r>
          </a:p>
          <a:p>
            <a:pPr marL="359579" indent="-359579" defTabSz="932962">
              <a:lnSpc>
                <a:spcPct val="100000"/>
              </a:lnSpc>
              <a:buClr>
                <a:srgbClr val="FF3300"/>
              </a:buClr>
              <a:buSzTx/>
            </a:pPr>
            <a:endParaRPr lang="cs-CZ" altLang="cs-CZ" sz="1400" b="1" dirty="0">
              <a:solidFill>
                <a:srgbClr val="0000CC"/>
              </a:solidFill>
              <a:latin typeface="Arial CE" charset="-18"/>
              <a:cs typeface="Arial CE" charset="-18"/>
            </a:endParaRPr>
          </a:p>
          <a:p>
            <a:pPr marL="542609" lvl="1" indent="0" defTabSz="932962">
              <a:lnSpc>
                <a:spcPct val="100000"/>
              </a:lnSpc>
              <a:spcBef>
                <a:spcPct val="20000"/>
              </a:spcBef>
              <a:buClr>
                <a:srgbClr val="0000CC"/>
              </a:buClr>
              <a:buSzTx/>
              <a:buNone/>
            </a:pPr>
            <a:endParaRPr lang="cs-CZ" altLang="cs-CZ" sz="1400" b="1" dirty="0">
              <a:solidFill>
                <a:srgbClr val="0000CC"/>
              </a:solidFill>
              <a:latin typeface="Arial CE" charset="-18"/>
              <a:cs typeface="Arial CE" charset="-18"/>
            </a:endParaRPr>
          </a:p>
          <a:p>
            <a:pPr marL="900568" lvl="2" indent="0" defTabSz="932962">
              <a:lnSpc>
                <a:spcPct val="100000"/>
              </a:lnSpc>
              <a:buClr>
                <a:schemeClr val="accent2"/>
              </a:buClr>
              <a:buSzTx/>
              <a:buNone/>
            </a:pPr>
            <a:r>
              <a:rPr lang="cs-CZ" altLang="cs-CZ" sz="1400" b="1" dirty="0">
                <a:solidFill>
                  <a:srgbClr val="0000CC"/>
                </a:solidFill>
                <a:effectLst>
                  <a:outerShdw blurRad="38100" dist="38100" dir="2700000" algn="tl">
                    <a:srgbClr val="C0C0C0"/>
                  </a:outerShdw>
                </a:effectLst>
                <a:latin typeface="Arial CE" charset="-18"/>
                <a:cs typeface="Arial CE" charset="-18"/>
              </a:rPr>
              <a:t>                                     </a:t>
            </a:r>
          </a:p>
          <a:p>
            <a:pPr marL="359579" indent="-359579" algn="r" defTabSz="932962">
              <a:lnSpc>
                <a:spcPct val="100000"/>
              </a:lnSpc>
              <a:buClr>
                <a:srgbClr val="FF3300"/>
              </a:buClr>
              <a:buSzTx/>
            </a:pPr>
            <a:endParaRPr lang="cs-CZ" altLang="cs-CZ" sz="1400" b="1" dirty="0">
              <a:solidFill>
                <a:schemeClr val="accent2"/>
              </a:solidFill>
              <a:latin typeface="Arial CE" charset="-18"/>
              <a:cs typeface="Arial CE" charset="-18"/>
            </a:endParaRPr>
          </a:p>
          <a:p>
            <a:pPr marL="359579" indent="-359579" algn="r" defTabSz="932962">
              <a:lnSpc>
                <a:spcPct val="100000"/>
              </a:lnSpc>
              <a:buClr>
                <a:srgbClr val="FF3300"/>
              </a:buClr>
              <a:buSzTx/>
            </a:pPr>
            <a:endParaRPr lang="cs-CZ" altLang="cs-CZ" sz="1400" b="1" dirty="0">
              <a:solidFill>
                <a:schemeClr val="accent2"/>
              </a:solidFill>
              <a:latin typeface="Arial CE" charset="-18"/>
              <a:cs typeface="Arial CE" charset="-18"/>
            </a:endParaRPr>
          </a:p>
          <a:p>
            <a:pPr marL="359579" indent="-359579" algn="r" defTabSz="932962">
              <a:lnSpc>
                <a:spcPct val="100000"/>
              </a:lnSpc>
              <a:buClr>
                <a:srgbClr val="FF3300"/>
              </a:buClr>
              <a:buSzTx/>
            </a:pPr>
            <a:r>
              <a:rPr lang="cs-CZ" altLang="cs-CZ" sz="1400" b="1" dirty="0">
                <a:solidFill>
                  <a:schemeClr val="accent2"/>
                </a:solidFill>
                <a:latin typeface="Arial CE" charset="-18"/>
                <a:cs typeface="Arial CE" charset="-18"/>
              </a:rPr>
              <a:t>Za nerespektování smluvní sankce 5.000,- Kč</a:t>
            </a:r>
          </a:p>
          <a:p>
            <a:pPr marL="359579" indent="-359579" defTabSz="932962">
              <a:lnSpc>
                <a:spcPct val="100000"/>
              </a:lnSpc>
              <a:buClr>
                <a:schemeClr val="accent2"/>
              </a:buClr>
              <a:buSzTx/>
            </a:pPr>
            <a:endParaRPr lang="cs-CZ" altLang="cs-CZ" sz="1400" b="1" dirty="0">
              <a:solidFill>
                <a:schemeClr val="accent2"/>
              </a:solidFill>
              <a:latin typeface="Arial CE" charset="-18"/>
              <a:cs typeface="Arial CE" charset="-18"/>
            </a:endParaRPr>
          </a:p>
        </p:txBody>
      </p:sp>
      <p:sp>
        <p:nvSpPr>
          <p:cNvPr id="25604"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A1E5098B-DEA5-4601-BC0B-21A8D3063D69}" type="slidenum">
              <a:rPr lang="cs-CZ" altLang="cs-CZ" sz="1000">
                <a:solidFill>
                  <a:schemeClr val="bg1"/>
                </a:solidFill>
              </a:rPr>
              <a:pPr>
                <a:lnSpc>
                  <a:spcPct val="100000"/>
                </a:lnSpc>
                <a:buSzTx/>
              </a:pPr>
              <a:t>5</a:t>
            </a:fld>
            <a:endParaRPr lang="cs-CZ" altLang="cs-CZ" sz="1000">
              <a:solidFill>
                <a:schemeClr val="bg1"/>
              </a:solidFill>
            </a:endParaRPr>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465" y="5358564"/>
            <a:ext cx="1506838" cy="1130062"/>
          </a:xfrm>
          <a:prstGeom prst="rect">
            <a:avLst/>
          </a:prstGeom>
          <a:ln>
            <a:noFill/>
          </a:ln>
          <a:effectLst>
            <a:outerShdw blurRad="292100" dist="139700" dir="2700000" algn="tl" rotWithShape="0">
              <a:srgbClr val="333333">
                <a:alpha val="65000"/>
              </a:srgbClr>
            </a:outerShdw>
          </a:effectLst>
        </p:spPr>
      </p:pic>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200" y="5358564"/>
            <a:ext cx="1538624" cy="1153899"/>
          </a:xfrm>
          <a:prstGeom prst="rect">
            <a:avLst/>
          </a:prstGeom>
          <a:ln>
            <a:noFill/>
          </a:ln>
          <a:effectLst>
            <a:outerShdw blurRad="292100" dist="139700" dir="2700000" algn="tl" rotWithShape="0">
              <a:srgbClr val="333333">
                <a:alpha val="65000"/>
              </a:srgbClr>
            </a:outerShdw>
          </a:effectLst>
        </p:spPr>
      </p:pic>
      <p:graphicFrame>
        <p:nvGraphicFramePr>
          <p:cNvPr id="6" name="Objekt 5">
            <a:extLst>
              <a:ext uri="{FF2B5EF4-FFF2-40B4-BE49-F238E27FC236}">
                <a16:creationId xmlns:a16="http://schemas.microsoft.com/office/drawing/2014/main" id="{B088ACDB-4F11-4FA4-9839-633FF2947459}"/>
              </a:ext>
            </a:extLst>
          </p:cNvPr>
          <p:cNvGraphicFramePr>
            <a:graphicFrameLocks noChangeAspect="1"/>
          </p:cNvGraphicFramePr>
          <p:nvPr>
            <p:extLst>
              <p:ext uri="{D42A27DB-BD31-4B8C-83A1-F6EECF244321}">
                <p14:modId xmlns:p14="http://schemas.microsoft.com/office/powerpoint/2010/main" val="2792348861"/>
              </p:ext>
            </p:extLst>
          </p:nvPr>
        </p:nvGraphicFramePr>
        <p:xfrm>
          <a:off x="6961983" y="2889885"/>
          <a:ext cx="1003457" cy="869315"/>
        </p:xfrm>
        <a:graphic>
          <a:graphicData uri="http://schemas.openxmlformats.org/presentationml/2006/ole">
            <mc:AlternateContent xmlns:mc="http://schemas.openxmlformats.org/markup-compatibility/2006">
              <mc:Choice xmlns:v="urn:schemas-microsoft-com:vml" Requires="v">
                <p:oleObj spid="_x0000_s2055" name="Document" showAsIcon="1" r:id="rId6" imgW="914516" imgH="792531" progId="Word.Document.12">
                  <p:embed/>
                </p:oleObj>
              </mc:Choice>
              <mc:Fallback>
                <p:oleObj name="Document" showAsIcon="1" r:id="rId6" imgW="914516" imgH="792531" progId="Word.Document.12">
                  <p:embed/>
                  <p:pic>
                    <p:nvPicPr>
                      <p:cNvPr id="0" name=""/>
                      <p:cNvPicPr/>
                      <p:nvPr/>
                    </p:nvPicPr>
                    <p:blipFill>
                      <a:blip r:embed="rId7"/>
                      <a:stretch>
                        <a:fillRect/>
                      </a:stretch>
                    </p:blipFill>
                    <p:spPr>
                      <a:xfrm>
                        <a:off x="6961983" y="2889885"/>
                        <a:ext cx="1003457" cy="869315"/>
                      </a:xfrm>
                      <a:prstGeom prst="rect">
                        <a:avLst/>
                      </a:prstGeom>
                    </p:spPr>
                  </p:pic>
                </p:oleObj>
              </mc:Fallback>
            </mc:AlternateContent>
          </a:graphicData>
        </a:graphic>
      </p:graphicFrame>
    </p:spTree>
    <p:extLst>
      <p:ext uri="{BB962C8B-B14F-4D97-AF65-F5344CB8AC3E}">
        <p14:creationId xmlns:p14="http://schemas.microsoft.com/office/powerpoint/2010/main" val="31137653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423021"/>
            <a:ext cx="6876000" cy="1269578"/>
          </a:xfrm>
        </p:spPr>
        <p:txBody>
          <a:bodyPr/>
          <a:lstStyle/>
          <a:p>
            <a:pPr>
              <a:defRPr/>
            </a:pPr>
            <a:r>
              <a:rPr lang="cs-CZ" dirty="0">
                <a:solidFill>
                  <a:schemeClr val="tx1"/>
                </a:solidFill>
              </a:rPr>
              <a:t>SPECIFIKA LOKALITY LEDVICE</a:t>
            </a:r>
            <a:br>
              <a:rPr lang="cs-CZ" dirty="0">
                <a:solidFill>
                  <a:schemeClr val="tx1"/>
                </a:solidFill>
              </a:rPr>
            </a:br>
            <a:r>
              <a:rPr lang="cs-CZ" dirty="0">
                <a:solidFill>
                  <a:schemeClr val="accent2"/>
                </a:solidFill>
              </a:rPr>
              <a:t>1. </a:t>
            </a:r>
            <a:r>
              <a:rPr lang="cs-CZ" cap="all" dirty="0"/>
              <a:t>řídící pracoviště PRO OHLAŠOVÁNÍ PRACÍ</a:t>
            </a:r>
            <a:br>
              <a:rPr lang="cs-CZ" cap="all" dirty="0"/>
            </a:br>
            <a:r>
              <a:rPr lang="cs-CZ" cap="all" dirty="0"/>
              <a:t>interní</a:t>
            </a:r>
          </a:p>
        </p:txBody>
      </p:sp>
      <p:sp>
        <p:nvSpPr>
          <p:cNvPr id="28674" name="Zástupný symbol pro obsah 2"/>
          <p:cNvSpPr>
            <a:spLocks noGrp="1"/>
          </p:cNvSpPr>
          <p:nvPr>
            <p:ph idx="1"/>
          </p:nvPr>
        </p:nvSpPr>
        <p:spPr/>
        <p:txBody>
          <a:bodyPr/>
          <a:lstStyle/>
          <a:p>
            <a:pPr marL="348242" indent="-348242" defTabSz="1041484">
              <a:lnSpc>
                <a:spcPct val="110000"/>
              </a:lnSpc>
              <a:buClr>
                <a:srgbClr val="FF6600"/>
              </a:buClr>
            </a:pPr>
            <a:r>
              <a:rPr lang="cs-CZ" altLang="cs-CZ" sz="1800" b="1" dirty="0">
                <a:latin typeface="Arial CE" charset="-18"/>
                <a:cs typeface="Arial CE" charset="-18"/>
              </a:rPr>
              <a:t>Přehled řídících pracovišť (VELÍNY) pro případ ohlášení prací </a:t>
            </a:r>
          </a:p>
          <a:p>
            <a:pPr marL="348242" indent="-348242" defTabSz="1041484">
              <a:lnSpc>
                <a:spcPct val="110000"/>
              </a:lnSpc>
              <a:buClr>
                <a:srgbClr val="FF6600"/>
              </a:buClr>
            </a:pPr>
            <a:r>
              <a:rPr lang="cs-CZ" altLang="cs-CZ" dirty="0">
                <a:latin typeface="Arial CE" charset="-18"/>
                <a:cs typeface="Arial CE" charset="-18"/>
              </a:rPr>
              <a:t>(zahájení, přerušení, ukončení)</a:t>
            </a:r>
          </a:p>
          <a:p>
            <a:pPr marL="348242" indent="-348242" defTabSz="1041484">
              <a:lnSpc>
                <a:spcPct val="70000"/>
              </a:lnSpc>
              <a:spcBef>
                <a:spcPts val="306"/>
              </a:spcBef>
              <a:spcAft>
                <a:spcPts val="306"/>
              </a:spcAft>
              <a:buClr>
                <a:srgbClr val="FF6600"/>
              </a:buClr>
            </a:pPr>
            <a:endParaRPr lang="cs-CZ" altLang="cs-CZ" sz="1800" b="1" dirty="0">
              <a:latin typeface="Arial CE" charset="-18"/>
              <a:cs typeface="Arial CE" charset="-18"/>
            </a:endParaRPr>
          </a:p>
          <a:p>
            <a:pPr marL="348242" indent="-348242" defTabSz="1041484">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Strojovna, kotelna</a:t>
            </a:r>
            <a:r>
              <a:rPr lang="cs-CZ" altLang="cs-CZ" dirty="0">
                <a:latin typeface="Arial CE" charset="-18"/>
                <a:cs typeface="Arial CE" charset="-18"/>
              </a:rPr>
              <a:t> –  B 4 objekt strojovny, kóta + 9m, tel.: 411 102 320</a:t>
            </a:r>
          </a:p>
          <a:p>
            <a:pPr marL="348242" indent="-348242" defTabSz="1041484">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Chemická úpravna vody</a:t>
            </a:r>
            <a:r>
              <a:rPr lang="cs-CZ" altLang="cs-CZ" dirty="0">
                <a:latin typeface="Arial CE" charset="-18"/>
                <a:cs typeface="Arial CE" charset="-18"/>
              </a:rPr>
              <a:t> –</a:t>
            </a:r>
            <a:r>
              <a:rPr lang="cs-CZ" altLang="cs-CZ" dirty="0">
                <a:solidFill>
                  <a:srgbClr val="00B050"/>
                </a:solidFill>
                <a:latin typeface="Arial CE" charset="-18"/>
                <a:cs typeface="Arial CE" charset="-18"/>
              </a:rPr>
              <a:t> </a:t>
            </a:r>
            <a:r>
              <a:rPr lang="cs-CZ" altLang="cs-CZ" dirty="0">
                <a:latin typeface="Arial CE" charset="-18"/>
                <a:cs typeface="Arial CE" charset="-18"/>
              </a:rPr>
              <a:t>objekt CHÚV přízemí,  tel.: 411 10 2 372 </a:t>
            </a:r>
          </a:p>
          <a:p>
            <a:pPr marL="348242" indent="-348242" defTabSz="1041484">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Zauhlování</a:t>
            </a:r>
            <a:r>
              <a:rPr lang="cs-CZ" altLang="cs-CZ" dirty="0">
                <a:latin typeface="Arial CE" charset="-18"/>
                <a:cs typeface="Arial CE" charset="-18"/>
              </a:rPr>
              <a:t> - objekt zauhlování přízemí, obsluhuje ČEZ EP, tel.: 724 047  529 </a:t>
            </a:r>
          </a:p>
          <a:p>
            <a:pPr marL="348242" indent="-348242" defTabSz="1041484">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Elektrozařízení</a:t>
            </a:r>
            <a:r>
              <a:rPr lang="cs-CZ" altLang="cs-CZ" dirty="0">
                <a:latin typeface="Arial CE" charset="-18"/>
                <a:cs typeface="Arial CE" charset="-18"/>
              </a:rPr>
              <a:t> - (provozní mistr elektro)</a:t>
            </a:r>
            <a:r>
              <a:rPr lang="cs-CZ" altLang="cs-CZ" dirty="0">
                <a:solidFill>
                  <a:srgbClr val="FF00FF"/>
                </a:solidFill>
                <a:latin typeface="Arial CE" charset="-18"/>
                <a:cs typeface="Arial CE" charset="-18"/>
              </a:rPr>
              <a:t> </a:t>
            </a:r>
            <a:r>
              <a:rPr lang="cs-CZ" altLang="cs-CZ" dirty="0">
                <a:latin typeface="Arial CE" charset="-18"/>
                <a:cs typeface="Arial CE" charset="-18"/>
              </a:rPr>
              <a:t>provozní budova,  2.NP,  tel.:  724 917 929</a:t>
            </a:r>
          </a:p>
          <a:p>
            <a:pPr marL="348242" indent="-348242" defTabSz="1041484">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Odpopílkování -  </a:t>
            </a:r>
            <a:r>
              <a:rPr lang="cs-CZ" altLang="cs-CZ" dirty="0">
                <a:latin typeface="Arial CE" charset="-18"/>
                <a:cs typeface="Arial CE" charset="-18"/>
              </a:rPr>
              <a:t>silo popílku II</a:t>
            </a:r>
            <a:r>
              <a:rPr lang="cs-CZ" altLang="cs-CZ" b="1" dirty="0">
                <a:latin typeface="Arial CE" charset="-18"/>
                <a:cs typeface="Arial CE" charset="-18"/>
              </a:rPr>
              <a:t>., </a:t>
            </a:r>
            <a:r>
              <a:rPr lang="cs-CZ" altLang="cs-CZ" dirty="0">
                <a:latin typeface="Arial CE" charset="-18"/>
                <a:cs typeface="Arial CE" charset="-18"/>
              </a:rPr>
              <a:t>obsluhuje ČEZ EP (mistr VEP 725130938)</a:t>
            </a:r>
          </a:p>
          <a:p>
            <a:pPr marL="348242" indent="-348242" defTabSz="1041484">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Strojovna NZ </a:t>
            </a:r>
            <a:r>
              <a:rPr lang="cs-CZ" altLang="cs-CZ" dirty="0">
                <a:latin typeface="Arial CE" charset="-18"/>
                <a:cs typeface="Arial CE" charset="-18"/>
              </a:rPr>
              <a:t>_provozní budova 5 NP</a:t>
            </a:r>
          </a:p>
        </p:txBody>
      </p:sp>
      <p:sp>
        <p:nvSpPr>
          <p:cNvPr id="28676"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4C677076-3A0E-4C76-8535-438E8D8E6E53}" type="slidenum">
              <a:rPr lang="cs-CZ" altLang="cs-CZ" sz="1000">
                <a:solidFill>
                  <a:schemeClr val="bg1"/>
                </a:solidFill>
              </a:rPr>
              <a:pPr>
                <a:lnSpc>
                  <a:spcPct val="100000"/>
                </a:lnSpc>
                <a:buSzTx/>
              </a:pPr>
              <a:t>6</a:t>
            </a:fld>
            <a:endParaRPr lang="cs-CZ" altLang="cs-CZ" sz="1000">
              <a:solidFill>
                <a:schemeClr val="bg1"/>
              </a:solidFill>
            </a:endParaRPr>
          </a:p>
        </p:txBody>
      </p:sp>
    </p:spTree>
    <p:extLst>
      <p:ext uri="{BB962C8B-B14F-4D97-AF65-F5344CB8AC3E}">
        <p14:creationId xmlns:p14="http://schemas.microsoft.com/office/powerpoint/2010/main" val="162382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04001" y="437652"/>
            <a:ext cx="6876000" cy="846386"/>
          </a:xfrm>
        </p:spPr>
        <p:txBody>
          <a:bodyPr/>
          <a:lstStyle/>
          <a:p>
            <a:pPr defTabSz="895255">
              <a:defRPr/>
            </a:pPr>
            <a:r>
              <a:rPr lang="cs-CZ" cap="all" dirty="0">
                <a:solidFill>
                  <a:schemeClr val="tx1"/>
                </a:solidFill>
              </a:rPr>
              <a:t>Specifika lokality Ledvice</a:t>
            </a:r>
            <a:br>
              <a:rPr lang="cs-CZ" cap="all" dirty="0"/>
            </a:br>
            <a:r>
              <a:rPr lang="cs-CZ" cap="all" dirty="0"/>
              <a:t>1. používání OOPP</a:t>
            </a:r>
          </a:p>
        </p:txBody>
      </p:sp>
      <p:sp>
        <p:nvSpPr>
          <p:cNvPr id="3" name="Zástupný symbol pro obsah 2"/>
          <p:cNvSpPr>
            <a:spLocks noGrp="1"/>
          </p:cNvSpPr>
          <p:nvPr>
            <p:ph idx="1"/>
          </p:nvPr>
        </p:nvSpPr>
        <p:spPr>
          <a:xfrm>
            <a:off x="533818" y="1566248"/>
            <a:ext cx="8136000" cy="4680000"/>
          </a:xfrm>
        </p:spPr>
        <p:txBody>
          <a:bodyPr/>
          <a:lstStyle/>
          <a:p>
            <a:pPr>
              <a:lnSpc>
                <a:spcPct val="110000"/>
              </a:lnSpc>
              <a:buClr>
                <a:srgbClr val="FF6600"/>
              </a:buClr>
              <a:defRPr/>
            </a:pPr>
            <a:r>
              <a:rPr lang="cs-CZ" altLang="cs-CZ" b="1" dirty="0">
                <a:latin typeface="Arial CE" charset="-18"/>
              </a:rPr>
              <a:t>Povinné používání ochranné přilby, pracovního oděvu a obuvi:</a:t>
            </a:r>
          </a:p>
          <a:p>
            <a:pPr marL="285750" indent="-285750">
              <a:lnSpc>
                <a:spcPct val="110000"/>
              </a:lnSpc>
              <a:buClr>
                <a:srgbClr val="FF6600"/>
              </a:buClr>
              <a:buFont typeface="Wingdings" panose="05000000000000000000" pitchFamily="2" charset="2"/>
              <a:buChar char="§"/>
              <a:defRPr/>
            </a:pPr>
            <a:r>
              <a:rPr lang="cs-CZ" altLang="cs-CZ" sz="1400" dirty="0">
                <a:latin typeface="Arial CE" charset="-18"/>
              </a:rPr>
              <a:t>Všechna technologická zařízení a přístupové cesty k nim, zejména </a:t>
            </a:r>
          </a:p>
          <a:p>
            <a:pPr marL="1587" lvl="1" indent="0">
              <a:lnSpc>
                <a:spcPct val="110000"/>
              </a:lnSpc>
              <a:buClr>
                <a:srgbClr val="FF6600"/>
              </a:buClr>
              <a:buNone/>
              <a:defRPr/>
            </a:pPr>
            <a:r>
              <a:rPr lang="cs-CZ" altLang="cs-CZ" sz="1400" dirty="0">
                <a:latin typeface="Arial CE" charset="-18"/>
              </a:rPr>
              <a:t>	objekty: kotelna, strojovna, odsíření, CHUV, zauhlování</a:t>
            </a:r>
          </a:p>
          <a:p>
            <a:pPr marL="268288" lvl="1" indent="-266700">
              <a:lnSpc>
                <a:spcPct val="110000"/>
              </a:lnSpc>
              <a:buClr>
                <a:srgbClr val="FF6600"/>
              </a:buClr>
              <a:defRPr/>
            </a:pPr>
            <a:r>
              <a:rPr lang="cs-CZ" altLang="cs-CZ" sz="1400" dirty="0">
                <a:latin typeface="Arial CE" charset="-18"/>
              </a:rPr>
              <a:t>při pohybu pod jeřábovými dráhami, pasovými dopravníky atd.</a:t>
            </a:r>
          </a:p>
          <a:p>
            <a:pPr>
              <a:lnSpc>
                <a:spcPct val="110000"/>
              </a:lnSpc>
              <a:buClr>
                <a:srgbClr val="FF6600"/>
              </a:buClr>
              <a:defRPr/>
            </a:pPr>
            <a:endParaRPr lang="cs-CZ" altLang="cs-CZ" b="1" dirty="0">
              <a:latin typeface="Arial CE" charset="-18"/>
            </a:endParaRPr>
          </a:p>
          <a:p>
            <a:pPr>
              <a:lnSpc>
                <a:spcPct val="110000"/>
              </a:lnSpc>
              <a:buClr>
                <a:srgbClr val="FF6600"/>
              </a:buClr>
              <a:defRPr/>
            </a:pPr>
            <a:r>
              <a:rPr lang="cs-CZ" altLang="cs-CZ" b="1" dirty="0">
                <a:solidFill>
                  <a:srgbClr val="000000"/>
                </a:solidFill>
                <a:latin typeface="Arial CE" charset="-18"/>
              </a:rPr>
              <a:t>Používání chráničů sluchu:</a:t>
            </a:r>
          </a:p>
          <a:p>
            <a:pPr marL="285750" indent="-285750">
              <a:lnSpc>
                <a:spcPct val="110000"/>
              </a:lnSpc>
              <a:buClr>
                <a:srgbClr val="FF6600"/>
              </a:buClr>
              <a:buFont typeface="Wingdings" panose="05000000000000000000" pitchFamily="2" charset="2"/>
              <a:buChar char="§"/>
              <a:defRPr/>
            </a:pPr>
            <a:r>
              <a:rPr lang="cs-CZ" altLang="cs-CZ" sz="1400" dirty="0">
                <a:latin typeface="Arial CE" charset="-18"/>
              </a:rPr>
              <a:t>Strojovna, Kompresorová stanice, Kotelna, ČSCHV</a:t>
            </a:r>
          </a:p>
          <a:p>
            <a:pPr>
              <a:lnSpc>
                <a:spcPct val="110000"/>
              </a:lnSpc>
              <a:buClr>
                <a:srgbClr val="FF6600"/>
              </a:buClr>
              <a:defRPr/>
            </a:pPr>
            <a:endParaRPr lang="cs-CZ" altLang="cs-CZ" b="1" dirty="0">
              <a:solidFill>
                <a:srgbClr val="000000"/>
              </a:solidFill>
              <a:latin typeface="Arial CE" charset="-18"/>
            </a:endParaRPr>
          </a:p>
          <a:p>
            <a:pPr>
              <a:lnSpc>
                <a:spcPct val="110000"/>
              </a:lnSpc>
              <a:buClr>
                <a:srgbClr val="FF6600"/>
              </a:buClr>
              <a:defRPr/>
            </a:pPr>
            <a:endParaRPr lang="cs-CZ" altLang="cs-CZ" b="1" dirty="0">
              <a:solidFill>
                <a:srgbClr val="000000"/>
              </a:solidFill>
              <a:latin typeface="Arial CE" charset="-18"/>
            </a:endParaRPr>
          </a:p>
          <a:p>
            <a:pPr>
              <a:lnSpc>
                <a:spcPct val="110000"/>
              </a:lnSpc>
              <a:buClr>
                <a:srgbClr val="FF6600"/>
              </a:buClr>
              <a:defRPr/>
            </a:pPr>
            <a:endParaRPr lang="cs-CZ" altLang="cs-CZ" b="1" dirty="0">
              <a:solidFill>
                <a:srgbClr val="000000"/>
              </a:solidFill>
              <a:latin typeface="Arial CE" charset="-18"/>
            </a:endParaRPr>
          </a:p>
          <a:p>
            <a:pPr>
              <a:lnSpc>
                <a:spcPct val="110000"/>
              </a:lnSpc>
              <a:buClr>
                <a:srgbClr val="FF6600"/>
              </a:buClr>
              <a:defRPr/>
            </a:pPr>
            <a:endParaRPr lang="cs-CZ" altLang="cs-CZ" b="1" dirty="0">
              <a:solidFill>
                <a:srgbClr val="000000"/>
              </a:solidFill>
              <a:latin typeface="Arial CE" charset="-18"/>
            </a:endParaRPr>
          </a:p>
          <a:p>
            <a:pPr>
              <a:lnSpc>
                <a:spcPct val="110000"/>
              </a:lnSpc>
              <a:buClr>
                <a:srgbClr val="FF6600"/>
              </a:buClr>
              <a:defRPr/>
            </a:pPr>
            <a:endParaRPr lang="cs-CZ" altLang="cs-CZ" b="1" dirty="0">
              <a:solidFill>
                <a:srgbClr val="000000"/>
              </a:solidFill>
              <a:latin typeface="Arial CE" charset="-18"/>
            </a:endParaRPr>
          </a:p>
          <a:p>
            <a:pPr>
              <a:lnSpc>
                <a:spcPct val="110000"/>
              </a:lnSpc>
              <a:buClr>
                <a:srgbClr val="FF6600"/>
              </a:buClr>
              <a:defRPr/>
            </a:pPr>
            <a:endParaRPr lang="cs-CZ" altLang="cs-CZ" sz="1400" dirty="0">
              <a:latin typeface="Arial CE" charset="-18"/>
            </a:endParaRPr>
          </a:p>
          <a:p>
            <a:pPr>
              <a:lnSpc>
                <a:spcPct val="110000"/>
              </a:lnSpc>
              <a:buClr>
                <a:srgbClr val="FF6600"/>
              </a:buClr>
              <a:defRPr/>
            </a:pPr>
            <a:r>
              <a:rPr lang="cs-CZ" altLang="cs-CZ" sz="1400" dirty="0">
                <a:latin typeface="Arial CE" charset="-18"/>
              </a:rPr>
              <a:t>Ostatní OOPP na základě zhodnocených rizik a vlastních činností</a:t>
            </a:r>
          </a:p>
          <a:p>
            <a:pPr>
              <a:lnSpc>
                <a:spcPct val="110000"/>
              </a:lnSpc>
              <a:spcBef>
                <a:spcPct val="50000"/>
              </a:spcBef>
              <a:buClr>
                <a:srgbClr val="FF6600"/>
              </a:buClr>
              <a:buFont typeface="Wingdings" pitchFamily="2" charset="2"/>
              <a:buChar char="§"/>
              <a:defRPr/>
            </a:pPr>
            <a:endParaRPr lang="cs-CZ" altLang="cs-CZ" sz="1400" dirty="0">
              <a:solidFill>
                <a:srgbClr val="FF00FF"/>
              </a:solidFill>
              <a:latin typeface="Arial CE" charset="-18"/>
            </a:endParaRPr>
          </a:p>
          <a:p>
            <a:endParaRPr lang="cs-CZ" dirty="0"/>
          </a:p>
        </p:txBody>
      </p:sp>
      <p:sp>
        <p:nvSpPr>
          <p:cNvPr id="2969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FBA5FD3E-8E6B-411D-B7D8-D9FCB8F0B24D}" type="slidenum">
              <a:rPr lang="cs-CZ" altLang="cs-CZ" sz="1200">
                <a:solidFill>
                  <a:schemeClr val="bg1"/>
                </a:solidFill>
                <a:latin typeface="Arial CE" charset="-18"/>
                <a:ea typeface="Arial CE" charset="-18"/>
                <a:cs typeface="Arial CE" charset="-18"/>
              </a:rPr>
              <a:pPr/>
              <a:t>7</a:t>
            </a:fld>
            <a:endParaRPr lang="cs-CZ" altLang="cs-CZ" sz="1200">
              <a:solidFill>
                <a:schemeClr val="bg1"/>
              </a:solidFill>
              <a:latin typeface="Arial CE" charset="-18"/>
              <a:ea typeface="Arial CE" charset="-18"/>
              <a:cs typeface="Arial CE" charset="-18"/>
            </a:endParaRPr>
          </a:p>
        </p:txBody>
      </p:sp>
      <p:sp>
        <p:nvSpPr>
          <p:cNvPr id="29700" name="Rectangle 3"/>
          <p:cNvSpPr>
            <a:spLocks noChangeArrowheads="1"/>
          </p:cNvSpPr>
          <p:nvPr/>
        </p:nvSpPr>
        <p:spPr bwMode="auto">
          <a:xfrm>
            <a:off x="1240798" y="1822213"/>
            <a:ext cx="5424846" cy="444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1313" indent="-341313"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Bef>
                <a:spcPct val="50000"/>
              </a:spcBef>
              <a:buClr>
                <a:srgbClr val="FF6600"/>
              </a:buClr>
              <a:buSzPct val="120000"/>
              <a:buFont typeface="Wingdings" pitchFamily="2" charset="2"/>
              <a:buNone/>
            </a:pPr>
            <a:endParaRPr lang="cs-CZ" altLang="cs-CZ" sz="800">
              <a:latin typeface="Arial CE" charset="-18"/>
            </a:endParaRPr>
          </a:p>
        </p:txBody>
      </p:sp>
      <p:pic>
        <p:nvPicPr>
          <p:cNvPr id="29702" name="Picture 6" descr="http://www.archtools.eu/images/detailed/0/hard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562" y="1739606"/>
            <a:ext cx="1295872" cy="97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336" y="5183184"/>
            <a:ext cx="1245657" cy="118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1434" y="5325722"/>
            <a:ext cx="1375244" cy="10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808" y="3409564"/>
            <a:ext cx="1394682" cy="139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6" name="AutoShape 12" descr="data:image/jpeg;base64,/9j/4AAQSkZJRgABAQAAAQABAAD/2wCEAAkGBhQSEBUUExQVFBQVFxUUFRQVFBQXFBQUFBQVFBcUFBQXHCYeFxwjGRUUHy8gIycpLCwsFR4xNTAqNSYrLCkBCQoKDgwOGg8PGi0kHxwtLSwsLS4pLCwtLCwsLCwsLCwsLC0sLCwsKSwsLCwsKSksKSwsLCkpLCkpLCwsLCksLP/AABEIAOEA4QMBIgACEQEDEQH/xAAbAAEAAwEBAQEAAAAAAAAAAAAAAwQFAgEGB//EADQQAAIBAgMFBgUEAgMAAAAAAAABAgMRBCExBUFRYXESMoGRobEiUsHR8AYUguFCkhMVYv/EABoBAQACAwEAAAAAAAAAAAAAAAACBAEDBQb/xAAxEQEAAgECAwUGBgMBAAAAAAAAAQIDETEEBSESEzJBkTNRgdHh8BYiQnGxwSRhoQb/2gAMAwEAAhEDEQA/AP3EAAAAAB5cjnioreiNr1r4p0EoK3/YQ4+h3DGQf+S9vc1xnxzOkWj1Z0lMDy56bmAAAAAAAAAAAAAAAAAAAAAAAAAAAAAAIq1dRXPgdVallczas7u7KfFcR3UaRunWurytiW95UnI7mV5yPNZstrTrZviHkpHEqhzKZzc59snuZW8Pj5Q0eXB6G1hMaqiyye9HzaJ6FRxaaOlwXMMmKdLTrX72QtTV9MCLDV1OKfnyZKetraLRFo2lXAASAAAAAAAAAAAAAAAAAAAAAAAAFTFzztwK0lkSVXdsirTyOBnt2rTaW+NlSrIqTkT1mVKkjgcRfRshxKR4pHDYgzldudUlmJKkQwZPFnSxTqi0NkVbS7O5+6Nc+fwsrTT5o+gPWcrydrF2Z8mjJHUAB1WsAAAAAAAAAAAAAAAAAAAAADxnp5LQxIzplarIsTZWqnl80rMKlVlSoy1VKlQ4PEzPVOETZ7E5Z3A5lZ1lJNTLEWV4EyZ1MM+SMrNLVH0J81CouJ9BGvHies5Trpb4f20ZEoPFJPQ9O01AAAAAAAAAAAAAAAAAAAAAAc1NH0Ojiq/hZG06VkZ0yvULEyrVPLZp0WYVaxUmWqpUmcDid04Rs9jKxxJiKK2HFr1lmZTqR3E4giWJ2sMREIO4o2rGNFG0tD0XLf1fD+2m7k7hi2tczlnDOu1tClWUtPIkMm9s0X8Nie11AnAAAAAALgAAAAAAAAAAABHXfwskIsR3TXl8E/szG6hMq1i1MqVjy+fZZhUrFSsy3Mo1HdnFyV7U9UnFjuCOUTUYXMQwlo07lunSSOIEqZfxsJomw5pJXMJV0WHiU9TscLn7qLaR1lrtXVNiK1+6rc/6M6rVmtWy7Y4qQVs9BbPltOsyz2YVI45rXMnpYxXydmUKi4EZtx8Zkrv1RmsPraFbtRuSHzGAxkoSsnk926+42ae0vmXivsXqcbjnpbojNJXJzSV2UauKb0yRJXqduyjmtRh8LneS8C5ExMawgq3JKWIa33XBmj2UVMXh0s14mRZp1FJXR2UMHO0rcS+AAAAAAAAAIsT3SUhxTyNWf2cs13UJlWqWplWqeXz7LMKVd5MpMt4rQqSObMdJkc2L9KNlYpUs5IvRK8bsu+1ZXOHO5zVlojyLL2JhKmTLQgRdjhsln6HQxsOKdW3TgcV6rb4LgT/s+focywPP0N2jCjI4sX3s9/N6FKcbX5MiOEaUXdXM4v4fuI132ZhImWKWOktc+v3K54YpmtjnWskxq1aWOi+T5/c6xU/gfMxKtfsriV/3cuNuW46eHj5nxw1TT3NjCr41+bjRMfAYy2clrw4dDUpYiMtH4b/I6GPiMeTwyhMTCQAG9gAAAAACDF6E5Xxe40cR7OUq7qUypULVQq1dTzOZYhQxj0KUi7jH8LZntnMtPQS0JfEvzcX4mZGdmuRpRZo82UdbXwEWSVYXXNEMWX8WzCaDzRr09DFuWaU/h1L2HdiWqkeNGX23ubNGjC0bb/qWWHTRj1e8+bb9TWrTsm+H4jIZgeWLuEXwLx9ykzQoq0UacmzMEmcNnUmRtlOWUdePaKdRW/Mi3ORVrzuma+/7HSTRJRxW47/cMzYVM0WVIr5c8xboRDTw+1pLV3XP7mvhMfGemT4P6cT5mJLTk07rI6HCczy450tOsI2pEvqgU9n43tqz7y9eZcPWYstctIvXaWiY0AAbGAr4t6FgrYvcV+K9lKVd1KZUqluZVqHmc6xCnXjfIypZexq1ChjIWd9xyJtpadWVe5fwVe6s9Vp0M5s6hNrNbiPmNyBzUw181qQ4TFqWTyfv0L0S/iYUXQlwfgWsPh5NLK3UmLNF5F3DP5mJeUMIo5vNkzHaKmJxm6OvHh0LbCPG17vsrx68CmenLIjulC7t+WL0iDCwtnx9iRsp5b6zolEM+eTLfay/OBDiaefa9vcrqs1p5ELaXjVhYrSKFerZewr4xvcinObZyMus2SdweaLUZFalGxLFlLJk1t08mYW4MmiVqbLMGXcNtSU+HquMk1u9eR9FCd0mtGfNG3sqpenbg7fU9PynLMWnH5T1ackea4AD0LSFXF6+BaKmK18Crxfs06bqlQq1mWqhVqnm87eqVCtPMs1GV5nCzz1ShQrU7PkRouyinzIJ0GtNPUjjy9rpO5MPIFyji5Lf5lSBLE6uLZFeW0Xw9SxS2i7ZL1MsnoaFvFP5mJWqmJlLVnBxc6RaiWAmw+Hvm9Pc7o4S+b04FuxC1vKGUc0RSZPJEMijkhJDJlavST5FmaK9Uo5LTVln1KPM4UEieoRM5NslrT1k0EzuJGiSJrZT0yeDK8WTQL2GWJWIs19jPKXVGNE2tjw+Fvi/Y9FyrWc8fH+GvJs0AAesVwp4p5lwpYnVlPjPZ/FOm6rMq1i1Mq1UeczbN6pMrzZPUK8jg5pThyeIXPYlLeWXaopnv7Tg/M6pk8WdXBe0QjKr+1ly8zQ2fstzi92fHkRGvsV/DLqvY7HL5jJnittp1/hrv0hVewpLen0yfqerCdj/ABa5/wBm2LHcycvpbwzMff35tcXliqR7c1J4WL1S9vYrz2atzt1zKN+X5q+HqnF4UmRzLc8DJcH0/sr1INaqxRy4r08UaJxMTsqzRBNFqcSCaOblqkzqqzImWa8Cu0cS8aWmGXh3E5OkREsGTQZBEngi1i1kTwR9JhKPZgl59d5mbIwV323ou7zfE2T2/KeGmlO9t57ft9VbJbXoAA7bWFHEd5l4oYjvMpcb4I/dOm6tUK89/QnqFab9TzmWW9TqMgkS1IkUmcHN/tNGdI5bCZUjQWIEsWQQZLFnQxz0YSXNfYmkvD6mOma+xH3vD6nZ5XP+TX4/xKF/C1AAewVgAADxxuegCtUwEHut0KlbY/CXmvqjUBTy8FgyeKvp0Si8w+ZxWzpx1i+qzXoZlSFj7kr18BCfeinz0fmszhcX/wCf7fXFb1+cfJtjL73xdgj6mX6dpP5l/L7nMP03SXzPq/sjlfh/i9f0+v0S72r52mrvLyNvZ2xm/inkvl3vrwNXD4KFPuxS57/PUnO3wPI64Z7Wae1Pu8vq12ya7PEj0A9G1AAAFevhr5osA15MdckaWZidGVWotcuunmUpxzPorEU8LB6xi+qRy83LO14Z9WyMnvfL1EVJn1r2TS+ReF17EU9h0mrWa/k/qcjLyPPfzj1n5Jd5D5MKR9O/03S/9/7f0dL9O0Vul/vIqfh7iffX1n5M97D5yEiVSPoobEpL/C/Vyfo2WKeBpx0hFfxRcx8hzR4rx/2fkx3sPncPSlPupv289De2fgv+NZ6vXh0RaSPTtcHy2nDT2pnWWu15kAB1EAAAAAAAAAAAAAAAAAAAAAAAAAAAAAAAAAAAAAAAAAAAAAAAAAAAAAAAAAAAAAAAAAAAAAAAAAAAAAAAAAAAAAAAAAAAAAAAAAAAAAB//9k="/>
          <p:cNvSpPr>
            <a:spLocks noChangeAspect="1" noChangeArrowheads="1"/>
          </p:cNvSpPr>
          <p:nvPr/>
        </p:nvSpPr>
        <p:spPr bwMode="auto">
          <a:xfrm>
            <a:off x="0" y="-1049594"/>
            <a:ext cx="2186785" cy="21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pic>
        <p:nvPicPr>
          <p:cNvPr id="2970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1874" y="3696259"/>
            <a:ext cx="1015639" cy="82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8"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4301" y="3241110"/>
            <a:ext cx="2842820" cy="160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8416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503771" y="490784"/>
            <a:ext cx="7796292" cy="846386"/>
          </a:xfrm>
        </p:spPr>
        <p:txBody>
          <a:bodyPr/>
          <a:lstStyle/>
          <a:p>
            <a:pPr defTabSz="895255">
              <a:defRPr/>
            </a:pPr>
            <a:r>
              <a:rPr lang="cs-CZ" cap="all" dirty="0">
                <a:solidFill>
                  <a:schemeClr val="tx1"/>
                </a:solidFill>
              </a:rPr>
              <a:t>Specifika lokality Ledvice  </a:t>
            </a:r>
            <a:br>
              <a:rPr lang="cs-CZ" cap="all" dirty="0"/>
            </a:br>
            <a:r>
              <a:rPr lang="cs-CZ" cap="all" dirty="0"/>
              <a:t>1. významná RIZIKA A OPATŘENÍ</a:t>
            </a:r>
          </a:p>
        </p:txBody>
      </p:sp>
      <p:sp>
        <p:nvSpPr>
          <p:cNvPr id="30723" name="Rectangle 3"/>
          <p:cNvSpPr>
            <a:spLocks noGrp="1" noChangeArrowheads="1"/>
          </p:cNvSpPr>
          <p:nvPr>
            <p:ph idx="1"/>
          </p:nvPr>
        </p:nvSpPr>
        <p:spPr>
          <a:xfrm>
            <a:off x="456795" y="1600309"/>
            <a:ext cx="8596494" cy="4849516"/>
          </a:xfrm>
        </p:spPr>
        <p:txBody>
          <a:bodyPr/>
          <a:lstStyle/>
          <a:p>
            <a:pPr marL="369298" indent="-369298" defTabSz="932962">
              <a:spcAft>
                <a:spcPct val="20000"/>
              </a:spcAft>
              <a:buClr>
                <a:srgbClr val="FF3300"/>
              </a:buClr>
              <a:tabLst>
                <a:tab pos="369298" algn="l"/>
              </a:tabLst>
            </a:pPr>
            <a:r>
              <a:rPr lang="cs-CZ" altLang="cs-CZ" b="1" dirty="0">
                <a:latin typeface="Arial CE" charset="-18"/>
                <a:cs typeface="Arial CE" charset="-18"/>
              </a:rPr>
              <a:t>Zvýšená hladina Hluku </a:t>
            </a:r>
            <a:r>
              <a:rPr lang="cs-CZ" altLang="cs-CZ" dirty="0">
                <a:latin typeface="Arial CE" charset="-18"/>
                <a:cs typeface="Arial CE" charset="-18"/>
              </a:rPr>
              <a:t>– poškození sluchu</a:t>
            </a:r>
          </a:p>
          <a:p>
            <a:pPr marL="369298" indent="-369298" defTabSz="932962">
              <a:spcAft>
                <a:spcPct val="20000"/>
              </a:spcAft>
              <a:buClr>
                <a:schemeClr val="accent2"/>
              </a:buClr>
              <a:buFont typeface="Wingdings" pitchFamily="2" charset="2"/>
              <a:buChar char="§"/>
              <a:tabLst>
                <a:tab pos="369298" algn="l"/>
              </a:tabLst>
            </a:pPr>
            <a:r>
              <a:rPr lang="cs-CZ" altLang="cs-CZ" sz="1400" dirty="0">
                <a:latin typeface="Arial CE" charset="-18"/>
                <a:cs typeface="Arial CE" charset="-18"/>
              </a:rPr>
              <a:t>Strojovna, Kotelna, Kompresorová stanice, CHÚV, ČSCHV</a:t>
            </a:r>
          </a:p>
          <a:p>
            <a:pPr marL="369298" indent="-369298" defTabSz="932962">
              <a:spcAft>
                <a:spcPct val="20000"/>
              </a:spcAft>
              <a:buClr>
                <a:srgbClr val="FF3300"/>
              </a:buClr>
              <a:tabLst>
                <a:tab pos="369298" algn="l"/>
              </a:tabLst>
            </a:pPr>
            <a:r>
              <a:rPr lang="cs-CZ" altLang="cs-CZ" sz="1400" dirty="0">
                <a:latin typeface="Arial CE" charset="-18"/>
                <a:cs typeface="Arial CE" charset="-18"/>
              </a:rPr>
              <a:t>	k dispozici jsou zásobníky zátkových chráničů sluchu (velín CHÚV, KS, velín B4, Strojovna NZ )</a:t>
            </a:r>
          </a:p>
          <a:p>
            <a:pPr marL="369298" indent="-369298" defTabSz="932962">
              <a:spcBef>
                <a:spcPts val="612"/>
              </a:spcBef>
              <a:spcAft>
                <a:spcPct val="20000"/>
              </a:spcAft>
              <a:buClr>
                <a:srgbClr val="FF3300"/>
              </a:buClr>
              <a:buSzTx/>
              <a:tabLst>
                <a:tab pos="369298" algn="l"/>
              </a:tabLst>
            </a:pPr>
            <a:r>
              <a:rPr lang="cs-CZ" altLang="cs-CZ" b="1" dirty="0">
                <a:latin typeface="Arial CE" charset="-18"/>
                <a:cs typeface="Arial CE" charset="-18"/>
              </a:rPr>
              <a:t>Zvýšená hladina Prachu </a:t>
            </a:r>
            <a:r>
              <a:rPr lang="cs-CZ" altLang="cs-CZ" dirty="0">
                <a:latin typeface="Arial CE" charset="-18"/>
                <a:cs typeface="Arial CE" charset="-18"/>
              </a:rPr>
              <a:t>– poškození dýchacích cest, zasažení očních sliznic</a:t>
            </a:r>
          </a:p>
          <a:p>
            <a:pPr marL="369298" indent="-369298" defTabSz="932962">
              <a:spcAft>
                <a:spcPct val="20000"/>
              </a:spcAft>
              <a:buClr>
                <a:schemeClr val="accent2"/>
              </a:buClr>
              <a:buFont typeface="Wingdings" pitchFamily="2" charset="2"/>
              <a:buChar char="§"/>
              <a:tabLst>
                <a:tab pos="369298" algn="l"/>
              </a:tabLst>
            </a:pPr>
            <a:r>
              <a:rPr lang="cs-CZ" altLang="cs-CZ" sz="1400" dirty="0">
                <a:latin typeface="Arial CE" charset="-18"/>
                <a:cs typeface="Arial CE" charset="-18"/>
              </a:rPr>
              <a:t>Objekty zauhlování, kotelna –  používání respirátorů a brýlí</a:t>
            </a:r>
          </a:p>
          <a:p>
            <a:pPr marL="369298" indent="-369298" defTabSz="932962">
              <a:spcAft>
                <a:spcPct val="20000"/>
              </a:spcAft>
              <a:buClr>
                <a:schemeClr val="accent2"/>
              </a:buClr>
              <a:buFont typeface="Wingdings" pitchFamily="2" charset="2"/>
              <a:buChar char="§"/>
              <a:tabLst>
                <a:tab pos="369298" algn="l"/>
              </a:tabLst>
            </a:pPr>
            <a:r>
              <a:rPr lang="cs-CZ" altLang="cs-CZ" sz="1400" dirty="0">
                <a:latin typeface="Arial CE" charset="-18"/>
                <a:cs typeface="Arial CE" charset="-18"/>
              </a:rPr>
              <a:t>Objekty odsíření – doprava a mletí vápence –  používání respirátorů a brýlí</a:t>
            </a:r>
          </a:p>
          <a:p>
            <a:pPr marL="369298" indent="-369298" defTabSz="932962">
              <a:spcBef>
                <a:spcPts val="612"/>
              </a:spcBef>
              <a:spcAft>
                <a:spcPct val="20000"/>
              </a:spcAft>
              <a:buClr>
                <a:srgbClr val="FF3300"/>
              </a:buClr>
              <a:buSzTx/>
              <a:tabLst>
                <a:tab pos="369298" algn="l"/>
              </a:tabLst>
            </a:pPr>
            <a:r>
              <a:rPr lang="cs-CZ" altLang="cs-CZ" b="1" dirty="0">
                <a:latin typeface="Arial CE" charset="-18"/>
                <a:cs typeface="Arial CE" charset="-18"/>
              </a:rPr>
              <a:t>Možný výskyt toxických plynů </a:t>
            </a:r>
            <a:r>
              <a:rPr lang="cs-CZ" altLang="cs-CZ" dirty="0">
                <a:latin typeface="Arial CE" charset="-18"/>
                <a:cs typeface="Arial CE" charset="-18"/>
              </a:rPr>
              <a:t>(CO – oxid uhelnatý) - otrava</a:t>
            </a:r>
          </a:p>
          <a:p>
            <a:pPr marL="369298" indent="-369298" defTabSz="932962">
              <a:spcAft>
                <a:spcPct val="20000"/>
              </a:spcAft>
              <a:buClr>
                <a:schemeClr val="accent2"/>
              </a:buClr>
              <a:buFont typeface="Wingdings" pitchFamily="2" charset="2"/>
              <a:buChar char="§"/>
              <a:tabLst>
                <a:tab pos="369298" algn="l"/>
              </a:tabLst>
            </a:pPr>
            <a:r>
              <a:rPr lang="cs-CZ" altLang="cs-CZ" sz="1400" dirty="0">
                <a:latin typeface="Arial CE" charset="-18"/>
                <a:cs typeface="Arial CE" charset="-18"/>
              </a:rPr>
              <a:t>Objekty zauhlování - v okolí a nad hlubinným zásobníkem paliva </a:t>
            </a:r>
          </a:p>
          <a:p>
            <a:pPr marL="369298" indent="-369298" defTabSz="932962">
              <a:spcAft>
                <a:spcPct val="20000"/>
              </a:spcAft>
              <a:buClr>
                <a:schemeClr val="accent2"/>
              </a:buClr>
              <a:buFont typeface="Wingdings" pitchFamily="2" charset="2"/>
              <a:buChar char="§"/>
              <a:tabLst>
                <a:tab pos="369298" algn="l"/>
              </a:tabLst>
            </a:pPr>
            <a:r>
              <a:rPr lang="cs-CZ" altLang="cs-CZ" sz="1400" dirty="0">
                <a:latin typeface="Arial CE" charset="-18"/>
                <a:cs typeface="Arial CE" charset="-18"/>
              </a:rPr>
              <a:t>Objekt kotelny - zásobníky surového paliva kóta +30m</a:t>
            </a:r>
          </a:p>
          <a:p>
            <a:pPr marL="369298" indent="-369298" defTabSz="932962">
              <a:spcAft>
                <a:spcPct val="20000"/>
              </a:spcAft>
              <a:buClr>
                <a:srgbClr val="FF3300"/>
              </a:buClr>
              <a:buSzTx/>
              <a:tabLst>
                <a:tab pos="369298" algn="l"/>
              </a:tabLst>
            </a:pPr>
            <a:r>
              <a:rPr lang="cs-CZ" altLang="cs-CZ" sz="1400" dirty="0">
                <a:latin typeface="Arial CE" charset="-18"/>
                <a:cs typeface="Arial CE" charset="-18"/>
              </a:rPr>
              <a:t>		- stabilní měření CO s přenosem na velín zauhlování</a:t>
            </a:r>
          </a:p>
          <a:p>
            <a:pPr marL="369298" indent="-369298" defTabSz="932962">
              <a:spcBef>
                <a:spcPts val="612"/>
              </a:spcBef>
              <a:spcAft>
                <a:spcPct val="20000"/>
              </a:spcAft>
              <a:buClr>
                <a:srgbClr val="FF3300"/>
              </a:buClr>
              <a:buSzTx/>
              <a:tabLst>
                <a:tab pos="369298" algn="l"/>
              </a:tabLst>
            </a:pPr>
            <a:r>
              <a:rPr lang="cs-CZ" altLang="cs-CZ" b="1" dirty="0">
                <a:latin typeface="Arial CE" charset="-18"/>
                <a:cs typeface="Arial CE" charset="-18"/>
              </a:rPr>
              <a:t>Výskyt zdrojů ionizující záření </a:t>
            </a:r>
            <a:r>
              <a:rPr lang="cs-CZ" altLang="cs-CZ" dirty="0">
                <a:latin typeface="Arial CE" charset="-18"/>
                <a:cs typeface="Arial CE" charset="-18"/>
              </a:rPr>
              <a:t>– nemoci z ozáření</a:t>
            </a:r>
          </a:p>
          <a:p>
            <a:pPr marL="369298" indent="-369298" defTabSz="932962">
              <a:spcAft>
                <a:spcPct val="20000"/>
              </a:spcAft>
              <a:buClr>
                <a:schemeClr val="accent2"/>
              </a:buClr>
              <a:buFont typeface="Wingdings" pitchFamily="2" charset="2"/>
              <a:buChar char="§"/>
              <a:tabLst>
                <a:tab pos="369298" algn="l"/>
              </a:tabLst>
            </a:pPr>
            <a:r>
              <a:rPr lang="cs-CZ" altLang="cs-CZ" sz="1400" dirty="0">
                <a:latin typeface="Arial CE" charset="-18"/>
                <a:cs typeface="Arial CE" charset="-18"/>
              </a:rPr>
              <a:t>Objekt odsíření - budova suspenze, domíchávač GEHO – zákaz vstupu do sledovaného pásma</a:t>
            </a:r>
          </a:p>
        </p:txBody>
      </p:sp>
      <p:sp>
        <p:nvSpPr>
          <p:cNvPr id="36868" name="Zástupný symbol pro číslo snímku 3"/>
          <p:cNvSpPr>
            <a:spLocks noGrp="1"/>
          </p:cNvSpPr>
          <p:nvPr>
            <p:ph type="sldNum" sz="quarter" idx="10"/>
          </p:nvPr>
        </p:nvSpPr>
        <p:spPr>
          <a:xfrm>
            <a:off x="503771" y="6634475"/>
            <a:ext cx="311009" cy="187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EEF9BB2E-B41D-415F-A0BE-504BE6DED1D2}" type="slidenum">
              <a:rPr lang="cs-CZ" altLang="cs-CZ" sz="1200">
                <a:solidFill>
                  <a:schemeClr val="bg1"/>
                </a:solidFill>
                <a:latin typeface="+mn-lt"/>
                <a:ea typeface="Arial CE" charset="-18"/>
                <a:cs typeface="Arial CE" charset="-18"/>
              </a:rPr>
              <a:pPr>
                <a:defRPr/>
              </a:pPr>
              <a:t>8</a:t>
            </a:fld>
            <a:endParaRPr lang="cs-CZ" altLang="cs-CZ" sz="1200">
              <a:solidFill>
                <a:schemeClr val="bg1"/>
              </a:solidFill>
              <a:latin typeface="+mn-lt"/>
              <a:ea typeface="Arial CE" charset="-18"/>
              <a:cs typeface="Arial CE" charset="-18"/>
            </a:endParaRPr>
          </a:p>
        </p:txBody>
      </p:sp>
    </p:spTree>
    <p:extLst>
      <p:ext uri="{BB962C8B-B14F-4D97-AF65-F5344CB8AC3E}">
        <p14:creationId xmlns:p14="http://schemas.microsoft.com/office/powerpoint/2010/main" val="19197354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BLANK">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2338</TotalTime>
  <Words>1728</Words>
  <Application>Microsoft Office PowerPoint</Application>
  <PresentationFormat>Předvádění na obrazovce (4:3)</PresentationFormat>
  <Paragraphs>532</Paragraphs>
  <Slides>33</Slides>
  <Notes>12</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2</vt:i4>
      </vt:variant>
      <vt:variant>
        <vt:lpstr>Nadpisy snímků</vt:lpstr>
      </vt:variant>
      <vt:variant>
        <vt:i4>33</vt:i4>
      </vt:variant>
    </vt:vector>
  </HeadingPairs>
  <TitlesOfParts>
    <vt:vector size="44" baseType="lpstr">
      <vt:lpstr>Wingdings</vt:lpstr>
      <vt:lpstr>Times New Roman CE</vt:lpstr>
      <vt:lpstr>Futura CEZ Demi</vt:lpstr>
      <vt:lpstr>Futura CEZ Medium</vt:lpstr>
      <vt:lpstr>Times New Roman</vt:lpstr>
      <vt:lpstr>Futura CEZ OT Demi</vt:lpstr>
      <vt:lpstr>Arial</vt:lpstr>
      <vt:lpstr>Arial CE</vt:lpstr>
      <vt:lpstr>BLANK</vt:lpstr>
      <vt:lpstr>Document</vt:lpstr>
      <vt:lpstr>Acrobat Document</vt:lpstr>
      <vt:lpstr>ŠKOLENÍ VEDOUCÍCH PRÁCE A ODPOVĚDNÝCH OSOB DODAVATELŮ KE  SPECIFIKA LOKALITY LEDVICE (ELE)           </vt:lpstr>
      <vt:lpstr>Specifika lokality LEDVICE obsah prezentace</vt:lpstr>
      <vt:lpstr>SPECIFIKA LOKALITY LEDVICE 1. BOZP, FYZICKÁ OCHRANA, ŘÍZENÍ PRACÍ</vt:lpstr>
      <vt:lpstr>Specifika lokality ledvice 1. orientace v areálu</vt:lpstr>
      <vt:lpstr>Specifika lokality Ledvice (ELE) 1. vstupy, vjezdy</vt:lpstr>
      <vt:lpstr>Specifika lokality LEDVICE   1. DOPRAVA</vt:lpstr>
      <vt:lpstr>SPECIFIKA LOKALITY LEDVICE 1. řídící pracoviště PRO OHLAŠOVÁNÍ PRACÍ interní</vt:lpstr>
      <vt:lpstr>Specifika lokality Ledvice 1. používání OOPP</vt:lpstr>
      <vt:lpstr>Specifika lokality Ledvice   1. významná RIZIKA A OPATŘENÍ</vt:lpstr>
      <vt:lpstr>Specifika lokality Ledvice  1. zákazy</vt:lpstr>
      <vt:lpstr>Specifika lokality Ledvice  1. zákazy   </vt:lpstr>
      <vt:lpstr>1. důležitá upozornění _ZVUKOVÁ A SVĚTELNÁ SIGNALIZACE NA KOTELNĚ K6</vt:lpstr>
      <vt:lpstr>1. důležitá upozornění _ZVUKOVÁ A SVĚTELNÁ SIGNALIZACE NA KOTELNĚ K6</vt:lpstr>
      <vt:lpstr>Specifika lokality ledvice   1. důležitá upozornění</vt:lpstr>
      <vt:lpstr>Specifika lokality ledvice  1. důležitá upozornění</vt:lpstr>
      <vt:lpstr>Specifika lokality ledvice  1. Další Organizační opatření</vt:lpstr>
      <vt:lpstr>SPECIFIKA LOKALITY LEDVICE 2. POŽÁRNÍ OCHRANA A HAVARIJNÍ PŘIPRAVENOST</vt:lpstr>
      <vt:lpstr>SPECIFIKA LOKALITY LEDVICE 2. ZÁKLADNÍ INFORMACE O OJ</vt:lpstr>
      <vt:lpstr>SPECIFIKA LOKALITY LEDVICE 2. ZAJIŠTĚNÍ POŽÁRNÍ OCHRANY </vt:lpstr>
      <vt:lpstr>SPECIFIKA LOKALITY LEDVICE 2. ZAJIŠTĚNÍ POŽÁRNÍ OCHRANY</vt:lpstr>
      <vt:lpstr>SPECIFIKA LOKALITY LEDVICE 2. POŽÁRNÍ POPLACHOVÁ SMĚRNICE</vt:lpstr>
      <vt:lpstr>SPECIFIKA LOKALITY LEDVICE 2. MÍSTA PRO SOUSTŘEDĚNÍ EVAKUOVANÝCH OSOB </vt:lpstr>
      <vt:lpstr>SPECIFIKA LOKALITY LEDVICE 2. ZÁKAZ KOUŘENÍ </vt:lpstr>
      <vt:lpstr>SPECIFIKA LOKALITY LEDVICE 2. POVINNOSTI VŠECH OSOB         </vt:lpstr>
      <vt:lpstr>SPECIFIKA LOKALITY LEDVICE 2. ČINNOSTI S NEBEZPEČÍM VZNIKU POŽÁRU NEBO VÝBUCHU</vt:lpstr>
      <vt:lpstr>SPECIFIKA LOKALITY LEDVICE 2. DALŠÍ ORGANIZAČNÍ OPATŘENÍ</vt:lpstr>
      <vt:lpstr>SPECIFIKA LOKALITY LEDVICE 3. OŽP</vt:lpstr>
      <vt:lpstr>SPECIFIKA  LOKALITY  LEDVICE 3. NAKLÁDÁNÍ S KOVOVÝM ODPADEM</vt:lpstr>
      <vt:lpstr>SPECIFIKA  LOKALITY  LEDVICE 3. NEDOSTATKY DODAVATELŮ V OŽP</vt:lpstr>
      <vt:lpstr>Specifika lokality Ledvice  4. MÍSTA K OHLÁŠENÍ UDÁLOSTÍ</vt:lpstr>
      <vt:lpstr>SPECIFIKA LOKALITY LEDVICE 4. MÍSTA K OHLÁŠENÍ UDÁLOSTÍ </vt:lpstr>
      <vt:lpstr>Specifika lokality Ledvice   4. Místa k ohlášení událostí</vt:lpstr>
      <vt:lpstr>Specifika lokality Ledvice   4. kontakty</vt:lpstr>
    </vt:vector>
  </TitlesOfParts>
  <Company>ČEZ ICT Services, a.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Kadlecová Zdeňka</dc:creator>
  <cp:keywords>ČEZ</cp:keywords>
  <cp:lastModifiedBy>Lukáčová Zdeňka</cp:lastModifiedBy>
  <cp:revision>281</cp:revision>
  <cp:lastPrinted>2013-09-05T10:25:29Z</cp:lastPrinted>
  <dcterms:created xsi:type="dcterms:W3CDTF">2013-05-30T11:01:34Z</dcterms:created>
  <dcterms:modified xsi:type="dcterms:W3CDTF">2020-06-29T05:54:07Z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MSIP_Label_a33b3253-da69-42b4-943e-d791e26624db_Enabled">
    <vt:lpwstr>true</vt:lpwstr>
  </property>
  <property fmtid="{D5CDD505-2E9C-101B-9397-08002B2CF9AE}" pid="12" name="MSIP_Label_a33b3253-da69-42b4-943e-d791e26624db_SetDate">
    <vt:lpwstr>2020-06-24T09:51:46Z</vt:lpwstr>
  </property>
  <property fmtid="{D5CDD505-2E9C-101B-9397-08002B2CF9AE}" pid="13" name="MSIP_Label_a33b3253-da69-42b4-943e-d791e26624db_Method">
    <vt:lpwstr>Privileged</vt:lpwstr>
  </property>
  <property fmtid="{D5CDD505-2E9C-101B-9397-08002B2CF9AE}" pid="14" name="MSIP_Label_a33b3253-da69-42b4-943e-d791e26624db_Name">
    <vt:lpwstr>L00089</vt:lpwstr>
  </property>
  <property fmtid="{D5CDD505-2E9C-101B-9397-08002B2CF9AE}" pid="15" name="MSIP_Label_a33b3253-da69-42b4-943e-d791e26624db_SiteId">
    <vt:lpwstr>b233f9e1-5599-4693-9cef-38858fe25406</vt:lpwstr>
  </property>
  <property fmtid="{D5CDD505-2E9C-101B-9397-08002B2CF9AE}" pid="16" name="MSIP_Label_a33b3253-da69-42b4-943e-d791e26624db_ActionId">
    <vt:lpwstr>e1464b28-2588-4f08-9b45-063d6ee48779</vt:lpwstr>
  </property>
  <property fmtid="{D5CDD505-2E9C-101B-9397-08002B2CF9AE}" pid="17" name="MSIP_Label_a33b3253-da69-42b4-943e-d791e26624db_ContentBits">
    <vt:lpwstr>1</vt:lpwstr>
  </property>
  <property fmtid="{D5CDD505-2E9C-101B-9397-08002B2CF9AE}" pid="18" name="DocumentClasification">
    <vt:lpwstr>Interní</vt:lpwstr>
  </property>
  <property fmtid="{D5CDD505-2E9C-101B-9397-08002B2CF9AE}" pid="19" name="CEZ_DLP">
    <vt:lpwstr>CEZ:CEZ-DKE:C</vt:lpwstr>
  </property>
</Properties>
</file>