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3"/>
  </p:notesMasterIdLst>
  <p:sldIdLst>
    <p:sldId id="263" r:id="rId5"/>
    <p:sldId id="260" r:id="rId6"/>
    <p:sldId id="2147479900" r:id="rId7"/>
    <p:sldId id="2147479914" r:id="rId8"/>
    <p:sldId id="2147480252" r:id="rId9"/>
    <p:sldId id="2147480242" r:id="rId10"/>
    <p:sldId id="2147480253" r:id="rId11"/>
    <p:sldId id="2147480195" r:id="rId12"/>
    <p:sldId id="2147480240" r:id="rId13"/>
    <p:sldId id="2147480239" r:id="rId14"/>
    <p:sldId id="2147479919" r:id="rId15"/>
    <p:sldId id="2147480215" r:id="rId16"/>
    <p:sldId id="2147480251" r:id="rId17"/>
    <p:sldId id="2147480238" r:id="rId18"/>
    <p:sldId id="2147479893" r:id="rId19"/>
    <p:sldId id="2147479896" r:id="rId20"/>
    <p:sldId id="2147479917" r:id="rId21"/>
    <p:sldId id="2147479918" r:id="rId22"/>
  </p:sldIdLst>
  <p:sldSz cx="12192000" cy="6858000"/>
  <p:notesSz cx="9926638" cy="6797675"/>
  <p:custDataLst>
    <p:tags r:id="rId24"/>
  </p:custDataLst>
  <p:defaultTextStyle>
    <a:defPPr>
      <a:defRPr lang="en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F8E7F3D-56E9-0038-40C1-371629749507}" name="Beniaková Jana" initials="BJ" userId="S::jana.beniakova@cez.cz::cf47ccb0-74f3-4498-ae78-d4564bcf7e22" providerId="AD"/>
  <p188:author id="{DCECB396-0A45-1279-3BCF-E2837BAE9025}" name="Mašková Kateřina" initials="MK" userId="S::katerina.maskova@cez.cz::672e2844-87cc-46ef-886d-d36ea03dffed" providerId="AD"/>
  <p188:author id="{2F6713D8-3B58-3786-352B-01CDA3608AEB}" name="Lekýrová Tatiana" initials="LT" userId="S::tatiana.lekyrova@cez.cz::83ac3eee-fa63-40d4-ac80-e6733c75c693" providerId="AD"/>
  <p188:author id="{C7F000F1-5DBC-FDDB-2091-F97EA87F78D7}" name="Bitnerová Marie-Anna" initials="BMA" userId="S::marie-anna.bitnerova@cez.cz::2d5edf92-845d-4463-a1d4-526bd1cf69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4F00"/>
    <a:srgbClr val="03C751"/>
    <a:srgbClr val="FFFFFF"/>
    <a:srgbClr val="268737"/>
    <a:srgbClr val="363738"/>
    <a:srgbClr val="00C752"/>
    <a:srgbClr val="B2B2B2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Střední styl 4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Střední styl 4 – zvýraznění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janíková Tereza" userId="45ccce4e-5b1c-427f-8c22-bb729081005f" providerId="ADAL" clId="{DC454B63-13AF-4ED8-A735-67D8968690CE}"/>
    <pc:docChg chg="undo redo custSel modSld">
      <pc:chgData name="Kujaníková Tereza" userId="45ccce4e-5b1c-427f-8c22-bb729081005f" providerId="ADAL" clId="{DC454B63-13AF-4ED8-A735-67D8968690CE}" dt="2026-10-05T13:57:46.470" v="6" actId="13926"/>
      <pc:docMkLst>
        <pc:docMk/>
      </pc:docMkLst>
      <pc:sldChg chg="modSp mod">
        <pc:chgData name="Kujaníková Tereza" userId="45ccce4e-5b1c-427f-8c22-bb729081005f" providerId="ADAL" clId="{DC454B63-13AF-4ED8-A735-67D8968690CE}" dt="2026-10-05T13:57:46.470" v="6" actId="13926"/>
        <pc:sldMkLst>
          <pc:docMk/>
          <pc:sldMk cId="2667149566" sldId="2147480195"/>
        </pc:sldMkLst>
        <pc:spChg chg="mod">
          <ac:chgData name="Kujaníková Tereza" userId="45ccce4e-5b1c-427f-8c22-bb729081005f" providerId="ADAL" clId="{DC454B63-13AF-4ED8-A735-67D8968690CE}" dt="2026-10-05T13:56:55.972" v="4" actId="13926"/>
          <ac:spMkLst>
            <pc:docMk/>
            <pc:sldMk cId="2667149566" sldId="2147480195"/>
            <ac:spMk id="3" creationId="{4F375689-DE6B-7B68-A8D9-C1B590A11111}"/>
          </ac:spMkLst>
        </pc:spChg>
        <pc:spChg chg="mod">
          <ac:chgData name="Kujaníková Tereza" userId="45ccce4e-5b1c-427f-8c22-bb729081005f" providerId="ADAL" clId="{DC454B63-13AF-4ED8-A735-67D8968690CE}" dt="2026-10-05T13:57:46.470" v="6" actId="13926"/>
          <ac:spMkLst>
            <pc:docMk/>
            <pc:sldMk cId="2667149566" sldId="2147480195"/>
            <ac:spMk id="27" creationId="{722DE224-22BF-4475-9EAA-8E3340B1D5CD}"/>
          </ac:spMkLst>
        </pc:spChg>
      </pc:sldChg>
    </pc:docChg>
  </pc:docChgLst>
  <pc:docChgLst>
    <pc:chgData name="Bitnerová Marie-Anna" userId="2d5edf92-845d-4463-a1d4-526bd1cf69c1" providerId="ADAL" clId="{8137207E-E5B3-4095-9CA2-ECE9998508C7}"/>
    <pc:docChg chg="undo custSel addSld delSld modSld sldOrd delMainMaster modMainMaster">
      <pc:chgData name="Bitnerová Marie-Anna" userId="2d5edf92-845d-4463-a1d4-526bd1cf69c1" providerId="ADAL" clId="{8137207E-E5B3-4095-9CA2-ECE9998508C7}" dt="2026-10-14T06:18:44.651" v="1208" actId="20577"/>
      <pc:docMkLst>
        <pc:docMk/>
      </pc:docMkLst>
      <pc:sldChg chg="delSp modSp mod modNotesTx">
        <pc:chgData name="Bitnerová Marie-Anna" userId="2d5edf92-845d-4463-a1d4-526bd1cf69c1" providerId="ADAL" clId="{8137207E-E5B3-4095-9CA2-ECE9998508C7}" dt="2026-10-14T06:18:09.149" v="1192" actId="20577"/>
        <pc:sldMkLst>
          <pc:docMk/>
          <pc:sldMk cId="2060226606" sldId="260"/>
        </pc:sldMkLst>
        <pc:spChg chg="mod">
          <ac:chgData name="Bitnerová Marie-Anna" userId="2d5edf92-845d-4463-a1d4-526bd1cf69c1" providerId="ADAL" clId="{8137207E-E5B3-4095-9CA2-ECE9998508C7}" dt="2026-10-12T11:53:14.940" v="1114" actId="20577"/>
          <ac:spMkLst>
            <pc:docMk/>
            <pc:sldMk cId="2060226606" sldId="260"/>
            <ac:spMk id="24" creationId="{83D22C94-2E9B-77BC-B341-512100E1DB9D}"/>
          </ac:spMkLst>
        </pc:spChg>
        <pc:spChg chg="mod">
          <ac:chgData name="Bitnerová Marie-Anna" userId="2d5edf92-845d-4463-a1d4-526bd1cf69c1" providerId="ADAL" clId="{8137207E-E5B3-4095-9CA2-ECE9998508C7}" dt="2026-10-12T11:53:37.523" v="1131" actId="20577"/>
          <ac:spMkLst>
            <pc:docMk/>
            <pc:sldMk cId="2060226606" sldId="260"/>
            <ac:spMk id="25" creationId="{8E87DC9F-C07C-6EEC-D76E-F2C148E70816}"/>
          </ac:spMkLst>
        </pc:spChg>
        <pc:grpChg chg="mod">
          <ac:chgData name="Bitnerová Marie-Anna" userId="2d5edf92-845d-4463-a1d4-526bd1cf69c1" providerId="ADAL" clId="{8137207E-E5B3-4095-9CA2-ECE9998508C7}" dt="2026-10-07T08:44:06.552" v="1074" actId="14826"/>
          <ac:grpSpMkLst>
            <pc:docMk/>
            <pc:sldMk cId="2060226606" sldId="260"/>
            <ac:grpSpMk id="33" creationId="{C328606D-6091-13EB-45BA-C4CD65294304}"/>
          </ac:grpSpMkLst>
        </pc:grpChg>
        <pc:grpChg chg="mod">
          <ac:chgData name="Bitnerová Marie-Anna" userId="2d5edf92-845d-4463-a1d4-526bd1cf69c1" providerId="ADAL" clId="{8137207E-E5B3-4095-9CA2-ECE9998508C7}" dt="2026-10-07T08:43:19.777" v="1071" actId="1076"/>
          <ac:grpSpMkLst>
            <pc:docMk/>
            <pc:sldMk cId="2060226606" sldId="260"/>
            <ac:grpSpMk id="35" creationId="{5DACB7F1-A430-18FD-DAD1-1853D8015B3B}"/>
          </ac:grpSpMkLst>
        </pc:grpChg>
        <pc:grpChg chg="mod">
          <ac:chgData name="Bitnerová Marie-Anna" userId="2d5edf92-845d-4463-a1d4-526bd1cf69c1" providerId="ADAL" clId="{8137207E-E5B3-4095-9CA2-ECE9998508C7}" dt="2026-10-07T08:43:26.106" v="1072" actId="1076"/>
          <ac:grpSpMkLst>
            <pc:docMk/>
            <pc:sldMk cId="2060226606" sldId="260"/>
            <ac:grpSpMk id="36" creationId="{DBFBA6D8-AD37-4D77-8EEB-15FA2BB25AB9}"/>
          </ac:grpSpMkLst>
        </pc:grpChg>
        <pc:grpChg chg="mod">
          <ac:chgData name="Bitnerová Marie-Anna" userId="2d5edf92-845d-4463-a1d4-526bd1cf69c1" providerId="ADAL" clId="{8137207E-E5B3-4095-9CA2-ECE9998508C7}" dt="2026-10-07T08:43:32.150" v="1073" actId="1076"/>
          <ac:grpSpMkLst>
            <pc:docMk/>
            <pc:sldMk cId="2060226606" sldId="260"/>
            <ac:grpSpMk id="37" creationId="{B88BF50A-0029-AC9B-C63B-879EED3DC5A2}"/>
          </ac:grpSpMkLst>
        </pc:grpChg>
        <pc:picChg chg="mod">
          <ac:chgData name="Bitnerová Marie-Anna" userId="2d5edf92-845d-4463-a1d4-526bd1cf69c1" providerId="ADAL" clId="{8137207E-E5B3-4095-9CA2-ECE9998508C7}" dt="2026-10-07T08:44:06.552" v="1074" actId="14826"/>
          <ac:picMkLst>
            <pc:docMk/>
            <pc:sldMk cId="2060226606" sldId="260"/>
            <ac:picMk id="10" creationId="{4AEE4C3D-5E38-3BFA-FEF7-96FC33A7B54A}"/>
          </ac:picMkLst>
        </pc:picChg>
        <pc:cxnChg chg="mod">
          <ac:chgData name="Bitnerová Marie-Anna" userId="2d5edf92-845d-4463-a1d4-526bd1cf69c1" providerId="ADAL" clId="{8137207E-E5B3-4095-9CA2-ECE9998508C7}" dt="2026-10-07T08:44:06.552" v="1074" actId="14826"/>
          <ac:cxnSpMkLst>
            <pc:docMk/>
            <pc:sldMk cId="2060226606" sldId="260"/>
            <ac:cxnSpMk id="31" creationId="{2EE15D2E-F3FF-587B-E08D-B855CDEBEE42}"/>
          </ac:cxnSpMkLst>
        </pc:cxnChg>
      </pc:sldChg>
      <pc:sldChg chg="delSp modSp mod modNotesTx">
        <pc:chgData name="Bitnerová Marie-Anna" userId="2d5edf92-845d-4463-a1d4-526bd1cf69c1" providerId="ADAL" clId="{8137207E-E5B3-4095-9CA2-ECE9998508C7}" dt="2026-10-14T06:18:06.705" v="1191" actId="20577"/>
        <pc:sldMkLst>
          <pc:docMk/>
          <pc:sldMk cId="0" sldId="263"/>
        </pc:sldMkLst>
        <pc:spChg chg="mod">
          <ac:chgData name="Bitnerová Marie-Anna" userId="2d5edf92-845d-4463-a1d4-526bd1cf69c1" providerId="ADAL" clId="{8137207E-E5B3-4095-9CA2-ECE9998508C7}" dt="2026-10-12T11:53:00.866" v="1100" actId="20577"/>
          <ac:spMkLst>
            <pc:docMk/>
            <pc:sldMk cId="0" sldId="263"/>
            <ac:spMk id="2" creationId="{5660FA38-C047-6796-E165-891DF67D1A3A}"/>
          </ac:spMkLst>
        </pc:spChg>
      </pc:sldChg>
      <pc:sldChg chg="modSp mod modNotesTx">
        <pc:chgData name="Bitnerová Marie-Anna" userId="2d5edf92-845d-4463-a1d4-526bd1cf69c1" providerId="ADAL" clId="{8137207E-E5B3-4095-9CA2-ECE9998508C7}" dt="2026-10-14T06:18:37.459" v="1205" actId="20577"/>
        <pc:sldMkLst>
          <pc:docMk/>
          <pc:sldMk cId="630448463" sldId="2147479893"/>
        </pc:sldMkLst>
      </pc:sldChg>
      <pc:sldChg chg="modSp mod modNotesTx">
        <pc:chgData name="Bitnerová Marie-Anna" userId="2d5edf92-845d-4463-a1d4-526bd1cf69c1" providerId="ADAL" clId="{8137207E-E5B3-4095-9CA2-ECE9998508C7}" dt="2026-10-14T06:18:39.946" v="1206" actId="20577"/>
        <pc:sldMkLst>
          <pc:docMk/>
          <pc:sldMk cId="3241519248" sldId="2147479896"/>
        </pc:sldMkLst>
        <pc:spChg chg="mod">
          <ac:chgData name="Bitnerová Marie-Anna" userId="2d5edf92-845d-4463-a1d4-526bd1cf69c1" providerId="ADAL" clId="{8137207E-E5B3-4095-9CA2-ECE9998508C7}" dt="2026-10-13T06:06:20.066" v="1190" actId="20577"/>
          <ac:spMkLst>
            <pc:docMk/>
            <pc:sldMk cId="3241519248" sldId="2147479896"/>
            <ac:spMk id="2" creationId="{BF0A01A7-7529-D444-EA8F-6EF1BB19F47D}"/>
          </ac:spMkLst>
        </pc:spChg>
      </pc:sldChg>
      <pc:sldChg chg="modSp mod modNotesTx">
        <pc:chgData name="Bitnerová Marie-Anna" userId="2d5edf92-845d-4463-a1d4-526bd1cf69c1" providerId="ADAL" clId="{8137207E-E5B3-4095-9CA2-ECE9998508C7}" dt="2026-10-14T06:18:11.771" v="1193" actId="20577"/>
        <pc:sldMkLst>
          <pc:docMk/>
          <pc:sldMk cId="1323658256" sldId="2147479900"/>
        </pc:sldMkLst>
      </pc:sldChg>
      <pc:sldChg chg="modSp add mod modNotesTx">
        <pc:chgData name="Bitnerová Marie-Anna" userId="2d5edf92-845d-4463-a1d4-526bd1cf69c1" providerId="ADAL" clId="{8137207E-E5B3-4095-9CA2-ECE9998508C7}" dt="2026-10-14T06:18:14.137" v="1194" actId="20577"/>
        <pc:sldMkLst>
          <pc:docMk/>
          <pc:sldMk cId="2040446052" sldId="2147479914"/>
        </pc:sldMkLst>
        <pc:spChg chg="mod">
          <ac:chgData name="Bitnerová Marie-Anna" userId="2d5edf92-845d-4463-a1d4-526bd1cf69c1" providerId="ADAL" clId="{8137207E-E5B3-4095-9CA2-ECE9998508C7}" dt="2026-10-12T11:54:06.872" v="1134" actId="20577"/>
          <ac:spMkLst>
            <pc:docMk/>
            <pc:sldMk cId="2040446052" sldId="2147479914"/>
            <ac:spMk id="6" creationId="{22EDBF7F-0169-03A4-05FD-280605213DC8}"/>
          </ac:spMkLst>
        </pc:spChg>
      </pc:sldChg>
      <pc:sldChg chg="modSp mod modNotesTx">
        <pc:chgData name="Bitnerová Marie-Anna" userId="2d5edf92-845d-4463-a1d4-526bd1cf69c1" providerId="ADAL" clId="{8137207E-E5B3-4095-9CA2-ECE9998508C7}" dt="2026-10-14T06:18:42.626" v="1207" actId="20577"/>
        <pc:sldMkLst>
          <pc:docMk/>
          <pc:sldMk cId="3279842369" sldId="2147479917"/>
        </pc:sldMkLst>
        <pc:spChg chg="mod">
          <ac:chgData name="Bitnerová Marie-Anna" userId="2d5edf92-845d-4463-a1d4-526bd1cf69c1" providerId="ADAL" clId="{8137207E-E5B3-4095-9CA2-ECE9998508C7}" dt="2026-10-12T13:50:13.869" v="1187"/>
          <ac:spMkLst>
            <pc:docMk/>
            <pc:sldMk cId="3279842369" sldId="2147479917"/>
            <ac:spMk id="6" creationId="{8F40A7C7-4B28-2862-008F-4B3C55F56F5A}"/>
          </ac:spMkLst>
        </pc:spChg>
      </pc:sldChg>
      <pc:sldChg chg="modSp mod modNotesTx">
        <pc:chgData name="Bitnerová Marie-Anna" userId="2d5edf92-845d-4463-a1d4-526bd1cf69c1" providerId="ADAL" clId="{8137207E-E5B3-4095-9CA2-ECE9998508C7}" dt="2026-10-14T06:18:44.651" v="1208" actId="20577"/>
        <pc:sldMkLst>
          <pc:docMk/>
          <pc:sldMk cId="1442440226" sldId="2147479918"/>
        </pc:sldMkLst>
        <pc:spChg chg="mod">
          <ac:chgData name="Bitnerová Marie-Anna" userId="2d5edf92-845d-4463-a1d4-526bd1cf69c1" providerId="ADAL" clId="{8137207E-E5B3-4095-9CA2-ECE9998508C7}" dt="2026-10-12T13:50:27.721" v="1188" actId="20577"/>
          <ac:spMkLst>
            <pc:docMk/>
            <pc:sldMk cId="1442440226" sldId="2147479918"/>
            <ac:spMk id="7" creationId="{B436403F-6DE7-4CEB-7E26-DECBFCF5B435}"/>
          </ac:spMkLst>
        </pc:spChg>
      </pc:sldChg>
      <pc:sldChg chg="modSp add mod ord modNotesTx">
        <pc:chgData name="Bitnerová Marie-Anna" userId="2d5edf92-845d-4463-a1d4-526bd1cf69c1" providerId="ADAL" clId="{8137207E-E5B3-4095-9CA2-ECE9998508C7}" dt="2026-10-14T06:18:28.237" v="1201" actId="20577"/>
        <pc:sldMkLst>
          <pc:docMk/>
          <pc:sldMk cId="2233050414" sldId="2147479919"/>
        </pc:sldMkLst>
        <pc:spChg chg="mod">
          <ac:chgData name="Bitnerová Marie-Anna" userId="2d5edf92-845d-4463-a1d4-526bd1cf69c1" providerId="ADAL" clId="{8137207E-E5B3-4095-9CA2-ECE9998508C7}" dt="2026-10-12T13:46:27.663" v="1163" actId="20577"/>
          <ac:spMkLst>
            <pc:docMk/>
            <pc:sldMk cId="2233050414" sldId="2147479919"/>
            <ac:spMk id="2" creationId="{6AA06FBB-B026-2FC4-4A3F-BA120E879C86}"/>
          </ac:spMkLst>
        </pc:spChg>
        <pc:spChg chg="mod">
          <ac:chgData name="Bitnerová Marie-Anna" userId="2d5edf92-845d-4463-a1d4-526bd1cf69c1" providerId="ADAL" clId="{8137207E-E5B3-4095-9CA2-ECE9998508C7}" dt="2026-10-12T13:46:35.639" v="1164" actId="20577"/>
          <ac:spMkLst>
            <pc:docMk/>
            <pc:sldMk cId="2233050414" sldId="2147479919"/>
            <ac:spMk id="5" creationId="{C1118445-C667-CED2-6E67-7D146C2A91EF}"/>
          </ac:spMkLst>
        </pc:spChg>
      </pc:sldChg>
      <pc:sldChg chg="addSp delSp modSp add mod modNotesTx">
        <pc:chgData name="Bitnerová Marie-Anna" userId="2d5edf92-845d-4463-a1d4-526bd1cf69c1" providerId="ADAL" clId="{8137207E-E5B3-4095-9CA2-ECE9998508C7}" dt="2026-10-14T06:18:22.183" v="1198" actId="20577"/>
        <pc:sldMkLst>
          <pc:docMk/>
          <pc:sldMk cId="2667149566" sldId="2147480195"/>
        </pc:sldMkLst>
        <pc:spChg chg="mod">
          <ac:chgData name="Bitnerová Marie-Anna" userId="2d5edf92-845d-4463-a1d4-526bd1cf69c1" providerId="ADAL" clId="{8137207E-E5B3-4095-9CA2-ECE9998508C7}" dt="2026-10-12T11:56:04.018" v="1153" actId="113"/>
          <ac:spMkLst>
            <pc:docMk/>
            <pc:sldMk cId="2667149566" sldId="2147480195"/>
            <ac:spMk id="3" creationId="{4F375689-DE6B-7B68-A8D9-C1B590A11111}"/>
          </ac:spMkLst>
        </pc:spChg>
        <pc:spChg chg="mod">
          <ac:chgData name="Bitnerová Marie-Anna" userId="2d5edf92-845d-4463-a1d4-526bd1cf69c1" providerId="ADAL" clId="{8137207E-E5B3-4095-9CA2-ECE9998508C7}" dt="2026-10-12T11:54:58.527" v="1144" actId="20577"/>
          <ac:spMkLst>
            <pc:docMk/>
            <pc:sldMk cId="2667149566" sldId="2147480195"/>
            <ac:spMk id="4" creationId="{13E71A6A-A95D-77D0-691A-C49AC9A5D99E}"/>
          </ac:spMkLst>
        </pc:spChg>
        <pc:spChg chg="mod">
          <ac:chgData name="Bitnerová Marie-Anna" userId="2d5edf92-845d-4463-a1d4-526bd1cf69c1" providerId="ADAL" clId="{8137207E-E5B3-4095-9CA2-ECE9998508C7}" dt="2026-10-12T11:55:52.497" v="1152" actId="20577"/>
          <ac:spMkLst>
            <pc:docMk/>
            <pc:sldMk cId="2667149566" sldId="2147480195"/>
            <ac:spMk id="27" creationId="{722DE224-22BF-4475-9EAA-8E3340B1D5CD}"/>
          </ac:spMkLst>
        </pc:spChg>
      </pc:sldChg>
      <pc:sldChg chg="modSp add mod modNotesTx">
        <pc:chgData name="Bitnerová Marie-Anna" userId="2d5edf92-845d-4463-a1d4-526bd1cf69c1" providerId="ADAL" clId="{8137207E-E5B3-4095-9CA2-ECE9998508C7}" dt="2026-10-14T06:18:30.166" v="1202" actId="20577"/>
        <pc:sldMkLst>
          <pc:docMk/>
          <pc:sldMk cId="454249621" sldId="2147480215"/>
        </pc:sldMkLst>
        <pc:spChg chg="mod">
          <ac:chgData name="Bitnerová Marie-Anna" userId="2d5edf92-845d-4463-a1d4-526bd1cf69c1" providerId="ADAL" clId="{8137207E-E5B3-4095-9CA2-ECE9998508C7}" dt="2026-10-12T13:47:14.746" v="1166" actId="20577"/>
          <ac:spMkLst>
            <pc:docMk/>
            <pc:sldMk cId="454249621" sldId="2147480215"/>
            <ac:spMk id="2" creationId="{3CBCF857-BDC0-EEED-22F5-5D77858F5D4C}"/>
          </ac:spMkLst>
        </pc:spChg>
        <pc:spChg chg="mod">
          <ac:chgData name="Bitnerová Marie-Anna" userId="2d5edf92-845d-4463-a1d4-526bd1cf69c1" providerId="ADAL" clId="{8137207E-E5B3-4095-9CA2-ECE9998508C7}" dt="2026-10-12T13:47:29.598" v="1176" actId="20577"/>
          <ac:spMkLst>
            <pc:docMk/>
            <pc:sldMk cId="454249621" sldId="2147480215"/>
            <ac:spMk id="4" creationId="{0FA00AFC-0C22-17ED-9BAF-C3E1B8B80396}"/>
          </ac:spMkLst>
        </pc:spChg>
        <pc:spChg chg="mod">
          <ac:chgData name="Bitnerová Marie-Anna" userId="2d5edf92-845d-4463-a1d4-526bd1cf69c1" providerId="ADAL" clId="{8137207E-E5B3-4095-9CA2-ECE9998508C7}" dt="2026-10-12T13:47:46.825" v="1179"/>
          <ac:spMkLst>
            <pc:docMk/>
            <pc:sldMk cId="454249621" sldId="2147480215"/>
            <ac:spMk id="15" creationId="{8B72A205-ED72-13EA-A85D-E8F56C83569D}"/>
          </ac:spMkLst>
        </pc:spChg>
      </pc:sldChg>
      <pc:sldChg chg="modSp add mod modNotesTx">
        <pc:chgData name="Bitnerová Marie-Anna" userId="2d5edf92-845d-4463-a1d4-526bd1cf69c1" providerId="ADAL" clId="{8137207E-E5B3-4095-9CA2-ECE9998508C7}" dt="2026-10-14T06:18:34.008" v="1204" actId="20577"/>
        <pc:sldMkLst>
          <pc:docMk/>
          <pc:sldMk cId="1774583972" sldId="2147480238"/>
        </pc:sldMkLst>
        <pc:spChg chg="mod">
          <ac:chgData name="Bitnerová Marie-Anna" userId="2d5edf92-845d-4463-a1d4-526bd1cf69c1" providerId="ADAL" clId="{8137207E-E5B3-4095-9CA2-ECE9998508C7}" dt="2026-10-12T13:49:17.961" v="1184"/>
          <ac:spMkLst>
            <pc:docMk/>
            <pc:sldMk cId="1774583972" sldId="2147480238"/>
            <ac:spMk id="2" creationId="{8A7F771F-7D75-AE90-23EB-5A3ABE588BDD}"/>
          </ac:spMkLst>
        </pc:spChg>
      </pc:sldChg>
      <pc:sldChg chg="modSp add mod modNotesTx">
        <pc:chgData name="Bitnerová Marie-Anna" userId="2d5edf92-845d-4463-a1d4-526bd1cf69c1" providerId="ADAL" clId="{8137207E-E5B3-4095-9CA2-ECE9998508C7}" dt="2026-10-14T06:18:26.001" v="1200" actId="20577"/>
        <pc:sldMkLst>
          <pc:docMk/>
          <pc:sldMk cId="973870145" sldId="2147480239"/>
        </pc:sldMkLst>
        <pc:spChg chg="mod">
          <ac:chgData name="Bitnerová Marie-Anna" userId="2d5edf92-845d-4463-a1d4-526bd1cf69c1" providerId="ADAL" clId="{8137207E-E5B3-4095-9CA2-ECE9998508C7}" dt="2026-10-12T13:46:03.886" v="1161"/>
          <ac:spMkLst>
            <pc:docMk/>
            <pc:sldMk cId="973870145" sldId="2147480239"/>
            <ac:spMk id="7" creationId="{5D359FB6-684D-40B7-FC7F-EC32313F2F2E}"/>
          </ac:spMkLst>
        </pc:spChg>
      </pc:sldChg>
      <pc:sldChg chg="modSp add mod modNotesTx">
        <pc:chgData name="Bitnerová Marie-Anna" userId="2d5edf92-845d-4463-a1d4-526bd1cf69c1" providerId="ADAL" clId="{8137207E-E5B3-4095-9CA2-ECE9998508C7}" dt="2026-10-14T06:18:24.059" v="1199" actId="20577"/>
        <pc:sldMkLst>
          <pc:docMk/>
          <pc:sldMk cId="1616477532" sldId="2147480240"/>
        </pc:sldMkLst>
        <pc:spChg chg="mod">
          <ac:chgData name="Bitnerová Marie-Anna" userId="2d5edf92-845d-4463-a1d4-526bd1cf69c1" providerId="ADAL" clId="{8137207E-E5B3-4095-9CA2-ECE9998508C7}" dt="2026-10-12T13:44:37.275" v="1154"/>
          <ac:spMkLst>
            <pc:docMk/>
            <pc:sldMk cId="1616477532" sldId="2147480240"/>
            <ac:spMk id="20" creationId="{20C8A14F-224E-DCBC-DC3F-BBB976DB0DCE}"/>
          </ac:spMkLst>
        </pc:spChg>
        <pc:spChg chg="mod">
          <ac:chgData name="Bitnerová Marie-Anna" userId="2d5edf92-845d-4463-a1d4-526bd1cf69c1" providerId="ADAL" clId="{8137207E-E5B3-4095-9CA2-ECE9998508C7}" dt="2026-10-12T13:44:59.590" v="1157"/>
          <ac:spMkLst>
            <pc:docMk/>
            <pc:sldMk cId="1616477532" sldId="2147480240"/>
            <ac:spMk id="38" creationId="{34F8BEC4-BDFB-FB65-739A-F7AA5B282EFC}"/>
          </ac:spMkLst>
        </pc:spChg>
        <pc:spChg chg="mod">
          <ac:chgData name="Bitnerová Marie-Anna" userId="2d5edf92-845d-4463-a1d4-526bd1cf69c1" providerId="ADAL" clId="{8137207E-E5B3-4095-9CA2-ECE9998508C7}" dt="2026-10-12T13:45:15.449" v="1160" actId="27636"/>
          <ac:spMkLst>
            <pc:docMk/>
            <pc:sldMk cId="1616477532" sldId="2147480240"/>
            <ac:spMk id="40" creationId="{F5260C84-C973-83C9-0FB3-E66782E8DBAE}"/>
          </ac:spMkLst>
        </pc:spChg>
      </pc:sldChg>
      <pc:sldChg chg="add modNotesTx">
        <pc:chgData name="Bitnerová Marie-Anna" userId="2d5edf92-845d-4463-a1d4-526bd1cf69c1" providerId="ADAL" clId="{8137207E-E5B3-4095-9CA2-ECE9998508C7}" dt="2026-10-14T06:18:18.211" v="1196" actId="20577"/>
        <pc:sldMkLst>
          <pc:docMk/>
          <pc:sldMk cId="979433537" sldId="2147480242"/>
        </pc:sldMkLst>
      </pc:sldChg>
      <pc:sldChg chg="addSp delSp modSp add mod modNotesTx">
        <pc:chgData name="Bitnerová Marie-Anna" userId="2d5edf92-845d-4463-a1d4-526bd1cf69c1" providerId="ADAL" clId="{8137207E-E5B3-4095-9CA2-ECE9998508C7}" dt="2026-10-14T06:18:32.100" v="1203" actId="20577"/>
        <pc:sldMkLst>
          <pc:docMk/>
          <pc:sldMk cId="602740737" sldId="2147480251"/>
        </pc:sldMkLst>
        <pc:spChg chg="mod">
          <ac:chgData name="Bitnerová Marie-Anna" userId="2d5edf92-845d-4463-a1d4-526bd1cf69c1" providerId="ADAL" clId="{8137207E-E5B3-4095-9CA2-ECE9998508C7}" dt="2026-10-12T13:48:40.739" v="1183" actId="20577"/>
          <ac:spMkLst>
            <pc:docMk/>
            <pc:sldMk cId="602740737" sldId="2147480251"/>
            <ac:spMk id="19" creationId="{262A60E1-3DBC-44E7-9F39-946341AB47C6}"/>
          </ac:spMkLst>
        </pc:spChg>
      </pc:sldChg>
      <pc:sldChg chg="modSp add mod modNotesTx">
        <pc:chgData name="Bitnerová Marie-Anna" userId="2d5edf92-845d-4463-a1d4-526bd1cf69c1" providerId="ADAL" clId="{8137207E-E5B3-4095-9CA2-ECE9998508C7}" dt="2026-10-14T06:18:16.173" v="1195" actId="20577"/>
        <pc:sldMkLst>
          <pc:docMk/>
          <pc:sldMk cId="2149500384" sldId="2147480252"/>
        </pc:sldMkLst>
        <pc:spChg chg="mod">
          <ac:chgData name="Bitnerová Marie-Anna" userId="2d5edf92-845d-4463-a1d4-526bd1cf69c1" providerId="ADAL" clId="{8137207E-E5B3-4095-9CA2-ECE9998508C7}" dt="2026-10-12T11:54:34.097" v="1136" actId="20577"/>
          <ac:spMkLst>
            <pc:docMk/>
            <pc:sldMk cId="2149500384" sldId="2147480252"/>
            <ac:spMk id="4" creationId="{D838945E-E2CE-8606-1FF3-2FA7D0C59736}"/>
          </ac:spMkLst>
        </pc:spChg>
      </pc:sldChg>
      <pc:sldChg chg="add modNotesTx">
        <pc:chgData name="Bitnerová Marie-Anna" userId="2d5edf92-845d-4463-a1d4-526bd1cf69c1" providerId="ADAL" clId="{8137207E-E5B3-4095-9CA2-ECE9998508C7}" dt="2026-10-14T06:18:20.211" v="1197" actId="20577"/>
        <pc:sldMkLst>
          <pc:docMk/>
          <pc:sldMk cId="932803601" sldId="214748025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en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B7AD0EB4-D535-0E4E-B0A8-7C40A708B17B}" type="datetimeFigureOut">
              <a:rPr lang="en-CZ" smtClean="0"/>
              <a:t>10/14/2026</a:t>
            </a:fld>
            <a:endParaRPr lang="en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en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en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CAE673D0-23DB-BD43-ACA1-43CD0E2954D3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173625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648457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2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592796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3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261157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4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034132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 algn="just">
              <a:lnSpc>
                <a:spcPct val="150000"/>
              </a:lnSpc>
              <a:buClr>
                <a:srgbClr val="92D050"/>
              </a:buClr>
              <a:buSzPct val="150000"/>
              <a:buNone/>
            </a:pPr>
            <a:endParaRPr lang="cs-CZ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5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479901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6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927018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cs-CZ" dirty="0"/>
          </a:p>
          <a:p>
            <a:pPr marL="228600" indent="-228600">
              <a:buAutoNum type="arabicPeriod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7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834983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8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675189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9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514989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63307-493D-0078-5449-F874D2022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680E92F-C839-4EDA-9B83-856BD61908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4E59AA3-39AC-B581-FA1E-98970A1AC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BBF279D-F3D1-3D27-7CB0-6C3740E3C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10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775990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E673D0-23DB-BD43-ACA1-43CD0E2954D3}" type="slidenum">
              <a:rPr kumimoji="0" lang="en-CZ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Z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569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12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04430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13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337881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14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241384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15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11853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16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527926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17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795352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18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914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E2E87EAA-51F0-067F-FAA6-5E9927829B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2"/>
          <a:stretch/>
        </p:blipFill>
        <p:spPr>
          <a:xfrm>
            <a:off x="5159896" y="0"/>
            <a:ext cx="7032104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2C9BB94-3B38-D149-AA59-8FBB1C2F63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E38A212-C36F-7144-9D37-90118F7961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3933056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12E00C7-8B18-2C9D-7073-7808A5FBEA53}"/>
              </a:ext>
            </a:extLst>
          </p:cNvPr>
          <p:cNvSpPr/>
          <p:nvPr userDrawn="1"/>
        </p:nvSpPr>
        <p:spPr>
          <a:xfrm>
            <a:off x="10483273" y="6283493"/>
            <a:ext cx="1578450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/>
              <a:t>Říjen 2026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57120"/>
            <a:ext cx="10298111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D1ED3B7-42DB-F308-0499-1C88F389A4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10922001" cy="6463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59088635-C4A2-5DE7-C005-B34DB1307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852936"/>
            <a:ext cx="11009312" cy="165687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113966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7633370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18355" y="1930447"/>
            <a:ext cx="3024859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105B5414-D604-2C67-9C40-9F29B7F3CF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7633368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A6C8BD78-AF5D-FB02-6E05-A11CBACFAD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18354" y="2852936"/>
            <a:ext cx="3024859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77019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85" y="1930447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ECB8DF6A-4391-BA67-AF98-48B9B7C254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F98EC4A4-0E88-8EBD-0A2A-CA1D4D7A94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7485" y="2854500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95719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0AE1F90D-7037-11D7-076F-425EF0C965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6782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E4190888-F957-A546-F6D6-C49AB95D14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2704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173E74EB-A934-6963-C407-AB4B32DCF6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3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839157F3-F208-29FD-6B5C-06C1ECE609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26782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0B242EDF-5B3C-5356-1CCB-C122EF7B11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02708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6004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18527" y="1930447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53" name="Rovnoramenný trojúhelník 51">
            <a:extLst>
              <a:ext uri="{FF2B5EF4-FFF2-40B4-BE49-F238E27FC236}">
                <a16:creationId xmlns:a16="http://schemas.microsoft.com/office/drawing/2014/main" id="{27BC23DB-6645-12C3-D39D-15D9667188D9}"/>
              </a:ext>
            </a:extLst>
          </p:cNvPr>
          <p:cNvSpPr/>
          <p:nvPr userDrawn="1"/>
        </p:nvSpPr>
        <p:spPr>
          <a:xfrm rot="5400000">
            <a:off x="5871690" y="3365278"/>
            <a:ext cx="374705" cy="214117"/>
          </a:xfrm>
          <a:custGeom>
            <a:avLst/>
            <a:gdLst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21103"/>
              <a:gd name="connsiteX1" fmla="*/ 530352 w 1060704"/>
              <a:gd name="connsiteY1" fmla="*/ 0 h 921103"/>
              <a:gd name="connsiteX2" fmla="*/ 1060704 w 1060704"/>
              <a:gd name="connsiteY2" fmla="*/ 914400 h 921103"/>
              <a:gd name="connsiteX3" fmla="*/ 516811 w 1060704"/>
              <a:gd name="connsiteY3" fmla="*/ 921103 h 921103"/>
              <a:gd name="connsiteX4" fmla="*/ 0 w 1060704"/>
              <a:gd name="connsiteY4" fmla="*/ 914400 h 921103"/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08"/>
              <a:gd name="connsiteX1" fmla="*/ 530352 w 1060704"/>
              <a:gd name="connsiteY1" fmla="*/ 0 h 914408"/>
              <a:gd name="connsiteX2" fmla="*/ 1060704 w 1060704"/>
              <a:gd name="connsiteY2" fmla="*/ 914400 h 914408"/>
              <a:gd name="connsiteX3" fmla="*/ 512318 w 1060704"/>
              <a:gd name="connsiteY3" fmla="*/ 789316 h 914408"/>
              <a:gd name="connsiteX4" fmla="*/ 0 w 1060704"/>
              <a:gd name="connsiteY4" fmla="*/ 914400 h 914408"/>
              <a:gd name="connsiteX0" fmla="*/ 0 w 1060704"/>
              <a:gd name="connsiteY0" fmla="*/ 914400 h 914403"/>
              <a:gd name="connsiteX1" fmla="*/ 530352 w 1060704"/>
              <a:gd name="connsiteY1" fmla="*/ 0 h 914403"/>
              <a:gd name="connsiteX2" fmla="*/ 1060704 w 1060704"/>
              <a:gd name="connsiteY2" fmla="*/ 914400 h 914403"/>
              <a:gd name="connsiteX3" fmla="*/ 519907 w 1060704"/>
              <a:gd name="connsiteY3" fmla="*/ 519858 h 914403"/>
              <a:gd name="connsiteX4" fmla="*/ 0 w 1060704"/>
              <a:gd name="connsiteY4" fmla="*/ 914400 h 914403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  <a:gd name="connsiteX0" fmla="*/ 0 w 1060704"/>
              <a:gd name="connsiteY0" fmla="*/ 914400 h 914399"/>
              <a:gd name="connsiteX1" fmla="*/ 530352 w 1060704"/>
              <a:gd name="connsiteY1" fmla="*/ 0 h 914399"/>
              <a:gd name="connsiteX2" fmla="*/ 1060704 w 1060704"/>
              <a:gd name="connsiteY2" fmla="*/ 914400 h 914399"/>
              <a:gd name="connsiteX3" fmla="*/ 531297 w 1060704"/>
              <a:gd name="connsiteY3" fmla="*/ 3710 h 914399"/>
              <a:gd name="connsiteX4" fmla="*/ 0 w 1060704"/>
              <a:gd name="connsiteY4" fmla="*/ 914400 h 914399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04" h="914401">
                <a:moveTo>
                  <a:pt x="0" y="914400"/>
                </a:moveTo>
                <a:lnTo>
                  <a:pt x="530352" y="0"/>
                </a:lnTo>
                <a:lnTo>
                  <a:pt x="1060704" y="914400"/>
                </a:lnTo>
                <a:cubicBezTo>
                  <a:pt x="1043633" y="904331"/>
                  <a:pt x="533192" y="-1403"/>
                  <a:pt x="531297" y="3710"/>
                </a:cubicBezTo>
                <a:cubicBezTo>
                  <a:pt x="531312" y="-139"/>
                  <a:pt x="18968" y="884091"/>
                  <a:pt x="0" y="91440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cs-CZ"/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7BACBAD4-6DA3-FC34-9EBE-50400CF3C8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2" y="2852936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67CAEF5D-8A72-3ED8-0DF0-628C1A02348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18527" y="2862278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8532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AE7AB3-9B6E-BF47-BB76-1CC7504E66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78311E9-823A-C345-B582-8BE42DF1D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20F95B7-E9A7-E44D-9B6C-84F243251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6577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1F90324-8788-09F4-3BA0-EC9EB6C21700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227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ka_a_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392" y="1628800"/>
            <a:ext cx="10936218" cy="4608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3" y="332656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412117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_obrázk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3686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8984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280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F4E371C-FF85-034C-CE97-02118F8BCA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7576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93F3FA6-92AB-6241-CAA8-95BBA203D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368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E384EC8A-803F-50CF-E7EA-271BB97F0E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38984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BC8D0283-37C0-F910-154D-8138A9CF91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280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DC0D5987-1A9D-5E81-E756-0F9A83AE7B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757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13008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_obrázk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360" y="148478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99466" y="148105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39572" y="1484783"/>
            <a:ext cx="3068606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91730CE2-54CA-7822-FC69-21FD079ED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9360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B2BF174-208D-4CAA-964B-B20D4BF252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66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E70D5AD-B0EC-A0CA-BA0C-514CBDF39E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9572" y="1121014"/>
            <a:ext cx="3068606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121506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_obrázk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400" y="980728"/>
            <a:ext cx="4360576" cy="223224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400" y="3717032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B63CCBDE-E186-7A2F-6229-94CA73D7B1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31904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5">
            <a:extLst>
              <a:ext uri="{FF2B5EF4-FFF2-40B4-BE49-F238E27FC236}">
                <a16:creationId xmlns:a16="http://schemas.microsoft.com/office/drawing/2014/main" id="{1F8AB5F7-2014-3DE5-A3E7-7270C5725B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6423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945F3B21-C1EB-48B8-50D4-6A1748F78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7774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678171B0-6EE8-F925-C2D7-E083CA87A0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1904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1233071-C0AF-A6FF-94AC-46A2C47190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6423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025A8E0E-07B3-81B9-AE5F-9B5C442507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400" y="3356992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926110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_obrázk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43472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B69B087A-BDA0-4CA2-449A-220C8A0CFC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9880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2BFD1512-966D-221D-D013-1D5926C29E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DA5E481-C11E-8F62-C173-EB5E740CA9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DFB8C3E3-2FE9-B311-B7CF-01BBFF854D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6201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4DAA9EE-3EDA-EC4D-177C-25C6F8166D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42609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820747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_obrázk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DEC724E-C033-F047-E07F-A09C002E2A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6884" y="3789040"/>
            <a:ext cx="8853572" cy="244827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1F6C668-6FE5-FD98-0570-A9E9B52A58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5FAE5FDF-3F80-54F4-CE26-DBE350647B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B83B143-D77D-61B6-FBCF-F08314D2B2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3472" y="3429000"/>
            <a:ext cx="88535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073055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F4C121A6-3D8E-FD24-AE30-7D21C7FCA8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227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6D106E1-2BA3-6D0D-BE93-FAD81BEA0B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96D3A5E4-D310-DB89-29F2-CCD1C5DFFA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5193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908DA53C-6579-3BD0-5B5E-839900171C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864784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0D4A35CD-ECE1-9CD2-59DC-446B9844E7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3FBEC363-76F6-C438-912D-EF2FD2CD95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FEFA80A1-4C72-C7F2-49F5-D691657C98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807300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92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6829CAE9-7D98-E2FD-C921-54BA8CADC7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46409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0B79C196-4283-06EE-E6EC-CDCF933B83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990462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6344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AF65E1E2-DCA5-AF05-B2E5-B9A612376F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277508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7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03937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00281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00281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66DB134B-C8C4-ED9D-ECAA-BA0D3BE24F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91B7FDB3-283F-B7ED-C4C8-6DE20D6262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2357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1219200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B26B058F-4C24-C318-1E84-0729C2B54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4141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78DA8F50-FA33-1D19-B6C1-34ECF45C5D5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333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C85BB8FE-0315-B0D3-D079-149C3C492E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461155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fotkou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CDCCAF09-131E-3E4C-BE38-ACEF58EAB7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0344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F3DE0BA-D7D0-8A00-E37E-03B82DC518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06880" y="3202672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2637118B-9C7E-173F-E637-DEAF4CAAC3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30865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05EA71-C82B-AA44-A4E8-85F0A5E0E0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CE203-DE2C-6447-AC60-175A88E4C8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235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5D401-F9B2-6641-97CF-0037D0D92A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5064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69235CD-E9C9-BD08-6F7F-570AE6AA2FA5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782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10922001" cy="6463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B7D9004-A755-001A-6CC9-458F8341E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852936"/>
            <a:ext cx="11009312" cy="165687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4184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ředělov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AE7AB3-9B6E-BF47-BB76-1CC7504E66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78311E9-823A-C345-B582-8BE42DF1D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965261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1F90324-8788-09F4-3BA0-EC9EB6C21700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2165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2" y="9944865"/>
            <a:ext cx="24170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7" y="9944865"/>
            <a:ext cx="17372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5" y="9944865"/>
            <a:ext cx="17372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9" name="TextBox 38">
            <a:extLst>
              <a:ext uri="{FF2B5EF4-FFF2-40B4-BE49-F238E27FC236}">
                <a16:creationId xmlns:a16="http://schemas.microsoft.com/office/drawing/2014/main" id="{773C2588-4111-87C4-EB01-464A4CBCB7D4}"/>
              </a:ext>
            </a:extLst>
          </p:cNvPr>
          <p:cNvSpPr txBox="1"/>
          <p:nvPr userDrawn="1"/>
        </p:nvSpPr>
        <p:spPr>
          <a:xfrm>
            <a:off x="11280576" y="639236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2FC4441-48AB-466E-B5E2-7FA789F38293}" type="slidenum">
              <a:rPr lang="cs-CZ" sz="1200" smtClean="0">
                <a:solidFill>
                  <a:srgbClr val="3637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CZ" sz="1200">
              <a:solidFill>
                <a:srgbClr val="3637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CCF8F3B-F835-352F-074E-1A3CE78234A5}"/>
              </a:ext>
            </a:extLst>
          </p:cNvPr>
          <p:cNvSpPr txBox="1"/>
          <p:nvPr userDrawn="1"/>
        </p:nvSpPr>
        <p:spPr>
          <a:xfrm>
            <a:off x="551384" y="6392361"/>
            <a:ext cx="165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1">
                <a:solidFill>
                  <a:srgbClr val="00C7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www.cez.cz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613D9C8-EE7D-5623-EEFD-F1849BCFDFF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18838" y="317500"/>
            <a:ext cx="8842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00">
                    <a:alpha val="50000"/>
                  </a:srgbClr>
                </a:solidFill>
                <a:latin typeface="Default"/>
              </a:rPr>
              <a:t>Interní / Internal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89" r:id="rId26"/>
    <p:sldLayoutId id="2147483716" r:id="rId27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189" eaLnBrk="1" hangingPunct="1">
        <a:defRPr>
          <a:latin typeface="+mn-lt"/>
          <a:ea typeface="+mn-ea"/>
          <a:cs typeface="+mn-cs"/>
        </a:defRPr>
      </a:lvl2pPr>
      <a:lvl3pPr marL="914377" eaLnBrk="1" hangingPunct="1">
        <a:defRPr>
          <a:latin typeface="+mn-lt"/>
          <a:ea typeface="+mn-ea"/>
          <a:cs typeface="+mn-cs"/>
        </a:defRPr>
      </a:lvl3pPr>
      <a:lvl4pPr marL="1371566" eaLnBrk="1" hangingPunct="1">
        <a:defRPr>
          <a:latin typeface="+mn-lt"/>
          <a:ea typeface="+mn-ea"/>
          <a:cs typeface="+mn-cs"/>
        </a:defRPr>
      </a:lvl4pPr>
      <a:lvl5pPr marL="1828754" eaLnBrk="1" hangingPunct="1">
        <a:defRPr>
          <a:latin typeface="+mn-lt"/>
          <a:ea typeface="+mn-ea"/>
          <a:cs typeface="+mn-cs"/>
        </a:defRPr>
      </a:lvl5pPr>
      <a:lvl6pPr marL="2285943" eaLnBrk="1" hangingPunct="1">
        <a:defRPr>
          <a:latin typeface="+mn-lt"/>
          <a:ea typeface="+mn-ea"/>
          <a:cs typeface="+mn-cs"/>
        </a:defRPr>
      </a:lvl6pPr>
      <a:lvl7pPr marL="2743131" eaLnBrk="1" hangingPunct="1">
        <a:defRPr>
          <a:latin typeface="+mn-lt"/>
          <a:ea typeface="+mn-ea"/>
          <a:cs typeface="+mn-cs"/>
        </a:defRPr>
      </a:lvl7pPr>
      <a:lvl8pPr marL="3200320" eaLnBrk="1" hangingPunct="1">
        <a:defRPr>
          <a:latin typeface="+mn-lt"/>
          <a:ea typeface="+mn-ea"/>
          <a:cs typeface="+mn-cs"/>
        </a:defRPr>
      </a:lvl8pPr>
      <a:lvl9pPr marL="365750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189" eaLnBrk="1" hangingPunct="1">
        <a:defRPr>
          <a:latin typeface="+mn-lt"/>
          <a:ea typeface="+mn-ea"/>
          <a:cs typeface="+mn-cs"/>
        </a:defRPr>
      </a:lvl2pPr>
      <a:lvl3pPr marL="914377" eaLnBrk="1" hangingPunct="1">
        <a:defRPr>
          <a:latin typeface="+mn-lt"/>
          <a:ea typeface="+mn-ea"/>
          <a:cs typeface="+mn-cs"/>
        </a:defRPr>
      </a:lvl3pPr>
      <a:lvl4pPr marL="1371566" eaLnBrk="1" hangingPunct="1">
        <a:defRPr>
          <a:latin typeface="+mn-lt"/>
          <a:ea typeface="+mn-ea"/>
          <a:cs typeface="+mn-cs"/>
        </a:defRPr>
      </a:lvl4pPr>
      <a:lvl5pPr marL="1828754" eaLnBrk="1" hangingPunct="1">
        <a:defRPr>
          <a:latin typeface="+mn-lt"/>
          <a:ea typeface="+mn-ea"/>
          <a:cs typeface="+mn-cs"/>
        </a:defRPr>
      </a:lvl5pPr>
      <a:lvl6pPr marL="2285943" eaLnBrk="1" hangingPunct="1">
        <a:defRPr>
          <a:latin typeface="+mn-lt"/>
          <a:ea typeface="+mn-ea"/>
          <a:cs typeface="+mn-cs"/>
        </a:defRPr>
      </a:lvl6pPr>
      <a:lvl7pPr marL="2743131" eaLnBrk="1" hangingPunct="1">
        <a:defRPr>
          <a:latin typeface="+mn-lt"/>
          <a:ea typeface="+mn-ea"/>
          <a:cs typeface="+mn-cs"/>
        </a:defRPr>
      </a:lvl7pPr>
      <a:lvl8pPr marL="3200320" eaLnBrk="1" hangingPunct="1">
        <a:defRPr>
          <a:latin typeface="+mn-lt"/>
          <a:ea typeface="+mn-ea"/>
          <a:cs typeface="+mn-cs"/>
        </a:defRPr>
      </a:lvl8pPr>
      <a:lvl9pPr marL="365750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6.xml"/><Relationship Id="rId6" Type="http://schemas.openxmlformats.org/officeDocument/2006/relationships/image" Target="../media/image2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7.xml"/><Relationship Id="rId6" Type="http://schemas.openxmlformats.org/officeDocument/2006/relationships/image" Target="../media/image31.png"/><Relationship Id="rId5" Type="http://schemas.openxmlformats.org/officeDocument/2006/relationships/hyperlink" Target="https://www.cez.cz/nextcez/cs/pro-dodavatele/udrzitelny-dodavatelsky-retezec" TargetMode="Externa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hyperlink" Target="mailto:supplychain@cez.cz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5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hyperlink" Target="https://www.cez.cz/nextcez/cs/pro-dodavatele/udrzitelny-dodavatelsky-reteze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7B6E5-C177-5540-99D1-BA5AE75974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2" y="2430174"/>
            <a:ext cx="8022345" cy="1381585"/>
          </a:xfrm>
        </p:spPr>
        <p:txBody>
          <a:bodyPr lIns="91440" tIns="45720" rIns="91440" bIns="45720" anchor="t"/>
          <a:lstStyle/>
          <a:p>
            <a:r>
              <a:rPr lang="cs-CZ">
                <a:latin typeface="Arial"/>
                <a:cs typeface="Arial"/>
              </a:rPr>
              <a:t>Udržitelný dodavatelský řetězec - workshop</a:t>
            </a:r>
          </a:p>
          <a:p>
            <a:endParaRPr lang="cs-CZ" sz="1800">
              <a:latin typeface="Arial"/>
              <a:cs typeface="Arial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5660FA38-C047-6796-E165-891DF67D1A3A}"/>
              </a:ext>
            </a:extLst>
          </p:cNvPr>
          <p:cNvSpPr txBox="1"/>
          <p:nvPr/>
        </p:nvSpPr>
        <p:spPr>
          <a:xfrm>
            <a:off x="551382" y="5447816"/>
            <a:ext cx="86491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200" dirty="0">
                <a:effectLst/>
                <a:ea typeface="Calibri" panose="020F0502020204030204" pitchFamily="34" charset="0"/>
              </a:rPr>
              <a:t>Upozornění:</a:t>
            </a:r>
          </a:p>
          <a:p>
            <a:pPr algn="just"/>
            <a:r>
              <a:rPr lang="cs-CZ" sz="1200" i="1" dirty="0">
                <a:effectLst/>
                <a:ea typeface="Calibri" panose="020F0502020204030204" pitchFamily="34" charset="0"/>
              </a:rPr>
              <a:t>Tento workshop pořádaný Skupinou ČEZ nemá sloužit jako platforma pro sdílení obchodních zájmů jeho účastníků, jeho prostřednictvím budou sdělovány pouze obecné instrukce a informace, které napomohou dotázaným společnostem vyplnit jednotlivé otázky dotazníku navrženého pořadatelem v souladu s právem hospodářské soutěže.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3D2814D-B73F-FD44-9A82-065C8DA31E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/>
              <a:t>Organizátoři a prezentující dnešního workshopu</a:t>
            </a:r>
            <a:endParaRPr lang="cs-CZ">
              <a:solidFill>
                <a:schemeClr val="tx1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88BF50A-0029-AC9B-C63B-879EED3DC5A2}"/>
              </a:ext>
            </a:extLst>
          </p:cNvPr>
          <p:cNvGrpSpPr/>
          <p:nvPr/>
        </p:nvGrpSpPr>
        <p:grpSpPr>
          <a:xfrm>
            <a:off x="823669" y="2108461"/>
            <a:ext cx="2124000" cy="3117804"/>
            <a:chOff x="605299" y="2287571"/>
            <a:chExt cx="2124000" cy="3117804"/>
          </a:xfrm>
        </p:grpSpPr>
        <p:pic>
          <p:nvPicPr>
            <p:cNvPr id="6" name="Picture 5" descr="A person with blonde hair&#10;&#10;Description automatically generated">
              <a:extLst>
                <a:ext uri="{FF2B5EF4-FFF2-40B4-BE49-F238E27FC236}">
                  <a16:creationId xmlns:a16="http://schemas.microsoft.com/office/drawing/2014/main" id="{38459F48-A570-AFB0-BAA7-DEC7EE37A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" t="2696" r="3186" b="22357"/>
            <a:stretch/>
          </p:blipFill>
          <p:spPr>
            <a:xfrm>
              <a:off x="767299" y="2287571"/>
              <a:ext cx="1800000" cy="1800000"/>
            </a:xfrm>
            <a:prstGeom prst="ellipse">
              <a:avLst/>
            </a:prstGeom>
            <a:ln w="28575">
              <a:solidFill>
                <a:schemeClr val="bg2"/>
              </a:solidFill>
            </a:ln>
          </p:spPr>
        </p:pic>
        <p:sp>
          <p:nvSpPr>
            <p:cNvPr id="16" name="Text Placeholder 12">
              <a:extLst>
                <a:ext uri="{FF2B5EF4-FFF2-40B4-BE49-F238E27FC236}">
                  <a16:creationId xmlns:a16="http://schemas.microsoft.com/office/drawing/2014/main" id="{5CF79C5E-707F-3696-4C48-54501411AD1D}"/>
                </a:ext>
              </a:extLst>
            </p:cNvPr>
            <p:cNvSpPr txBox="1">
              <a:spLocks/>
            </p:cNvSpPr>
            <p:nvPr/>
          </p:nvSpPr>
          <p:spPr>
            <a:xfrm>
              <a:off x="613553" y="4208392"/>
              <a:ext cx="2107492" cy="624747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 eaLnBrk="1" hangingPunct="1">
                <a:defRPr>
                  <a:latin typeface="+mn-lt"/>
                  <a:ea typeface="+mn-ea"/>
                  <a:cs typeface="+mn-cs"/>
                </a:defRPr>
              </a:lvl1pPr>
              <a:lvl2pPr marL="457189" eaLnBrk="1" hangingPunct="1">
                <a:defRPr>
                  <a:latin typeface="+mn-lt"/>
                  <a:ea typeface="+mn-ea"/>
                  <a:cs typeface="+mn-cs"/>
                </a:defRPr>
              </a:lvl2pPr>
              <a:lvl3pPr marL="914377" eaLnBrk="1" hangingPunct="1">
                <a:defRPr>
                  <a:latin typeface="+mn-lt"/>
                  <a:ea typeface="+mn-ea"/>
                  <a:cs typeface="+mn-cs"/>
                </a:defRPr>
              </a:lvl3pPr>
              <a:lvl4pPr marL="1371566" eaLnBrk="1" hangingPunct="1">
                <a:defRPr>
                  <a:latin typeface="+mn-lt"/>
                  <a:ea typeface="+mn-ea"/>
                  <a:cs typeface="+mn-cs"/>
                </a:defRPr>
              </a:lvl4pPr>
              <a:lvl5pPr marL="1828754" eaLnBrk="1" hangingPunct="1">
                <a:defRPr>
                  <a:latin typeface="+mn-lt"/>
                  <a:ea typeface="+mn-ea"/>
                  <a:cs typeface="+mn-cs"/>
                </a:defRPr>
              </a:lvl5pPr>
              <a:lvl6pPr marL="2285943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131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32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509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kern="0">
                  <a:solidFill>
                    <a:schemeClr val="tx1"/>
                  </a:solidFill>
                  <a:latin typeface="Arial"/>
                  <a:cs typeface="Arial"/>
                </a:rPr>
                <a:t>Tereza </a:t>
              </a:r>
            </a:p>
            <a:p>
              <a:pPr algn="ctr"/>
              <a:r>
                <a:rPr lang="cs-CZ" kern="0">
                  <a:solidFill>
                    <a:schemeClr val="tx1"/>
                  </a:solidFill>
                  <a:latin typeface="Arial"/>
                  <a:cs typeface="Arial"/>
                </a:rPr>
                <a:t>Kujaníková</a:t>
              </a:r>
            </a:p>
          </p:txBody>
        </p:sp>
        <p:sp>
          <p:nvSpPr>
            <p:cNvPr id="17" name="Text Placeholder 12">
              <a:extLst>
                <a:ext uri="{FF2B5EF4-FFF2-40B4-BE49-F238E27FC236}">
                  <a16:creationId xmlns:a16="http://schemas.microsoft.com/office/drawing/2014/main" id="{EAEC7C14-5C19-AB11-7836-339048597D57}"/>
                </a:ext>
              </a:extLst>
            </p:cNvPr>
            <p:cNvSpPr txBox="1">
              <a:spLocks/>
            </p:cNvSpPr>
            <p:nvPr/>
          </p:nvSpPr>
          <p:spPr>
            <a:xfrm>
              <a:off x="613553" y="4901941"/>
              <a:ext cx="2107492" cy="503434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 eaLnBrk="1" hangingPunct="1">
                <a:defRPr>
                  <a:latin typeface="+mn-lt"/>
                  <a:ea typeface="+mn-ea"/>
                  <a:cs typeface="+mn-cs"/>
                </a:defRPr>
              </a:lvl1pPr>
              <a:lvl2pPr marL="457189" eaLnBrk="1" hangingPunct="1">
                <a:defRPr>
                  <a:latin typeface="+mn-lt"/>
                  <a:ea typeface="+mn-ea"/>
                  <a:cs typeface="+mn-cs"/>
                </a:defRPr>
              </a:lvl2pPr>
              <a:lvl3pPr marL="914377" eaLnBrk="1" hangingPunct="1">
                <a:defRPr>
                  <a:latin typeface="+mn-lt"/>
                  <a:ea typeface="+mn-ea"/>
                  <a:cs typeface="+mn-cs"/>
                </a:defRPr>
              </a:lvl3pPr>
              <a:lvl4pPr marL="1371566" eaLnBrk="1" hangingPunct="1">
                <a:defRPr>
                  <a:latin typeface="+mn-lt"/>
                  <a:ea typeface="+mn-ea"/>
                  <a:cs typeface="+mn-cs"/>
                </a:defRPr>
              </a:lvl4pPr>
              <a:lvl5pPr marL="1828754" eaLnBrk="1" hangingPunct="1">
                <a:defRPr>
                  <a:latin typeface="+mn-lt"/>
                  <a:ea typeface="+mn-ea"/>
                  <a:cs typeface="+mn-cs"/>
                </a:defRPr>
              </a:lvl5pPr>
              <a:lvl6pPr marL="2285943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131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32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509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400" kern="0">
                  <a:solidFill>
                    <a:schemeClr val="bg2"/>
                  </a:solidFill>
                  <a:latin typeface="Arial"/>
                  <a:cs typeface="Arial"/>
                </a:rPr>
                <a:t>Manažer udržitelného dodavatelského řetězce</a:t>
              </a:r>
              <a:endParaRPr lang="x-none" sz="14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EC5E43A-0C5A-A65C-0192-6DDEB79C5CE9}"/>
                </a:ext>
              </a:extLst>
            </p:cNvPr>
            <p:cNvCxnSpPr>
              <a:cxnSpLocks/>
            </p:cNvCxnSpPr>
            <p:nvPr/>
          </p:nvCxnSpPr>
          <p:spPr>
            <a:xfrm>
              <a:off x="605299" y="4833594"/>
              <a:ext cx="2124000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FBA6D8-AD37-4D77-8EEB-15FA2BB25AB9}"/>
              </a:ext>
            </a:extLst>
          </p:cNvPr>
          <p:cNvGrpSpPr/>
          <p:nvPr/>
        </p:nvGrpSpPr>
        <p:grpSpPr>
          <a:xfrm>
            <a:off x="3467028" y="2108461"/>
            <a:ext cx="2107492" cy="3117804"/>
            <a:chOff x="2806072" y="2287571"/>
            <a:chExt cx="2107492" cy="31178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81E64D8-A284-C770-8E7B-A40DFF06B6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3" t="1521" r="3410" b="13705"/>
            <a:stretch/>
          </p:blipFill>
          <p:spPr>
            <a:xfrm>
              <a:off x="2924311" y="2287571"/>
              <a:ext cx="1800000" cy="1800000"/>
            </a:xfrm>
            <a:prstGeom prst="ellipse">
              <a:avLst/>
            </a:prstGeom>
            <a:ln w="28575">
              <a:solidFill>
                <a:schemeClr val="bg2"/>
              </a:solidFill>
            </a:ln>
          </p:spPr>
        </p:pic>
        <p:sp>
          <p:nvSpPr>
            <p:cNvPr id="18" name="Text Placeholder 12">
              <a:extLst>
                <a:ext uri="{FF2B5EF4-FFF2-40B4-BE49-F238E27FC236}">
                  <a16:creationId xmlns:a16="http://schemas.microsoft.com/office/drawing/2014/main" id="{BA59B679-194B-0434-6B10-540E58C5CCC5}"/>
                </a:ext>
              </a:extLst>
            </p:cNvPr>
            <p:cNvSpPr txBox="1">
              <a:spLocks/>
            </p:cNvSpPr>
            <p:nvPr/>
          </p:nvSpPr>
          <p:spPr>
            <a:xfrm>
              <a:off x="2806072" y="4208392"/>
              <a:ext cx="2107492" cy="624747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 eaLnBrk="1" hangingPunct="1">
                <a:defRPr>
                  <a:latin typeface="+mn-lt"/>
                  <a:ea typeface="+mn-ea"/>
                  <a:cs typeface="+mn-cs"/>
                </a:defRPr>
              </a:lvl1pPr>
              <a:lvl2pPr marL="457189" eaLnBrk="1" hangingPunct="1">
                <a:defRPr>
                  <a:latin typeface="+mn-lt"/>
                  <a:ea typeface="+mn-ea"/>
                  <a:cs typeface="+mn-cs"/>
                </a:defRPr>
              </a:lvl2pPr>
              <a:lvl3pPr marL="914377" eaLnBrk="1" hangingPunct="1">
                <a:defRPr>
                  <a:latin typeface="+mn-lt"/>
                  <a:ea typeface="+mn-ea"/>
                  <a:cs typeface="+mn-cs"/>
                </a:defRPr>
              </a:lvl3pPr>
              <a:lvl4pPr marL="1371566" eaLnBrk="1" hangingPunct="1">
                <a:defRPr>
                  <a:latin typeface="+mn-lt"/>
                  <a:ea typeface="+mn-ea"/>
                  <a:cs typeface="+mn-cs"/>
                </a:defRPr>
              </a:lvl4pPr>
              <a:lvl5pPr marL="1828754" eaLnBrk="1" hangingPunct="1">
                <a:defRPr>
                  <a:latin typeface="+mn-lt"/>
                  <a:ea typeface="+mn-ea"/>
                  <a:cs typeface="+mn-cs"/>
                </a:defRPr>
              </a:lvl5pPr>
              <a:lvl6pPr marL="2285943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131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32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509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kern="0">
                  <a:solidFill>
                    <a:schemeClr val="tx1"/>
                  </a:solidFill>
                  <a:latin typeface="Arial"/>
                  <a:cs typeface="Arial"/>
                </a:rPr>
                <a:t>Marie-Anna Bitnerová</a:t>
              </a:r>
            </a:p>
          </p:txBody>
        </p:sp>
        <p:sp>
          <p:nvSpPr>
            <p:cNvPr id="19" name="Text Placeholder 12">
              <a:extLst>
                <a:ext uri="{FF2B5EF4-FFF2-40B4-BE49-F238E27FC236}">
                  <a16:creationId xmlns:a16="http://schemas.microsoft.com/office/drawing/2014/main" id="{C2CC85F2-CEAE-168B-0B4F-5A886AB899CD}"/>
                </a:ext>
              </a:extLst>
            </p:cNvPr>
            <p:cNvSpPr txBox="1">
              <a:spLocks/>
            </p:cNvSpPr>
            <p:nvPr/>
          </p:nvSpPr>
          <p:spPr>
            <a:xfrm>
              <a:off x="2806072" y="4901941"/>
              <a:ext cx="2107492" cy="503434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 eaLnBrk="1" hangingPunct="1">
                <a:defRPr>
                  <a:latin typeface="+mn-lt"/>
                  <a:ea typeface="+mn-ea"/>
                  <a:cs typeface="+mn-cs"/>
                </a:defRPr>
              </a:lvl1pPr>
              <a:lvl2pPr marL="457189" eaLnBrk="1" hangingPunct="1">
                <a:defRPr>
                  <a:latin typeface="+mn-lt"/>
                  <a:ea typeface="+mn-ea"/>
                  <a:cs typeface="+mn-cs"/>
                </a:defRPr>
              </a:lvl2pPr>
              <a:lvl3pPr marL="914377" eaLnBrk="1" hangingPunct="1">
                <a:defRPr>
                  <a:latin typeface="+mn-lt"/>
                  <a:ea typeface="+mn-ea"/>
                  <a:cs typeface="+mn-cs"/>
                </a:defRPr>
              </a:lvl3pPr>
              <a:lvl4pPr marL="1371566" eaLnBrk="1" hangingPunct="1">
                <a:defRPr>
                  <a:latin typeface="+mn-lt"/>
                  <a:ea typeface="+mn-ea"/>
                  <a:cs typeface="+mn-cs"/>
                </a:defRPr>
              </a:lvl4pPr>
              <a:lvl5pPr marL="1828754" eaLnBrk="1" hangingPunct="1">
                <a:defRPr>
                  <a:latin typeface="+mn-lt"/>
                  <a:ea typeface="+mn-ea"/>
                  <a:cs typeface="+mn-cs"/>
                </a:defRPr>
              </a:lvl5pPr>
              <a:lvl6pPr marL="2285943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131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32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509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400" kern="0">
                  <a:solidFill>
                    <a:schemeClr val="bg2"/>
                  </a:solidFill>
                  <a:latin typeface="Arial"/>
                  <a:cs typeface="Arial"/>
                </a:rPr>
                <a:t>Specialista dodavatelského řetězce</a:t>
              </a:r>
              <a:endParaRPr lang="x-none" sz="14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CB74CB2-5401-7471-42F7-32B83D170E00}"/>
                </a:ext>
              </a:extLst>
            </p:cNvPr>
            <p:cNvCxnSpPr>
              <a:cxnSpLocks/>
            </p:cNvCxnSpPr>
            <p:nvPr/>
          </p:nvCxnSpPr>
          <p:spPr>
            <a:xfrm>
              <a:off x="2810083" y="4833594"/>
              <a:ext cx="2099470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DACB7F1-A430-18FD-DAD1-1853D8015B3B}"/>
              </a:ext>
            </a:extLst>
          </p:cNvPr>
          <p:cNvGrpSpPr/>
          <p:nvPr/>
        </p:nvGrpSpPr>
        <p:grpSpPr>
          <a:xfrm>
            <a:off x="6096000" y="2108461"/>
            <a:ext cx="2124000" cy="3117804"/>
            <a:chOff x="5047743" y="2287571"/>
            <a:chExt cx="2124000" cy="311780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B1A3468-5042-D98A-8CA6-5F843E2DE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86" b="16786"/>
            <a:stretch/>
          </p:blipFill>
          <p:spPr>
            <a:xfrm>
              <a:off x="5209743" y="2287571"/>
              <a:ext cx="1800000" cy="1800000"/>
            </a:xfrm>
            <a:prstGeom prst="ellipse">
              <a:avLst/>
            </a:prstGeom>
            <a:ln w="28575">
              <a:solidFill>
                <a:schemeClr val="bg2"/>
              </a:solidFill>
            </a:ln>
          </p:spPr>
        </p:pic>
        <p:sp>
          <p:nvSpPr>
            <p:cNvPr id="20" name="Text Placeholder 12">
              <a:extLst>
                <a:ext uri="{FF2B5EF4-FFF2-40B4-BE49-F238E27FC236}">
                  <a16:creationId xmlns:a16="http://schemas.microsoft.com/office/drawing/2014/main" id="{29BBF98D-025D-B032-0F9D-BF99FA8F9BDF}"/>
                </a:ext>
              </a:extLst>
            </p:cNvPr>
            <p:cNvSpPr txBox="1">
              <a:spLocks/>
            </p:cNvSpPr>
            <p:nvPr/>
          </p:nvSpPr>
          <p:spPr>
            <a:xfrm>
              <a:off x="5055997" y="4208392"/>
              <a:ext cx="2107492" cy="624747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 eaLnBrk="1" hangingPunct="1">
                <a:defRPr>
                  <a:latin typeface="+mn-lt"/>
                  <a:ea typeface="+mn-ea"/>
                  <a:cs typeface="+mn-cs"/>
                </a:defRPr>
              </a:lvl1pPr>
              <a:lvl2pPr marL="457189" eaLnBrk="1" hangingPunct="1">
                <a:defRPr>
                  <a:latin typeface="+mn-lt"/>
                  <a:ea typeface="+mn-ea"/>
                  <a:cs typeface="+mn-cs"/>
                </a:defRPr>
              </a:lvl2pPr>
              <a:lvl3pPr marL="914377" eaLnBrk="1" hangingPunct="1">
                <a:defRPr>
                  <a:latin typeface="+mn-lt"/>
                  <a:ea typeface="+mn-ea"/>
                  <a:cs typeface="+mn-cs"/>
                </a:defRPr>
              </a:lvl3pPr>
              <a:lvl4pPr marL="1371566" eaLnBrk="1" hangingPunct="1">
                <a:defRPr>
                  <a:latin typeface="+mn-lt"/>
                  <a:ea typeface="+mn-ea"/>
                  <a:cs typeface="+mn-cs"/>
                </a:defRPr>
              </a:lvl4pPr>
              <a:lvl5pPr marL="1828754" eaLnBrk="1" hangingPunct="1">
                <a:defRPr>
                  <a:latin typeface="+mn-lt"/>
                  <a:ea typeface="+mn-ea"/>
                  <a:cs typeface="+mn-cs"/>
                </a:defRPr>
              </a:lvl5pPr>
              <a:lvl6pPr marL="2285943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131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32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509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kern="0">
                  <a:latin typeface="Arial"/>
                  <a:cs typeface="Arial"/>
                </a:rPr>
                <a:t>Jiří </a:t>
              </a:r>
            </a:p>
            <a:p>
              <a:pPr algn="ctr"/>
              <a:r>
                <a:rPr lang="cs-CZ" kern="0">
                  <a:latin typeface="Arial"/>
                  <a:cs typeface="Arial"/>
                </a:rPr>
                <a:t>Harák</a:t>
              </a:r>
              <a:endParaRPr lang="cs-CZ" kern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1" name="Text Placeholder 12">
              <a:extLst>
                <a:ext uri="{FF2B5EF4-FFF2-40B4-BE49-F238E27FC236}">
                  <a16:creationId xmlns:a16="http://schemas.microsoft.com/office/drawing/2014/main" id="{648310D4-DA1E-EBF5-2631-8D12118710A4}"/>
                </a:ext>
              </a:extLst>
            </p:cNvPr>
            <p:cNvSpPr txBox="1">
              <a:spLocks/>
            </p:cNvSpPr>
            <p:nvPr/>
          </p:nvSpPr>
          <p:spPr>
            <a:xfrm>
              <a:off x="5055997" y="4901941"/>
              <a:ext cx="2107492" cy="503434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 eaLnBrk="1" hangingPunct="1">
                <a:defRPr>
                  <a:latin typeface="+mn-lt"/>
                  <a:ea typeface="+mn-ea"/>
                  <a:cs typeface="+mn-cs"/>
                </a:defRPr>
              </a:lvl1pPr>
              <a:lvl2pPr marL="457189" eaLnBrk="1" hangingPunct="1">
                <a:defRPr>
                  <a:latin typeface="+mn-lt"/>
                  <a:ea typeface="+mn-ea"/>
                  <a:cs typeface="+mn-cs"/>
                </a:defRPr>
              </a:lvl2pPr>
              <a:lvl3pPr marL="914377" eaLnBrk="1" hangingPunct="1">
                <a:defRPr>
                  <a:latin typeface="+mn-lt"/>
                  <a:ea typeface="+mn-ea"/>
                  <a:cs typeface="+mn-cs"/>
                </a:defRPr>
              </a:lvl3pPr>
              <a:lvl4pPr marL="1371566" eaLnBrk="1" hangingPunct="1">
                <a:defRPr>
                  <a:latin typeface="+mn-lt"/>
                  <a:ea typeface="+mn-ea"/>
                  <a:cs typeface="+mn-cs"/>
                </a:defRPr>
              </a:lvl4pPr>
              <a:lvl5pPr marL="1828754" eaLnBrk="1" hangingPunct="1">
                <a:defRPr>
                  <a:latin typeface="+mn-lt"/>
                  <a:ea typeface="+mn-ea"/>
                  <a:cs typeface="+mn-cs"/>
                </a:defRPr>
              </a:lvl5pPr>
              <a:lvl6pPr marL="2285943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131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32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509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400" kern="0">
                  <a:solidFill>
                    <a:schemeClr val="bg2"/>
                  </a:solidFill>
                  <a:latin typeface="Arial"/>
                  <a:cs typeface="Arial"/>
                </a:rPr>
                <a:t>Specialista dodavatelského řetězce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6E6255A-77CF-28F4-9F25-C571F9E608FB}"/>
                </a:ext>
              </a:extLst>
            </p:cNvPr>
            <p:cNvCxnSpPr>
              <a:cxnSpLocks/>
            </p:cNvCxnSpPr>
            <p:nvPr/>
          </p:nvCxnSpPr>
          <p:spPr>
            <a:xfrm>
              <a:off x="5047743" y="4833594"/>
              <a:ext cx="2124000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328606D-6091-13EB-45BA-C4CD65294304}"/>
              </a:ext>
            </a:extLst>
          </p:cNvPr>
          <p:cNvGrpSpPr/>
          <p:nvPr/>
        </p:nvGrpSpPr>
        <p:grpSpPr>
          <a:xfrm>
            <a:off x="8724973" y="2108461"/>
            <a:ext cx="2124000" cy="3117804"/>
            <a:chOff x="9295913" y="2287571"/>
            <a:chExt cx="2124000" cy="311780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AEE4C3D-5E38-3BFA-FEF7-96FC33A7B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90" b="11090"/>
            <a:stretch/>
          </p:blipFill>
          <p:spPr>
            <a:xfrm>
              <a:off x="9457913" y="2287571"/>
              <a:ext cx="1800000" cy="1800000"/>
            </a:xfrm>
            <a:prstGeom prst="ellipse">
              <a:avLst/>
            </a:prstGeom>
            <a:ln w="28575">
              <a:solidFill>
                <a:schemeClr val="bg2"/>
              </a:solidFill>
            </a:ln>
          </p:spPr>
        </p:pic>
        <p:sp>
          <p:nvSpPr>
            <p:cNvPr id="24" name="Text Placeholder 12">
              <a:extLst>
                <a:ext uri="{FF2B5EF4-FFF2-40B4-BE49-F238E27FC236}">
                  <a16:creationId xmlns:a16="http://schemas.microsoft.com/office/drawing/2014/main" id="{83D22C94-2E9B-77BC-B341-512100E1DB9D}"/>
                </a:ext>
              </a:extLst>
            </p:cNvPr>
            <p:cNvSpPr txBox="1">
              <a:spLocks/>
            </p:cNvSpPr>
            <p:nvPr/>
          </p:nvSpPr>
          <p:spPr>
            <a:xfrm>
              <a:off x="9304167" y="4208392"/>
              <a:ext cx="2107492" cy="624747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 eaLnBrk="1" hangingPunct="1">
                <a:defRPr>
                  <a:latin typeface="+mn-lt"/>
                  <a:ea typeface="+mn-ea"/>
                  <a:cs typeface="+mn-cs"/>
                </a:defRPr>
              </a:lvl1pPr>
              <a:lvl2pPr marL="457189" eaLnBrk="1" hangingPunct="1">
                <a:defRPr>
                  <a:latin typeface="+mn-lt"/>
                  <a:ea typeface="+mn-ea"/>
                  <a:cs typeface="+mn-cs"/>
                </a:defRPr>
              </a:lvl2pPr>
              <a:lvl3pPr marL="914377" eaLnBrk="1" hangingPunct="1">
                <a:defRPr>
                  <a:latin typeface="+mn-lt"/>
                  <a:ea typeface="+mn-ea"/>
                  <a:cs typeface="+mn-cs"/>
                </a:defRPr>
              </a:lvl3pPr>
              <a:lvl4pPr marL="1371566" eaLnBrk="1" hangingPunct="1">
                <a:defRPr>
                  <a:latin typeface="+mn-lt"/>
                  <a:ea typeface="+mn-ea"/>
                  <a:cs typeface="+mn-cs"/>
                </a:defRPr>
              </a:lvl4pPr>
              <a:lvl5pPr marL="1828754" eaLnBrk="1" hangingPunct="1">
                <a:defRPr>
                  <a:latin typeface="+mn-lt"/>
                  <a:ea typeface="+mn-ea"/>
                  <a:cs typeface="+mn-cs"/>
                </a:defRPr>
              </a:lvl5pPr>
              <a:lvl6pPr marL="2285943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131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32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509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kern="0" dirty="0">
                  <a:latin typeface="Arial"/>
                  <a:cs typeface="Arial"/>
                </a:rPr>
                <a:t>Eva</a:t>
              </a:r>
            </a:p>
            <a:p>
              <a:pPr algn="ctr"/>
              <a:r>
                <a:rPr lang="cs-CZ" kern="0" dirty="0">
                  <a:latin typeface="Arial"/>
                  <a:cs typeface="Arial"/>
                </a:rPr>
                <a:t>Holková </a:t>
              </a:r>
            </a:p>
          </p:txBody>
        </p:sp>
        <p:sp>
          <p:nvSpPr>
            <p:cNvPr id="25" name="Text Placeholder 12">
              <a:extLst>
                <a:ext uri="{FF2B5EF4-FFF2-40B4-BE49-F238E27FC236}">
                  <a16:creationId xmlns:a16="http://schemas.microsoft.com/office/drawing/2014/main" id="{8E87DC9F-C07C-6EEC-D76E-F2C148E70816}"/>
                </a:ext>
              </a:extLst>
            </p:cNvPr>
            <p:cNvSpPr txBox="1">
              <a:spLocks/>
            </p:cNvSpPr>
            <p:nvPr/>
          </p:nvSpPr>
          <p:spPr>
            <a:xfrm>
              <a:off x="9304167" y="4901941"/>
              <a:ext cx="2107492" cy="503434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 eaLnBrk="1" hangingPunct="1">
                <a:defRPr>
                  <a:latin typeface="+mn-lt"/>
                  <a:ea typeface="+mn-ea"/>
                  <a:cs typeface="+mn-cs"/>
                </a:defRPr>
              </a:lvl1pPr>
              <a:lvl2pPr marL="457189" eaLnBrk="1" hangingPunct="1">
                <a:defRPr>
                  <a:latin typeface="+mn-lt"/>
                  <a:ea typeface="+mn-ea"/>
                  <a:cs typeface="+mn-cs"/>
                </a:defRPr>
              </a:lvl2pPr>
              <a:lvl3pPr marL="914377" eaLnBrk="1" hangingPunct="1">
                <a:defRPr>
                  <a:latin typeface="+mn-lt"/>
                  <a:ea typeface="+mn-ea"/>
                  <a:cs typeface="+mn-cs"/>
                </a:defRPr>
              </a:lvl3pPr>
              <a:lvl4pPr marL="1371566" eaLnBrk="1" hangingPunct="1">
                <a:defRPr>
                  <a:latin typeface="+mn-lt"/>
                  <a:ea typeface="+mn-ea"/>
                  <a:cs typeface="+mn-cs"/>
                </a:defRPr>
              </a:lvl4pPr>
              <a:lvl5pPr marL="1828754" eaLnBrk="1" hangingPunct="1">
                <a:defRPr>
                  <a:latin typeface="+mn-lt"/>
                  <a:ea typeface="+mn-ea"/>
                  <a:cs typeface="+mn-cs"/>
                </a:defRPr>
              </a:lvl5pPr>
              <a:lvl6pPr marL="2285943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131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32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509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400" kern="0" dirty="0">
                  <a:solidFill>
                    <a:schemeClr val="bg2"/>
                  </a:solidFill>
                  <a:latin typeface="Arial"/>
                  <a:cs typeface="Arial"/>
                </a:rPr>
                <a:t>Metodik rozvoje lidských zdrojů</a:t>
              </a:r>
              <a:endParaRPr lang="x-none" sz="140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EE15D2E-F3FF-587B-E08D-B855CDEBEE42}"/>
                </a:ext>
              </a:extLst>
            </p:cNvPr>
            <p:cNvCxnSpPr>
              <a:cxnSpLocks/>
            </p:cNvCxnSpPr>
            <p:nvPr/>
          </p:nvCxnSpPr>
          <p:spPr>
            <a:xfrm>
              <a:off x="9295913" y="4833594"/>
              <a:ext cx="2124000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60226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dezert, zelené, interiér, stůl&#10;&#10;Obsah generovaný pomocí AI může být nesprávný.">
            <a:extLst>
              <a:ext uri="{FF2B5EF4-FFF2-40B4-BE49-F238E27FC236}">
                <a16:creationId xmlns:a16="http://schemas.microsoft.com/office/drawing/2014/main" id="{11010966-DBE0-32ED-6C0C-4DF210A7B1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824"/>
                    </a14:imgEffect>
                    <a14:imgEffect>
                      <a14:saturation sat="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  <a:ln w="9525"/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D238473-481F-8961-5090-20F864AB9B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b="1">
                <a:solidFill>
                  <a:srgbClr val="FFFFFF"/>
                </a:solidFill>
                <a:latin typeface="Arial"/>
                <a:cs typeface="Arial"/>
              </a:rPr>
              <a:t>AGENDA WORKSHOPU</a:t>
            </a:r>
            <a:endParaRPr kumimoji="0" lang="cs-CZ" sz="2400" b="1" i="0" u="none" strike="noStrike" kern="0" cap="none" spc="0" normalizeH="0" baseline="0" noProof="0"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5D08A01-C195-AAAF-B5B1-0489D846BD06}"/>
              </a:ext>
            </a:extLst>
          </p:cNvPr>
          <p:cNvSpPr txBox="1"/>
          <p:nvPr/>
        </p:nvSpPr>
        <p:spPr>
          <a:xfrm>
            <a:off x="1310165" y="1559948"/>
            <a:ext cx="9571193" cy="716351"/>
          </a:xfrm>
          <a:prstGeom prst="rect">
            <a:avLst/>
          </a:prstGeom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lvl="2"/>
            <a:r>
              <a:rPr lang="cs-CZ" sz="2400">
                <a:cs typeface="Arial"/>
              </a:rPr>
              <a:t>Proč ESG data od dodavatelů sbíráme a z čeho vycházíme?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41A4F7B-FA85-FDB4-D53C-467FCBB73548}"/>
              </a:ext>
            </a:extLst>
          </p:cNvPr>
          <p:cNvSpPr txBox="1"/>
          <p:nvPr/>
        </p:nvSpPr>
        <p:spPr>
          <a:xfrm>
            <a:off x="1310166" y="2742366"/>
            <a:ext cx="9571193" cy="716351"/>
          </a:xfrm>
          <a:prstGeom prst="rect">
            <a:avLst/>
          </a:prstGeom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CZ"/>
            </a:defPPr>
            <a:lvl1pPr algn="ctr">
              <a:defRPr sz="2400" b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Arial"/>
              </a:defRPr>
            </a:lvl1pPr>
            <a:lvl3pPr lvl="2">
              <a:defRPr sz="2400" b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Arial"/>
              </a:defRPr>
            </a:lvl3pPr>
          </a:lstStyle>
          <a:p>
            <a:pPr lvl="2"/>
            <a:r>
              <a:rPr lang="cs-CZ" b="0">
                <a:effectLst/>
              </a:rPr>
              <a:t>Co dotazník pokrývá?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73D02BE-DA9B-A2DF-889B-63CCA84AE709}"/>
              </a:ext>
            </a:extLst>
          </p:cNvPr>
          <p:cNvSpPr txBox="1"/>
          <p:nvPr/>
        </p:nvSpPr>
        <p:spPr>
          <a:xfrm>
            <a:off x="1310166" y="3922919"/>
            <a:ext cx="9571193" cy="716351"/>
          </a:xfrm>
          <a:prstGeom prst="rect">
            <a:avLst/>
          </a:prstGeom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>
            <a:defPPr>
              <a:defRPr lang="en-CZ"/>
            </a:defPPr>
            <a:lvl1pPr algn="ctr">
              <a:defRPr sz="2400" b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Arial"/>
              </a:defRPr>
            </a:lvl1pPr>
          </a:lstStyle>
          <a:p>
            <a:pPr lvl="2"/>
            <a:r>
              <a:rPr lang="cs-CZ" sz="2400">
                <a:cs typeface="Arial"/>
              </a:rPr>
              <a:t>Jaké jsou aktivity útvaru udržitelný dodavatelský řetězec?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B67F97D-2748-BC16-C20A-801EFE3DB225}"/>
              </a:ext>
            </a:extLst>
          </p:cNvPr>
          <p:cNvSpPr txBox="1"/>
          <p:nvPr/>
        </p:nvSpPr>
        <p:spPr>
          <a:xfrm>
            <a:off x="1310167" y="5041337"/>
            <a:ext cx="9571193" cy="956325"/>
          </a:xfrm>
          <a:prstGeom prst="rect">
            <a:avLst/>
          </a:prstGeom>
          <a:solidFill>
            <a:srgbClr val="363738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 anchorCtr="0">
            <a:noAutofit/>
          </a:bodyPr>
          <a:lstStyle>
            <a:defPPr>
              <a:defRPr lang="en-CZ"/>
            </a:defPPr>
            <a:lvl1pPr algn="ctr">
              <a:defRPr sz="2400" b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Arial"/>
              </a:defRPr>
            </a:lvl1pPr>
          </a:lstStyle>
          <a:p>
            <a:pPr lvl="2"/>
            <a:r>
              <a:rPr lang="cs-CZ" sz="2400">
                <a:cs typeface="Arial"/>
              </a:rPr>
              <a:t>Co získáte po vyplnění ESG dotazníku a kde hledat další informace?</a:t>
            </a:r>
          </a:p>
        </p:txBody>
      </p:sp>
      <p:pic>
        <p:nvPicPr>
          <p:cNvPr id="11" name="Obrázek 10" descr="Obsah obrázku symbol, logo, Grafika, kruh&#10;&#10;Obsah generovaný pomocí AI může být nesprávný.">
            <a:extLst>
              <a:ext uri="{FF2B5EF4-FFF2-40B4-BE49-F238E27FC236}">
                <a16:creationId xmlns:a16="http://schemas.microsoft.com/office/drawing/2014/main" id="{3C4FB049-D2CA-F01F-4FD5-F677569CA5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047" y="1698064"/>
            <a:ext cx="508008" cy="508008"/>
          </a:xfrm>
          <a:prstGeom prst="rect">
            <a:avLst/>
          </a:prstGeom>
        </p:spPr>
      </p:pic>
      <p:pic>
        <p:nvPicPr>
          <p:cNvPr id="12" name="Obrázek 11" descr="Obsah obrázku Grafika, symbol, Písmo, logo&#10;&#10;Obsah generovaný pomocí AI může být nesprávný.">
            <a:extLst>
              <a:ext uri="{FF2B5EF4-FFF2-40B4-BE49-F238E27FC236}">
                <a16:creationId xmlns:a16="http://schemas.microsoft.com/office/drawing/2014/main" id="{0667844A-C505-93C2-2E50-5083479BA3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648" y="2877656"/>
            <a:ext cx="508008" cy="508008"/>
          </a:xfrm>
          <a:prstGeom prst="rect">
            <a:avLst/>
          </a:prstGeom>
        </p:spPr>
      </p:pic>
      <p:pic>
        <p:nvPicPr>
          <p:cNvPr id="13" name="Obrázek 12" descr="Obsah obrázku Grafika, kruh, symbol, grafický design&#10;&#10;Obsah generovaný pomocí AI může být nesprávný.">
            <a:extLst>
              <a:ext uri="{FF2B5EF4-FFF2-40B4-BE49-F238E27FC236}">
                <a16:creationId xmlns:a16="http://schemas.microsoft.com/office/drawing/2014/main" id="{43A2323D-3E0B-0643-1DB9-00204FA98C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648" y="4059142"/>
            <a:ext cx="508008" cy="508008"/>
          </a:xfrm>
          <a:prstGeom prst="rect">
            <a:avLst/>
          </a:prstGeom>
        </p:spPr>
      </p:pic>
      <p:pic>
        <p:nvPicPr>
          <p:cNvPr id="14" name="Obrázek 13" descr="Obsah obrázku symbol, Grafika, logo, kruh&#10;&#10;Obsah generovaný pomocí AI může být nesprávný.">
            <a:extLst>
              <a:ext uri="{FF2B5EF4-FFF2-40B4-BE49-F238E27FC236}">
                <a16:creationId xmlns:a16="http://schemas.microsoft.com/office/drawing/2014/main" id="{FB7155BF-484F-E11E-1804-839F6A53A6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047" y="5240627"/>
            <a:ext cx="508008" cy="508008"/>
          </a:xfrm>
          <a:prstGeom prst="rect">
            <a:avLst/>
          </a:prstGeom>
        </p:spPr>
      </p:pic>
      <p:pic>
        <p:nvPicPr>
          <p:cNvPr id="15" name="Obrázek 14" descr="Obsah obrázku Obdélník, Grafika, symbol, snímek obrazovky&#10;&#10;Obsah generovaný pomocí AI může být nesprávný.">
            <a:extLst>
              <a:ext uri="{FF2B5EF4-FFF2-40B4-BE49-F238E27FC236}">
                <a16:creationId xmlns:a16="http://schemas.microsoft.com/office/drawing/2014/main" id="{C19183C1-CF86-AB0C-AB47-1EFAD8D8D2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63" y="306202"/>
            <a:ext cx="956325" cy="9563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3658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97FD33DB-64E6-9717-D299-6DAF80F386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>
                <a:latin typeface="Arial"/>
                <a:cs typeface="Arial"/>
              </a:rPr>
              <a:t>Proč ESG data od dodavatelů sbíráme?</a:t>
            </a:r>
          </a:p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814A167-9494-A286-3A75-5E0BA9A615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311227"/>
            <a:ext cx="11009313" cy="772973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/>
          <a:p>
            <a:pPr algn="ctr"/>
            <a:r>
              <a:rPr lang="cs-CZ" noProof="0">
                <a:solidFill>
                  <a:srgbClr val="596065"/>
                </a:solidFill>
              </a:rPr>
              <a:t>Tři důvody, jeden cíl: </a:t>
            </a:r>
          </a:p>
          <a:p>
            <a:pPr algn="ctr"/>
            <a:r>
              <a:rPr lang="cs-CZ" b="1" noProof="0">
                <a:solidFill>
                  <a:srgbClr val="03C751"/>
                </a:solidFill>
              </a:rPr>
              <a:t>odpovědné a dlouhodobě odolné dodavatelské vztahy.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1119EB4-0790-F289-C5FB-49A045665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2" y="2852935"/>
            <a:ext cx="3230090" cy="2554807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44000" rIns="144000" anchor="ctr" anchorCtr="0"/>
          <a:lstStyle/>
          <a:p>
            <a:pPr marL="0" indent="0" algn="ctr">
              <a:buNone/>
            </a:pPr>
            <a:r>
              <a:rPr lang="cs-CZ" sz="1600"/>
              <a:t>Informace z hodnotového řetězce jsou součástí reportingu Skupiny ČEZ podle evropských standardů udržitelnosti.</a:t>
            </a:r>
          </a:p>
          <a:p>
            <a:pPr marL="0" indent="0" algn="ctr">
              <a:buNone/>
            </a:pPr>
            <a:endParaRPr lang="cs-CZ" sz="1600"/>
          </a:p>
          <a:p>
            <a:pPr marL="0" indent="0" algn="ctr">
              <a:buNone/>
            </a:pPr>
            <a:r>
              <a:rPr lang="cs-CZ" sz="1600"/>
              <a:t>Data slouží k naplnění požadavků na reporting udržitelnosti Skupiny ČEZ.</a:t>
            </a:r>
          </a:p>
        </p:txBody>
      </p:sp>
      <p:sp>
        <p:nvSpPr>
          <p:cNvPr id="5" name="Zástupný text 3">
            <a:extLst>
              <a:ext uri="{FF2B5EF4-FFF2-40B4-BE49-F238E27FC236}">
                <a16:creationId xmlns:a16="http://schemas.microsoft.com/office/drawing/2014/main" id="{288EE378-E16E-78AB-74E2-40B226358D03}"/>
              </a:ext>
            </a:extLst>
          </p:cNvPr>
          <p:cNvSpPr txBox="1">
            <a:spLocks/>
          </p:cNvSpPr>
          <p:nvPr/>
        </p:nvSpPr>
        <p:spPr>
          <a:xfrm>
            <a:off x="4440472" y="2852935"/>
            <a:ext cx="3230091" cy="2554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44000" rIns="144000" anchor="ctr" anchorCtr="0"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cs-CZ" sz="1600" kern="0"/>
              <a:t>Data pomáhají identifikovat témata spojená s lidskými právy, životním prostředím, etikou a řízením rizik v dodavatelském řetězci.</a:t>
            </a:r>
          </a:p>
        </p:txBody>
      </p:sp>
      <p:sp>
        <p:nvSpPr>
          <p:cNvPr id="6" name="Zástupný text 3">
            <a:extLst>
              <a:ext uri="{FF2B5EF4-FFF2-40B4-BE49-F238E27FC236}">
                <a16:creationId xmlns:a16="http://schemas.microsoft.com/office/drawing/2014/main" id="{22EDBF7F-0169-03A4-05FD-280605213DC8}"/>
              </a:ext>
            </a:extLst>
          </p:cNvPr>
          <p:cNvSpPr txBox="1">
            <a:spLocks/>
          </p:cNvSpPr>
          <p:nvPr/>
        </p:nvSpPr>
        <p:spPr>
          <a:xfrm>
            <a:off x="8330084" y="2852935"/>
            <a:ext cx="3230091" cy="2554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44000" tIns="45720" rIns="144000" bIns="45720" anchor="ctr" anchorCtr="0"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cs-CZ" sz="1600" kern="0" dirty="0"/>
              <a:t>Skupina ČEZ se zavázala realizovat opatření k prosazování ESG kritérií udržitelnosti v dodavatelském řetězci.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D7DC137-A901-3ADC-BF71-4B5AE9610713}"/>
              </a:ext>
            </a:extLst>
          </p:cNvPr>
          <p:cNvSpPr txBox="1"/>
          <p:nvPr/>
        </p:nvSpPr>
        <p:spPr>
          <a:xfrm>
            <a:off x="550862" y="2283901"/>
            <a:ext cx="3230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/>
              <a:t>Reporting a transparentnost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8D959A00-AB52-A016-6603-659EC7E6D5E3}"/>
              </a:ext>
            </a:extLst>
          </p:cNvPr>
          <p:cNvCxnSpPr>
            <a:cxnSpLocks/>
          </p:cNvCxnSpPr>
          <p:nvPr/>
        </p:nvCxnSpPr>
        <p:spPr>
          <a:xfrm>
            <a:off x="550862" y="2653233"/>
            <a:ext cx="11009313" cy="0"/>
          </a:xfrm>
          <a:prstGeom prst="line">
            <a:avLst/>
          </a:prstGeom>
          <a:ln w="9525" cmpd="thickThin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37F68A3-A731-9BE4-2210-C38C085AE346}"/>
              </a:ext>
            </a:extLst>
          </p:cNvPr>
          <p:cNvSpPr txBox="1"/>
          <p:nvPr/>
        </p:nvSpPr>
        <p:spPr>
          <a:xfrm>
            <a:off x="4440472" y="2288847"/>
            <a:ext cx="3230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/>
              <a:t>Rizika a náležitá péče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A300CE5-6004-770A-F88F-02BF9888EC12}"/>
              </a:ext>
            </a:extLst>
          </p:cNvPr>
          <p:cNvSpPr txBox="1"/>
          <p:nvPr/>
        </p:nvSpPr>
        <p:spPr>
          <a:xfrm>
            <a:off x="8330084" y="2283901"/>
            <a:ext cx="3230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/>
              <a:t>VIZE 2030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2436DFC-18A5-B758-1337-9176D0C61843}"/>
              </a:ext>
            </a:extLst>
          </p:cNvPr>
          <p:cNvSpPr txBox="1"/>
          <p:nvPr/>
        </p:nvSpPr>
        <p:spPr>
          <a:xfrm>
            <a:off x="438816" y="2283901"/>
            <a:ext cx="386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3C751"/>
                </a:solidFill>
              </a:rPr>
              <a:t>1.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3298767-016C-193A-5049-72FF5EBA6762}"/>
              </a:ext>
            </a:extLst>
          </p:cNvPr>
          <p:cNvSpPr txBox="1"/>
          <p:nvPr/>
        </p:nvSpPr>
        <p:spPr>
          <a:xfrm>
            <a:off x="4375488" y="2287430"/>
            <a:ext cx="386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3C751"/>
                </a:solidFill>
              </a:rPr>
              <a:t>2.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09FCD370-0DB3-908F-809E-F1760ACA7826}"/>
              </a:ext>
            </a:extLst>
          </p:cNvPr>
          <p:cNvSpPr txBox="1"/>
          <p:nvPr/>
        </p:nvSpPr>
        <p:spPr>
          <a:xfrm>
            <a:off x="8312160" y="2283901"/>
            <a:ext cx="386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>
                <a:solidFill>
                  <a:srgbClr val="03C751"/>
                </a:solidFill>
              </a:rPr>
              <a:t>3.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56F505D-E62B-873D-A73C-5A77FE56FE2D}"/>
              </a:ext>
            </a:extLst>
          </p:cNvPr>
          <p:cNvSpPr/>
          <p:nvPr/>
        </p:nvSpPr>
        <p:spPr>
          <a:xfrm>
            <a:off x="550861" y="6045364"/>
            <a:ext cx="1100931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500" b="1" noProof="0"/>
              <a:t>Poskytnuté údaje využíváme pouze pro účely Skupiny ČEZ. </a:t>
            </a:r>
          </a:p>
          <a:p>
            <a:pPr marL="0" indent="0" algn="ctr">
              <a:buNone/>
            </a:pPr>
            <a:r>
              <a:rPr lang="cs-CZ" sz="1500" b="1" noProof="0"/>
              <a:t>Externě mohou být zveřejněny pouze agregované informace a souhrnné závěry.</a:t>
            </a:r>
            <a:endParaRPr lang="cs-CZ" sz="1500" noProof="0"/>
          </a:p>
        </p:txBody>
      </p: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6582C00-7D1E-8B36-33FE-6753C3FDEAD7}"/>
              </a:ext>
            </a:extLst>
          </p:cNvPr>
          <p:cNvCxnSpPr/>
          <p:nvPr/>
        </p:nvCxnSpPr>
        <p:spPr>
          <a:xfrm>
            <a:off x="2146242" y="5574890"/>
            <a:ext cx="0" cy="33429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D896B0A2-92D2-0979-E342-C12A3785C4A7}"/>
              </a:ext>
            </a:extLst>
          </p:cNvPr>
          <p:cNvCxnSpPr/>
          <p:nvPr/>
        </p:nvCxnSpPr>
        <p:spPr>
          <a:xfrm>
            <a:off x="6074229" y="5574890"/>
            <a:ext cx="0" cy="33429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B310FD48-4BD2-37A4-BD32-31E5DE91E4C1}"/>
              </a:ext>
            </a:extLst>
          </p:cNvPr>
          <p:cNvCxnSpPr/>
          <p:nvPr/>
        </p:nvCxnSpPr>
        <p:spPr>
          <a:xfrm>
            <a:off x="9987268" y="5574890"/>
            <a:ext cx="0" cy="33429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446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8A1108D-503C-68AB-7050-2BBEF1CE7E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35604"/>
            <a:ext cx="10298111" cy="954107"/>
          </a:xfrm>
        </p:spPr>
        <p:txBody>
          <a:bodyPr lIns="91440" tIns="45720" rIns="91440" bIns="45720" anchor="t"/>
          <a:lstStyle/>
          <a:p>
            <a:r>
              <a:rPr lang="cs-CZ">
                <a:latin typeface="Arial"/>
                <a:cs typeface="Arial"/>
              </a:rPr>
              <a:t>Z jakého rámce vycházíme?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838945E-E2CE-8606-1FF3-2FA7D0C597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19863" y="2837747"/>
            <a:ext cx="11075986" cy="2526891"/>
          </a:xfrm>
        </p:spPr>
        <p:txBody>
          <a:bodyPr lIns="91440" tIns="45720" rIns="91440" bIns="45720" anchor="t"/>
          <a:lstStyle/>
          <a:p>
            <a:pPr algn="l">
              <a:spcAft>
                <a:spcPts val="3000"/>
              </a:spcAft>
            </a:pPr>
            <a:r>
              <a:rPr lang="cs-CZ" b="1" dirty="0">
                <a:latin typeface="Arial"/>
                <a:cs typeface="Arial"/>
              </a:rPr>
              <a:t>Evropské požadavky na reporting udržitelnosti </a:t>
            </a:r>
            <a:r>
              <a:rPr lang="cs-CZ" dirty="0">
                <a:latin typeface="Arial"/>
                <a:cs typeface="Arial"/>
              </a:rPr>
              <a:t>(směrnice CSRD, standardy ESRS)</a:t>
            </a:r>
          </a:p>
          <a:p>
            <a:pPr>
              <a:spcAft>
                <a:spcPts val="3000"/>
              </a:spcAft>
            </a:pPr>
            <a:r>
              <a:rPr lang="cs-CZ" b="1" dirty="0">
                <a:latin typeface="Arial"/>
                <a:cs typeface="Arial"/>
              </a:rPr>
              <a:t>Pravidla náležité péče v hodnotovém řetězci </a:t>
            </a:r>
            <a:r>
              <a:rPr lang="cs-CZ" dirty="0">
                <a:latin typeface="Arial"/>
                <a:cs typeface="Arial"/>
              </a:rPr>
              <a:t>(směrnice CS3D o náležité péči podniků v oblasti udržitelnosti)</a:t>
            </a:r>
          </a:p>
          <a:p>
            <a:pPr algn="l">
              <a:spcAft>
                <a:spcPts val="3000"/>
              </a:spcAft>
            </a:pPr>
            <a:r>
              <a:rPr lang="cs-CZ" b="1" dirty="0">
                <a:latin typeface="Arial"/>
                <a:cs typeface="Arial"/>
              </a:rPr>
              <a:t>Související česká legislativa </a:t>
            </a:r>
            <a:r>
              <a:rPr lang="cs-CZ" dirty="0">
                <a:latin typeface="Arial"/>
                <a:cs typeface="Arial"/>
              </a:rPr>
              <a:t>(zákon o </a:t>
            </a:r>
            <a:r>
              <a:rPr lang="cs-CZ" noProof="0" dirty="0">
                <a:latin typeface="Arial"/>
                <a:cs typeface="Arial"/>
              </a:rPr>
              <a:t>účetnictví, zákon o podnikání na kapitálovém trhu) </a:t>
            </a:r>
            <a:endParaRPr lang="cs-CZ" dirty="0">
              <a:latin typeface="Arial"/>
              <a:cs typeface="Arial"/>
            </a:endParaRP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D1396641-3BAB-555C-5A58-FDAF0117789F}"/>
              </a:ext>
            </a:extLst>
          </p:cNvPr>
          <p:cNvCxnSpPr/>
          <p:nvPr/>
        </p:nvCxnSpPr>
        <p:spPr>
          <a:xfrm>
            <a:off x="550862" y="4282635"/>
            <a:ext cx="10525125" cy="19050"/>
          </a:xfrm>
          <a:prstGeom prst="straightConnector1">
            <a:avLst/>
          </a:prstGeom>
          <a:ln>
            <a:solidFill>
              <a:srgbClr val="00C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 descr="Obsah obrázku solární panel, Solární energie, Solární panel, solární energie&#10;&#10;Obsah generovaný pomocí AI může být nesprávný.">
            <a:extLst>
              <a:ext uri="{FF2B5EF4-FFF2-40B4-BE49-F238E27FC236}">
                <a16:creationId xmlns:a16="http://schemas.microsoft.com/office/drawing/2014/main" id="{0BD45DF3-19F9-2DDC-F470-D0A57A1F83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0800000">
            <a:off x="0" y="5068972"/>
            <a:ext cx="12192000" cy="1119839"/>
          </a:xfrm>
          <a:prstGeom prst="rect">
            <a:avLst/>
          </a:prstGeom>
        </p:spPr>
      </p:pic>
      <p:pic>
        <p:nvPicPr>
          <p:cNvPr id="13" name="Obrázek 12" descr="Obsah obrázku solární panel, Solární energie, Solární panel, solární energie&#10;&#10;Obsah generovaný pomocí AI může být nesprávný.">
            <a:extLst>
              <a:ext uri="{FF2B5EF4-FFF2-40B4-BE49-F238E27FC236}">
                <a16:creationId xmlns:a16="http://schemas.microsoft.com/office/drawing/2014/main" id="{19739662-A26A-48E7-B621-3991692411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3362"/>
            <a:ext cx="12192000" cy="1119839"/>
          </a:xfrm>
          <a:prstGeom prst="rect">
            <a:avLst/>
          </a:prstGeom>
        </p:spPr>
      </p:pic>
      <p:pic>
        <p:nvPicPr>
          <p:cNvPr id="15" name="Obrázek 14" descr="Obsah obrázku snímek obrazovky, řada/pruh, design&#10;&#10;Obsah generovaný pomocí AI může být nesprávný.">
            <a:extLst>
              <a:ext uri="{FF2B5EF4-FFF2-40B4-BE49-F238E27FC236}">
                <a16:creationId xmlns:a16="http://schemas.microsoft.com/office/drawing/2014/main" id="{456D4C38-1777-625B-8B54-B78717C63F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63" y="2809829"/>
            <a:ext cx="515706" cy="515706"/>
          </a:xfrm>
          <a:prstGeom prst="rect">
            <a:avLst/>
          </a:prstGeom>
        </p:spPr>
      </p:pic>
      <p:pic>
        <p:nvPicPr>
          <p:cNvPr id="17" name="Obrázek 16" descr="Obsah obrázku Grafika, snímek obrazovky, grafický design, design&#10;&#10;Obsah generovaný pomocí AI může být nesprávný.">
            <a:extLst>
              <a:ext uri="{FF2B5EF4-FFF2-40B4-BE49-F238E27FC236}">
                <a16:creationId xmlns:a16="http://schemas.microsoft.com/office/drawing/2014/main" id="{02ECE240-FDBC-BED6-E95F-A356E710E3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1" y="4336417"/>
            <a:ext cx="508008" cy="508008"/>
          </a:xfrm>
          <a:prstGeom prst="rect">
            <a:avLst/>
          </a:prstGeom>
        </p:spPr>
      </p:pic>
      <p:pic>
        <p:nvPicPr>
          <p:cNvPr id="21" name="Obrázek 20" descr="Obsah obrázku design, Grafika, snímek obrazovky, grafický design&#10;&#10;Obsah generovaný pomocí AI může být nesprávný.">
            <a:extLst>
              <a:ext uri="{FF2B5EF4-FFF2-40B4-BE49-F238E27FC236}">
                <a16:creationId xmlns:a16="http://schemas.microsoft.com/office/drawing/2014/main" id="{C84962AD-7EF4-F04B-F99E-5697E0FF69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1" y="3550081"/>
            <a:ext cx="508008" cy="5080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950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6AFBA-E4AC-952D-DD2E-87C213EE9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3821A4C-B3B6-FE15-2D70-4449F4DCB1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/>
              <a:t>Koho oslovujeme a proč právě vás?</a:t>
            </a:r>
          </a:p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2085FD4-F2FC-F727-9080-8C3F504010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403573"/>
            <a:ext cx="10922001" cy="646331"/>
          </a:xfrm>
        </p:spPr>
        <p:txBody>
          <a:bodyPr/>
          <a:lstStyle/>
          <a:p>
            <a:r>
              <a:rPr lang="cs-CZ"/>
              <a:t>ESG dotazník neposíláme všem dodavatelům. Výběr je cílený.*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6206806-BF71-A510-E7A0-A82BC1789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73194" y="2674116"/>
            <a:ext cx="3097033" cy="2178359"/>
          </a:xfrm>
          <a:solidFill>
            <a:schemeClr val="bg1"/>
          </a:solidFill>
          <a:ln w="15875">
            <a:solidFill>
              <a:srgbClr val="03C75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44000" tIns="0" rIns="144000" bIns="0" rtlCol="0" anchor="ctr"/>
          <a:lstStyle/>
          <a:p>
            <a:pPr marL="0" indent="0" algn="ctr" rtl="0">
              <a:spcBef>
                <a:spcPts val="3600"/>
              </a:spcBef>
              <a:buNone/>
            </a:pPr>
            <a:r>
              <a:rPr lang="cs-CZ" sz="1400" kern="1200">
                <a:solidFill>
                  <a:srgbClr val="202426"/>
                </a:solidFill>
              </a:rPr>
              <a:t>Pokud jste dotazník obdrželi, patří vaše společnost do vybrané skupiny pro dané období. </a:t>
            </a:r>
          </a:p>
          <a:p>
            <a:pPr marL="0" indent="0" algn="ctr" rtl="0">
              <a:spcBef>
                <a:spcPts val="3600"/>
              </a:spcBef>
              <a:buNone/>
            </a:pPr>
            <a:r>
              <a:rPr lang="cs-CZ" sz="1600" b="1" kern="1200">
                <a:solidFill>
                  <a:srgbClr val="202426"/>
                </a:solidFill>
              </a:rPr>
              <a:t>Prosíme proto o součinnost a pravdivé, pečlivé vyplnění dotazníku.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56B60B0-74C2-ACE9-753B-D7C668FE823E}"/>
              </a:ext>
            </a:extLst>
          </p:cNvPr>
          <p:cNvSpPr txBox="1"/>
          <p:nvPr/>
        </p:nvSpPr>
        <p:spPr>
          <a:xfrm>
            <a:off x="550862" y="3206605"/>
            <a:ext cx="2900515" cy="1008000"/>
          </a:xfrm>
          <a:prstGeom prst="rect">
            <a:avLst/>
          </a:prstGeom>
          <a:noFill/>
          <a:ln>
            <a:solidFill>
              <a:srgbClr val="03C751"/>
            </a:solidFill>
          </a:ln>
        </p:spPr>
        <p:txBody>
          <a:bodyPr wrap="square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cs-CZ" sz="1600" b="1" noProof="0">
                <a:solidFill>
                  <a:srgbClr val="03C751"/>
                </a:solidFill>
              </a:rPr>
              <a:t>Předmět a charakter plnění</a:t>
            </a:r>
          </a:p>
          <a:p>
            <a:pPr algn="ctr">
              <a:spcBef>
                <a:spcPts val="600"/>
              </a:spcBef>
            </a:pPr>
            <a:r>
              <a:rPr lang="cs-CZ" sz="1200" noProof="0"/>
              <a:t>Typ dodávky a povaha smluvního vztahu.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C3E011D3-4AB1-B171-C178-DDD832B75063}"/>
              </a:ext>
            </a:extLst>
          </p:cNvPr>
          <p:cNvSpPr txBox="1">
            <a:spLocks/>
          </p:cNvSpPr>
          <p:nvPr/>
        </p:nvSpPr>
        <p:spPr>
          <a:xfrm>
            <a:off x="1494759" y="6365804"/>
            <a:ext cx="7255693" cy="270151"/>
          </a:xfrm>
          <a:prstGeom prst="rect">
            <a:avLst/>
          </a:prstGeom>
        </p:spPr>
        <p:txBody>
          <a:bodyPr/>
          <a:lstStyle>
            <a:lvl1pPr marL="0" eaLnBrk="1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eaLnBrk="1" hangingPunct="1">
              <a:defRPr>
                <a:latin typeface="+mn-lt"/>
                <a:ea typeface="+mn-ea"/>
                <a:cs typeface="+mn-cs"/>
              </a:defRPr>
            </a:lvl2pPr>
            <a:lvl3pPr marL="914377" eaLnBrk="1" hangingPunct="1">
              <a:defRPr>
                <a:latin typeface="+mn-lt"/>
                <a:ea typeface="+mn-ea"/>
                <a:cs typeface="+mn-cs"/>
              </a:defRPr>
            </a:lvl3pPr>
            <a:lvl4pPr marL="1371566" eaLnBrk="1" hangingPunct="1">
              <a:defRPr>
                <a:latin typeface="+mn-lt"/>
                <a:ea typeface="+mn-ea"/>
                <a:cs typeface="+mn-cs"/>
              </a:defRPr>
            </a:lvl4pPr>
            <a:lvl5pPr marL="1828754" eaLnBrk="1" hangingPunct="1">
              <a:defRPr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i="1" kern="0"/>
              <a:t>*Oslovení dotazníkem samo o sobě neznamená, že je dodavatel hodnocen jako rizikový.</a:t>
            </a:r>
          </a:p>
        </p:txBody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F4E7D5CF-5615-17A2-9014-6EB927321F3B}"/>
              </a:ext>
            </a:extLst>
          </p:cNvPr>
          <p:cNvSpPr/>
          <p:nvPr/>
        </p:nvSpPr>
        <p:spPr>
          <a:xfrm>
            <a:off x="4726888" y="2547354"/>
            <a:ext cx="2691599" cy="239029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03C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CED12BA-86DE-D3E8-9F44-8ECE1E2CD3A3}"/>
              </a:ext>
            </a:extLst>
          </p:cNvPr>
          <p:cNvSpPr txBox="1"/>
          <p:nvPr/>
        </p:nvSpPr>
        <p:spPr>
          <a:xfrm>
            <a:off x="5099293" y="3419338"/>
            <a:ext cx="194678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cs-CZ" b="1"/>
              <a:t>Oslovení dodavatelé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06C5F08-FD3B-2F94-0749-72F00614578A}"/>
              </a:ext>
            </a:extLst>
          </p:cNvPr>
          <p:cNvSpPr txBox="1"/>
          <p:nvPr/>
        </p:nvSpPr>
        <p:spPr>
          <a:xfrm>
            <a:off x="550861" y="2253835"/>
            <a:ext cx="2900515" cy="1008000"/>
          </a:xfrm>
          <a:prstGeom prst="rect">
            <a:avLst/>
          </a:prstGeom>
          <a:noFill/>
          <a:ln>
            <a:solidFill>
              <a:srgbClr val="03C751"/>
            </a:solidFill>
          </a:ln>
        </p:spPr>
        <p:txBody>
          <a:bodyPr wrap="square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cs-CZ" sz="1600" b="1" noProof="0">
                <a:solidFill>
                  <a:srgbClr val="03C751"/>
                </a:solidFill>
              </a:rPr>
              <a:t>Finanční významnost</a:t>
            </a:r>
          </a:p>
          <a:p>
            <a:pPr algn="ctr">
              <a:spcBef>
                <a:spcPts val="600"/>
              </a:spcBef>
            </a:pPr>
            <a:r>
              <a:rPr lang="cs-CZ" sz="1200" noProof="0"/>
              <a:t>Objem přímých dodávek vybraným společnostem Skupiny ČEZ.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6938F4A-0177-82B8-6A17-E2DFB6D1D351}"/>
              </a:ext>
            </a:extLst>
          </p:cNvPr>
          <p:cNvSpPr txBox="1"/>
          <p:nvPr/>
        </p:nvSpPr>
        <p:spPr>
          <a:xfrm>
            <a:off x="550862" y="4314207"/>
            <a:ext cx="2900515" cy="1031051"/>
          </a:xfrm>
          <a:prstGeom prst="rect">
            <a:avLst/>
          </a:prstGeom>
          <a:noFill/>
          <a:ln>
            <a:solidFill>
              <a:srgbClr val="03C751"/>
            </a:solidFill>
          </a:ln>
        </p:spPr>
        <p:txBody>
          <a:bodyPr wrap="square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cs-CZ" sz="1600" b="1" noProof="0">
                <a:solidFill>
                  <a:srgbClr val="03C751"/>
                </a:solidFill>
              </a:rPr>
              <a:t>Rizikový profil a další souvislosti</a:t>
            </a:r>
          </a:p>
          <a:p>
            <a:pPr algn="ctr">
              <a:spcBef>
                <a:spcPts val="600"/>
              </a:spcBef>
            </a:pPr>
            <a:r>
              <a:rPr lang="cs-CZ" sz="1200" noProof="0"/>
              <a:t>Rizikovost země, sektoru a interní hodnocení Skupiny ČEZ.</a:t>
            </a:r>
          </a:p>
        </p:txBody>
      </p:sp>
      <p:sp>
        <p:nvSpPr>
          <p:cNvPr id="5" name="Text 22">
            <a:extLst>
              <a:ext uri="{FF2B5EF4-FFF2-40B4-BE49-F238E27FC236}">
                <a16:creationId xmlns:a16="http://schemas.microsoft.com/office/drawing/2014/main" id="{51E2AEA7-3BCA-016F-B010-E3F79A7D6067}"/>
              </a:ext>
            </a:extLst>
          </p:cNvPr>
          <p:cNvSpPr/>
          <p:nvPr/>
        </p:nvSpPr>
        <p:spPr>
          <a:xfrm>
            <a:off x="3779485" y="5345258"/>
            <a:ext cx="463303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>
                <a:solidFill>
                  <a:srgbClr val="03C7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Výběr vychází ze společného posouzení uvedených hledisek.</a:t>
            </a:r>
            <a:endParaRPr lang="en-US" sz="1200" b="1">
              <a:solidFill>
                <a:srgbClr val="03C751"/>
              </a:solidFill>
            </a:endParaRPr>
          </a:p>
        </p:txBody>
      </p:sp>
      <p:pic>
        <p:nvPicPr>
          <p:cNvPr id="17" name="Grafický objekt 16" descr="Fúze obrys">
            <a:extLst>
              <a:ext uri="{FF2B5EF4-FFF2-40B4-BE49-F238E27FC236}">
                <a16:creationId xmlns:a16="http://schemas.microsoft.com/office/drawing/2014/main" id="{C07621A6-5FC6-79E4-18FE-BE683273B9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477374" y="2568147"/>
            <a:ext cx="1143249" cy="2390299"/>
          </a:xfrm>
          <a:prstGeom prst="rect">
            <a:avLst/>
          </a:prstGeom>
        </p:spPr>
      </p:pic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5938CFF8-B306-9865-FDAC-59586120F276}"/>
              </a:ext>
            </a:extLst>
          </p:cNvPr>
          <p:cNvCxnSpPr>
            <a:cxnSpLocks/>
          </p:cNvCxnSpPr>
          <p:nvPr/>
        </p:nvCxnSpPr>
        <p:spPr>
          <a:xfrm>
            <a:off x="7682033" y="3748363"/>
            <a:ext cx="533237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3AF3C8A4-07C4-7EDC-6158-F108736EEA73}"/>
              </a:ext>
            </a:extLst>
          </p:cNvPr>
          <p:cNvCxnSpPr/>
          <p:nvPr/>
        </p:nvCxnSpPr>
        <p:spPr>
          <a:xfrm>
            <a:off x="8559538" y="3763296"/>
            <a:ext cx="27243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ál 25">
            <a:extLst>
              <a:ext uri="{FF2B5EF4-FFF2-40B4-BE49-F238E27FC236}">
                <a16:creationId xmlns:a16="http://schemas.microsoft.com/office/drawing/2014/main" id="{B958D3C0-905B-10A3-4B5E-BE5AE2952F75}"/>
              </a:ext>
            </a:extLst>
          </p:cNvPr>
          <p:cNvSpPr/>
          <p:nvPr/>
        </p:nvSpPr>
        <p:spPr>
          <a:xfrm>
            <a:off x="9742805" y="3606570"/>
            <a:ext cx="357809" cy="3134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3" name="Obrázek 22" descr="Obsah obrázku Grafika, symbol, kruh, logo&#10;&#10;Obsah generovaný pomocí AI může být nesprávný.">
            <a:extLst>
              <a:ext uri="{FF2B5EF4-FFF2-40B4-BE49-F238E27FC236}">
                <a16:creationId xmlns:a16="http://schemas.microsoft.com/office/drawing/2014/main" id="{7E7A737C-6A79-91C4-21DF-643ADA1D9F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686" y="3571272"/>
            <a:ext cx="384045" cy="38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33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snímek obrazovky, Grafika, symbol, Písmo&#10;&#10;Obsah generovaný pomocí AI může být nesprávný.">
            <a:extLst>
              <a:ext uri="{FF2B5EF4-FFF2-40B4-BE49-F238E27FC236}">
                <a16:creationId xmlns:a16="http://schemas.microsoft.com/office/drawing/2014/main" id="{C68E28E6-81A7-BF52-32A5-F7D7184A7C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049" y="2104048"/>
            <a:ext cx="1324952" cy="1324951"/>
          </a:xfrm>
          <a:prstGeom prst="rect">
            <a:avLst/>
          </a:prstGeom>
        </p:spPr>
      </p:pic>
      <p:pic>
        <p:nvPicPr>
          <p:cNvPr id="7" name="Obrázek 6" descr="Obsah obrázku Grafika, snímek obrazovky, Písmo, symbol&#10;&#10;Obsah generovaný pomocí AI může být nesprávný.">
            <a:extLst>
              <a:ext uri="{FF2B5EF4-FFF2-40B4-BE49-F238E27FC236}">
                <a16:creationId xmlns:a16="http://schemas.microsoft.com/office/drawing/2014/main" id="{A47946CB-C56B-E56D-9223-9B501AE04B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124" y="2104048"/>
            <a:ext cx="1324952" cy="1324951"/>
          </a:xfrm>
          <a:prstGeom prst="rect">
            <a:avLst/>
          </a:prstGeom>
        </p:spPr>
      </p:pic>
      <p:pic>
        <p:nvPicPr>
          <p:cNvPr id="14" name="Obrázek 13" descr="Obsah obrázku symbol, Grafika, logo, Písmo&#10;&#10;Obsah generovaný pomocí AI může být nesprávný.">
            <a:extLst>
              <a:ext uri="{FF2B5EF4-FFF2-40B4-BE49-F238E27FC236}">
                <a16:creationId xmlns:a16="http://schemas.microsoft.com/office/drawing/2014/main" id="{0A87394E-E29B-225A-4CF9-4773139C32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85" y="2104049"/>
            <a:ext cx="1324951" cy="1324951"/>
          </a:xfrm>
          <a:prstGeom prst="rect">
            <a:avLst/>
          </a:prstGeom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FEEDE2D-B2EC-6CC1-6157-D7A4BCDC12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cs-CZ"/>
              <a:t>Co dotazník pokrývá?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991E5D0-0171-1863-6E79-973D513C6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2" y="1397772"/>
            <a:ext cx="11153458" cy="495079"/>
          </a:xfrm>
        </p:spPr>
        <p:txBody>
          <a:bodyPr lIns="91440" tIns="45720" rIns="91440" bIns="45720" anchor="t"/>
          <a:lstStyle/>
          <a:p>
            <a:pPr marL="0" indent="0" algn="l">
              <a:spcBef>
                <a:spcPts val="600"/>
              </a:spcBef>
              <a:buClrTx/>
              <a:buNone/>
              <a:defRPr/>
            </a:pPr>
            <a:r>
              <a:rPr lang="cs-CZ" sz="1800"/>
              <a:t>Dotazník je informativní. Výsledky jsou dále posuzovány v kontextu rizik a souvisejících analýz dodavatelů.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7A2C135-F91F-5F5B-2A3A-558EE05375C9}"/>
              </a:ext>
            </a:extLst>
          </p:cNvPr>
          <p:cNvSpPr txBox="1"/>
          <p:nvPr/>
        </p:nvSpPr>
        <p:spPr>
          <a:xfrm>
            <a:off x="647911" y="3540912"/>
            <a:ext cx="2054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rgbClr val="03C751"/>
                </a:solidFill>
              </a:rPr>
              <a:t>Reporting a náležitá péče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9B08088-69E3-A510-B0F9-C1E5E2A818D0}"/>
              </a:ext>
            </a:extLst>
          </p:cNvPr>
          <p:cNvSpPr txBox="1"/>
          <p:nvPr/>
        </p:nvSpPr>
        <p:spPr>
          <a:xfrm>
            <a:off x="6044396" y="3540912"/>
            <a:ext cx="2402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rgbClr val="03C751"/>
                </a:solidFill>
              </a:rPr>
              <a:t>S | Sociální oblast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60F87411-ED06-6173-BE80-E0408C1CE582}"/>
              </a:ext>
            </a:extLst>
          </p:cNvPr>
          <p:cNvSpPr txBox="1"/>
          <p:nvPr/>
        </p:nvSpPr>
        <p:spPr>
          <a:xfrm>
            <a:off x="3181077" y="3540912"/>
            <a:ext cx="2497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rgbClr val="03C751"/>
                </a:solidFill>
              </a:rPr>
              <a:t>E | Životní prostředí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83DA59C-7222-9CC4-84A2-83BAF6855A05}"/>
              </a:ext>
            </a:extLst>
          </p:cNvPr>
          <p:cNvSpPr txBox="1"/>
          <p:nvPr/>
        </p:nvSpPr>
        <p:spPr>
          <a:xfrm>
            <a:off x="8469001" y="3532379"/>
            <a:ext cx="280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rgbClr val="03C751"/>
                </a:solidFill>
              </a:rPr>
              <a:t>G | Řízení společnosti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405D118-EDEC-5970-DFAD-B52C611BEF02}"/>
              </a:ext>
            </a:extLst>
          </p:cNvPr>
          <p:cNvSpPr txBox="1"/>
          <p:nvPr/>
        </p:nvSpPr>
        <p:spPr>
          <a:xfrm>
            <a:off x="550862" y="4187243"/>
            <a:ext cx="2151991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cs-CZ" sz="1400"/>
              <a:t>Zprávy, politiky, ESG rating a postupy náležité péče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94A10A3-5F60-6A92-5597-58355D6BF269}"/>
              </a:ext>
            </a:extLst>
          </p:cNvPr>
          <p:cNvSpPr txBox="1"/>
          <p:nvPr/>
        </p:nvSpPr>
        <p:spPr>
          <a:xfrm>
            <a:off x="3353664" y="4187243"/>
            <a:ext cx="2151991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cs-CZ" sz="1400"/>
              <a:t>Emise, energie, odpady, biodiverzita a environmentální rizika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D7E65C37-2C02-9D44-59DF-4CD20DC81952}"/>
              </a:ext>
            </a:extLst>
          </p:cNvPr>
          <p:cNvSpPr txBox="1"/>
          <p:nvPr/>
        </p:nvSpPr>
        <p:spPr>
          <a:xfrm>
            <a:off x="6169603" y="4187243"/>
            <a:ext cx="2151991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cs-CZ" sz="1400"/>
              <a:t>Lidská práva, pracovní podmínky, BOZP a rovné příležitosti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1902C3DB-405F-06F3-05BE-D096FCBE24E8}"/>
              </a:ext>
            </a:extLst>
          </p:cNvPr>
          <p:cNvSpPr txBox="1"/>
          <p:nvPr/>
        </p:nvSpPr>
        <p:spPr>
          <a:xfrm>
            <a:off x="8797529" y="4187243"/>
            <a:ext cx="2151991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 anchorCtr="0">
            <a:noAutofit/>
          </a:bodyPr>
          <a:lstStyle/>
          <a:p>
            <a:pPr algn="ctr"/>
            <a:r>
              <a:rPr lang="cs-CZ" sz="1400"/>
              <a:t>Etika, compliance, řízení rizik a transparentnost</a:t>
            </a: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C01122FF-3D02-D72E-A212-D6BFBBD8A249}"/>
              </a:ext>
            </a:extLst>
          </p:cNvPr>
          <p:cNvSpPr/>
          <p:nvPr/>
        </p:nvSpPr>
        <p:spPr>
          <a:xfrm>
            <a:off x="550862" y="5258518"/>
            <a:ext cx="10398658" cy="1053792"/>
          </a:xfrm>
          <a:prstGeom prst="rect">
            <a:avLst/>
          </a:prstGeom>
          <a:solidFill>
            <a:srgbClr val="B2B2B2"/>
          </a:solidFill>
          <a:ln>
            <a:solidFill>
              <a:srgbClr val="03C75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600" b="1" noProof="0">
                <a:solidFill>
                  <a:schemeClr val="bg1"/>
                </a:solidFill>
              </a:rPr>
              <a:t>Přílohy a komentáře pomáhají odpovědi správně vyhodnotit. </a:t>
            </a:r>
          </a:p>
          <a:p>
            <a:pPr marL="0" indent="0" algn="ctr">
              <a:buNone/>
            </a:pPr>
            <a:r>
              <a:rPr lang="cs-CZ" sz="1600" b="1" noProof="0">
                <a:solidFill>
                  <a:schemeClr val="bg1"/>
                </a:solidFill>
              </a:rPr>
              <a:t>Pokud podklad nemáte, uveďte pravdivý aktuální stav. </a:t>
            </a:r>
          </a:p>
          <a:p>
            <a:pPr marL="0" indent="0" algn="ctr">
              <a:buNone/>
            </a:pPr>
            <a:r>
              <a:rPr lang="cs-CZ" sz="1600" b="1" noProof="0">
                <a:solidFill>
                  <a:schemeClr val="bg1"/>
                </a:solidFill>
              </a:rPr>
              <a:t>Nevytvářejte náhradní dokument pouze pro účely dotazníku. </a:t>
            </a:r>
          </a:p>
        </p:txBody>
      </p:sp>
      <p:pic>
        <p:nvPicPr>
          <p:cNvPr id="2" name="Obrázek 1" descr="Obsah obrázku Grafika, klipart, kresba, kreativita&#10;&#10;Obsah generovaný pomocí AI může být nesprávný.">
            <a:extLst>
              <a:ext uri="{FF2B5EF4-FFF2-40B4-BE49-F238E27FC236}">
                <a16:creationId xmlns:a16="http://schemas.microsoft.com/office/drawing/2014/main" id="{99C86A89-FD5D-DE6F-8938-E42C85C8AD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37" y="2038150"/>
            <a:ext cx="1470689" cy="14706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2803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268B5-9BE3-AE6B-9D7A-47CFFC8C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B0C6D60-8E0E-A022-9D5A-9A409F6C48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57120"/>
            <a:ext cx="7265783" cy="954107"/>
          </a:xfrm>
        </p:spPr>
        <p:txBody>
          <a:bodyPr/>
          <a:lstStyle/>
          <a:p>
            <a:r>
              <a:rPr lang="cs-CZ"/>
              <a:t>Nové oblasti v ESG dotazníku pro rok 2026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F375689-DE6B-7B68-A8D9-C1B590A111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1" y="4533463"/>
            <a:ext cx="7265783" cy="1840913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80000" rIns="180000" anchor="ctr" anchorCtr="1"/>
          <a:lstStyle/>
          <a:p>
            <a:pPr marL="285750" indent="-285750" algn="l">
              <a:spcBef>
                <a:spcPts val="600"/>
              </a:spcBef>
              <a:buClr>
                <a:srgbClr val="03C751"/>
              </a:buClr>
              <a:buFont typeface="Wingdings" panose="05000000000000000000" pitchFamily="2" charset="2"/>
              <a:buChar char="Ø"/>
            </a:pPr>
            <a:r>
              <a:rPr lang="cs-CZ" sz="1400" dirty="0">
                <a:cs typeface="Arial"/>
              </a:rPr>
              <a:t>Výše čistého obratu společnosti</a:t>
            </a:r>
          </a:p>
          <a:p>
            <a:pPr marL="285750" indent="-285750" algn="l">
              <a:spcBef>
                <a:spcPts val="600"/>
              </a:spcBef>
              <a:buClr>
                <a:srgbClr val="03C751"/>
              </a:buClr>
              <a:buFont typeface="Wingdings" panose="05000000000000000000" pitchFamily="2" charset="2"/>
              <a:buChar char="Ø"/>
            </a:pPr>
            <a:r>
              <a:rPr lang="cs-CZ" sz="1400" dirty="0">
                <a:cs typeface="Arial"/>
              </a:rPr>
              <a:t>Významné ESG incidenty, včetně popisu incidentu a přijatých opatření</a:t>
            </a:r>
          </a:p>
          <a:p>
            <a:pPr marL="285750" indent="-285750" algn="l">
              <a:spcBef>
                <a:spcPts val="600"/>
              </a:spcBef>
              <a:buClr>
                <a:srgbClr val="03C751"/>
              </a:buClr>
              <a:buFont typeface="Wingdings" panose="05000000000000000000" pitchFamily="2" charset="2"/>
              <a:buChar char="Ø"/>
            </a:pPr>
            <a:r>
              <a:rPr lang="cs-CZ" sz="1400" dirty="0">
                <a:cs typeface="Arial"/>
              </a:rPr>
              <a:t>Zastoupení žen v nejvyšším řídícím orgánu</a:t>
            </a:r>
          </a:p>
          <a:p>
            <a:pPr marL="285750" indent="-285750" algn="l">
              <a:spcBef>
                <a:spcPts val="600"/>
              </a:spcBef>
              <a:buClr>
                <a:srgbClr val="03C751"/>
              </a:buClr>
              <a:buFont typeface="Wingdings" panose="05000000000000000000" pitchFamily="2" charset="2"/>
              <a:buChar char="Ø"/>
            </a:pPr>
            <a:r>
              <a:rPr lang="cs-CZ" sz="1400" dirty="0">
                <a:cs typeface="Arial"/>
              </a:rPr>
              <a:t>PFAS (chemikálie)</a:t>
            </a:r>
          </a:p>
          <a:p>
            <a:pPr marL="285750" indent="-285750" algn="l">
              <a:spcBef>
                <a:spcPts val="600"/>
              </a:spcBef>
              <a:buClr>
                <a:srgbClr val="03C751"/>
              </a:buClr>
              <a:buFont typeface="Wingdings" panose="05000000000000000000" pitchFamily="2" charset="2"/>
              <a:buChar char="Ø"/>
            </a:pPr>
            <a:r>
              <a:rPr lang="cs-CZ" sz="1400" dirty="0">
                <a:cs typeface="Arial"/>
              </a:rPr>
              <a:t>Pracovní úrazy, včetně smrtelných pracovních úrazů, a nemoci související s prací</a:t>
            </a:r>
          </a:p>
        </p:txBody>
      </p:sp>
      <p:pic>
        <p:nvPicPr>
          <p:cNvPr id="13" name="Obrázek 12" descr="Obsah obrázku snímek obrazovky, symbol, Grafika, kruh&#10;&#10;Obsah generovaný pomocí AI může být nesprávný.">
            <a:extLst>
              <a:ext uri="{FF2B5EF4-FFF2-40B4-BE49-F238E27FC236}">
                <a16:creationId xmlns:a16="http://schemas.microsoft.com/office/drawing/2014/main" id="{57594182-90C5-B23C-8B91-CEDB0079A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66" y="1311227"/>
            <a:ext cx="617070" cy="617070"/>
          </a:xfrm>
          <a:prstGeom prst="rect">
            <a:avLst/>
          </a:prstGeom>
        </p:spPr>
      </p:pic>
      <p:sp>
        <p:nvSpPr>
          <p:cNvPr id="27" name="TextovéPole 26">
            <a:extLst>
              <a:ext uri="{FF2B5EF4-FFF2-40B4-BE49-F238E27FC236}">
                <a16:creationId xmlns:a16="http://schemas.microsoft.com/office/drawing/2014/main" id="{722DE224-22BF-4475-9EAA-8E3340B1D5CD}"/>
              </a:ext>
            </a:extLst>
          </p:cNvPr>
          <p:cNvSpPr txBox="1"/>
          <p:nvPr/>
        </p:nvSpPr>
        <p:spPr>
          <a:xfrm>
            <a:off x="1179869" y="1951581"/>
            <a:ext cx="66367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03C751"/>
              </a:buClr>
              <a:buFont typeface="Courier New" panose="02070309020205020404" pitchFamily="49" charset="0"/>
              <a:buChar char="o"/>
            </a:pPr>
            <a:r>
              <a:rPr lang="cs-CZ" sz="1600" dirty="0"/>
              <a:t>červenec 2026</a:t>
            </a:r>
          </a:p>
          <a:p>
            <a:pPr marL="285750" indent="-285750">
              <a:spcBef>
                <a:spcPts val="1200"/>
              </a:spcBef>
              <a:buClr>
                <a:srgbClr val="03C751"/>
              </a:buClr>
              <a:buFont typeface="Courier New" panose="02070309020205020404" pitchFamily="49" charset="0"/>
              <a:buChar char="o"/>
            </a:pPr>
            <a:r>
              <a:rPr lang="cs-CZ" sz="1600" dirty="0"/>
              <a:t>cílem bylo aktualizovat ESG dotazník dle aktuálních legislativních a reportingových požadavků</a:t>
            </a:r>
          </a:p>
          <a:p>
            <a:pPr marL="285750" indent="-285750">
              <a:spcBef>
                <a:spcPts val="1200"/>
              </a:spcBef>
              <a:buClr>
                <a:srgbClr val="03C751"/>
              </a:buClr>
              <a:buFont typeface="Courier New" panose="02070309020205020404" pitchFamily="49" charset="0"/>
              <a:buChar char="o"/>
            </a:pPr>
            <a:r>
              <a:rPr lang="cs-CZ" sz="1600" dirty="0"/>
              <a:t>připomínkování probíhalo interně se zapojenými relevantními útvary společnosti</a:t>
            </a:r>
          </a:p>
        </p:txBody>
      </p: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74A39EB6-38D2-8ECE-DB24-1D715E9BF9F7}"/>
              </a:ext>
            </a:extLst>
          </p:cNvPr>
          <p:cNvCxnSpPr>
            <a:cxnSpLocks/>
          </p:cNvCxnSpPr>
          <p:nvPr/>
        </p:nvCxnSpPr>
        <p:spPr>
          <a:xfrm>
            <a:off x="1179869" y="3703769"/>
            <a:ext cx="3600000" cy="0"/>
          </a:xfrm>
          <a:prstGeom prst="line">
            <a:avLst/>
          </a:prstGeom>
          <a:ln w="63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ázek 13" descr="Obsah obrázku venku, větrný mlýn, obloha, generátor&#10;&#10;Obsah generovaný pomocí AI může být nesprávný.">
            <a:extLst>
              <a:ext uri="{FF2B5EF4-FFF2-40B4-BE49-F238E27FC236}">
                <a16:creationId xmlns:a16="http://schemas.microsoft.com/office/drawing/2014/main" id="{1E1C96A8-903F-6B96-D0A1-08264F4EA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19" y="0"/>
            <a:ext cx="4139380" cy="6858000"/>
          </a:xfrm>
          <a:prstGeom prst="rect">
            <a:avLst/>
          </a:prstGeom>
        </p:spPr>
      </p:pic>
      <p:pic>
        <p:nvPicPr>
          <p:cNvPr id="1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DE755CD-8900-802D-8D43-85B6B0FC6A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0"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3E71A6A-A95D-77D0-691A-C49AC9A5D99E}"/>
              </a:ext>
            </a:extLst>
          </p:cNvPr>
          <p:cNvSpPr txBox="1"/>
          <p:nvPr/>
        </p:nvSpPr>
        <p:spPr>
          <a:xfrm>
            <a:off x="1179870" y="1408922"/>
            <a:ext cx="5696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x-none"/>
            </a:defPPr>
            <a:lvl1pPr>
              <a:defRPr b="1">
                <a:solidFill>
                  <a:srgbClr val="03C751"/>
                </a:solidFill>
              </a:defRPr>
            </a:lvl1pPr>
          </a:lstStyle>
          <a:p>
            <a:r>
              <a:rPr lang="cs-CZ" dirty="0"/>
              <a:t>V roce 2026 proběhla revize ESG dotazníku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1E6C5E9-3721-ABED-B541-DAA4C3677177}"/>
              </a:ext>
            </a:extLst>
          </p:cNvPr>
          <p:cNvSpPr txBox="1"/>
          <p:nvPr/>
        </p:nvSpPr>
        <p:spPr>
          <a:xfrm>
            <a:off x="1179869" y="4016954"/>
            <a:ext cx="370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>
                <a:solidFill>
                  <a:srgbClr val="03C751"/>
                </a:solidFill>
              </a:rPr>
              <a:t>Nové oblasti v ESG dotazníku</a:t>
            </a:r>
          </a:p>
        </p:txBody>
      </p:sp>
      <p:pic>
        <p:nvPicPr>
          <p:cNvPr id="7" name="Obrázek 6" descr="Obsah obrázku snímek obrazovky, design&#10;&#10;Obsah generovaný pomocí AI může být nesprávný.">
            <a:extLst>
              <a:ext uri="{FF2B5EF4-FFF2-40B4-BE49-F238E27FC236}">
                <a16:creationId xmlns:a16="http://schemas.microsoft.com/office/drawing/2014/main" id="{0493C30E-88FA-D11C-C130-FA34863B3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12" y="3842805"/>
            <a:ext cx="617070" cy="61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4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DB24FA7-8A8A-A35D-BD09-A005B40FBE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/>
              <a:t>Kam jsme se od roku 2024 posunuli?</a:t>
            </a:r>
          </a:p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D82001B-DE04-B7EF-AFCE-DD176A0F3F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435750"/>
            <a:ext cx="10922001" cy="646331"/>
          </a:xfrm>
        </p:spPr>
        <p:txBody>
          <a:bodyPr/>
          <a:lstStyle/>
          <a:p>
            <a:r>
              <a:rPr lang="cs-CZ"/>
              <a:t>Od nastavení společného rámce k praktické podpoře a individualizované zpětné vazbě pro dodavatele.</a:t>
            </a:r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4165E86A-A4E3-47C8-5606-2000C58BB071}"/>
              </a:ext>
            </a:extLst>
          </p:cNvPr>
          <p:cNvSpPr/>
          <p:nvPr/>
        </p:nvSpPr>
        <p:spPr>
          <a:xfrm>
            <a:off x="550861" y="2415632"/>
            <a:ext cx="10922001" cy="26654"/>
          </a:xfrm>
          <a:prstGeom prst="line">
            <a:avLst/>
          </a:prstGeom>
          <a:noFill/>
          <a:ln w="2794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10">
            <a:extLst>
              <a:ext uri="{FF2B5EF4-FFF2-40B4-BE49-F238E27FC236}">
                <a16:creationId xmlns:a16="http://schemas.microsoft.com/office/drawing/2014/main" id="{D5451542-410E-B975-057A-95935DF50AD9}"/>
              </a:ext>
            </a:extLst>
          </p:cNvPr>
          <p:cNvSpPr/>
          <p:nvPr/>
        </p:nvSpPr>
        <p:spPr>
          <a:xfrm>
            <a:off x="1597552" y="2282067"/>
            <a:ext cx="347472" cy="347472"/>
          </a:xfrm>
          <a:prstGeom prst="ellipse">
            <a:avLst/>
          </a:prstGeom>
          <a:solidFill>
            <a:srgbClr val="FFFFFF"/>
          </a:solidFill>
          <a:ln w="2794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10">
            <a:extLst>
              <a:ext uri="{FF2B5EF4-FFF2-40B4-BE49-F238E27FC236}">
                <a16:creationId xmlns:a16="http://schemas.microsoft.com/office/drawing/2014/main" id="{EAFAB90E-96D5-FF8B-6ADA-56CCBA8C2F0A}"/>
              </a:ext>
            </a:extLst>
          </p:cNvPr>
          <p:cNvSpPr/>
          <p:nvPr/>
        </p:nvSpPr>
        <p:spPr>
          <a:xfrm>
            <a:off x="4497706" y="2251654"/>
            <a:ext cx="347472" cy="347472"/>
          </a:xfrm>
          <a:prstGeom prst="ellipse">
            <a:avLst/>
          </a:prstGeom>
          <a:solidFill>
            <a:srgbClr val="FFFFFF"/>
          </a:solidFill>
          <a:ln w="2794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243F99A3-B788-AC55-2C6B-4121343A5AD3}"/>
              </a:ext>
            </a:extLst>
          </p:cNvPr>
          <p:cNvSpPr/>
          <p:nvPr/>
        </p:nvSpPr>
        <p:spPr>
          <a:xfrm>
            <a:off x="7280356" y="2241896"/>
            <a:ext cx="347472" cy="347472"/>
          </a:xfrm>
          <a:prstGeom prst="ellipse">
            <a:avLst/>
          </a:prstGeom>
          <a:solidFill>
            <a:srgbClr val="FFFFFF"/>
          </a:solidFill>
          <a:ln w="2794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10">
            <a:extLst>
              <a:ext uri="{FF2B5EF4-FFF2-40B4-BE49-F238E27FC236}">
                <a16:creationId xmlns:a16="http://schemas.microsoft.com/office/drawing/2014/main" id="{4CCFB143-5B34-84FE-69D9-51AAA1CC9C4C}"/>
              </a:ext>
            </a:extLst>
          </p:cNvPr>
          <p:cNvSpPr/>
          <p:nvPr/>
        </p:nvSpPr>
        <p:spPr>
          <a:xfrm>
            <a:off x="10063006" y="2241896"/>
            <a:ext cx="347472" cy="347472"/>
          </a:xfrm>
          <a:prstGeom prst="ellipse">
            <a:avLst/>
          </a:prstGeom>
          <a:solidFill>
            <a:srgbClr val="FFFFFF"/>
          </a:solidFill>
          <a:ln w="2794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E5512BA8-B7B8-ACB6-6C25-BB754A2FD16D}"/>
              </a:ext>
            </a:extLst>
          </p:cNvPr>
          <p:cNvSpPr/>
          <p:nvPr/>
        </p:nvSpPr>
        <p:spPr>
          <a:xfrm>
            <a:off x="1688992" y="2369665"/>
            <a:ext cx="164592" cy="164592"/>
          </a:xfrm>
          <a:prstGeom prst="ellipse">
            <a:avLst/>
          </a:prstGeom>
          <a:solidFill>
            <a:srgbClr val="00C752"/>
          </a:solidFill>
          <a:ln w="1270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F5A12C7F-A3DC-5536-5674-09994BB8356B}"/>
              </a:ext>
            </a:extLst>
          </p:cNvPr>
          <p:cNvSpPr/>
          <p:nvPr/>
        </p:nvSpPr>
        <p:spPr>
          <a:xfrm>
            <a:off x="7371796" y="2333336"/>
            <a:ext cx="164592" cy="164592"/>
          </a:xfrm>
          <a:prstGeom prst="ellipse">
            <a:avLst/>
          </a:prstGeom>
          <a:solidFill>
            <a:srgbClr val="00C752"/>
          </a:solidFill>
          <a:ln w="1270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01557D1D-9303-5AD1-70D9-7AE44A56D56D}"/>
              </a:ext>
            </a:extLst>
          </p:cNvPr>
          <p:cNvSpPr/>
          <p:nvPr/>
        </p:nvSpPr>
        <p:spPr>
          <a:xfrm>
            <a:off x="4589146" y="2335962"/>
            <a:ext cx="164592" cy="164592"/>
          </a:xfrm>
          <a:prstGeom prst="ellipse">
            <a:avLst/>
          </a:prstGeom>
          <a:solidFill>
            <a:srgbClr val="00C752"/>
          </a:solidFill>
          <a:ln w="1270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6A0B1C8A-0501-411E-9BB5-2AEEDDF5265B}"/>
              </a:ext>
            </a:extLst>
          </p:cNvPr>
          <p:cNvSpPr/>
          <p:nvPr/>
        </p:nvSpPr>
        <p:spPr>
          <a:xfrm>
            <a:off x="10154446" y="2333336"/>
            <a:ext cx="164592" cy="164592"/>
          </a:xfrm>
          <a:prstGeom prst="ellipse">
            <a:avLst/>
          </a:prstGeom>
          <a:solidFill>
            <a:srgbClr val="00C752"/>
          </a:solidFill>
          <a:ln w="1270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9C45F3A2-FBA0-813D-E4B5-98D26612E8D2}"/>
              </a:ext>
            </a:extLst>
          </p:cNvPr>
          <p:cNvSpPr/>
          <p:nvPr/>
        </p:nvSpPr>
        <p:spPr>
          <a:xfrm>
            <a:off x="1361019" y="1901938"/>
            <a:ext cx="858410" cy="259146"/>
          </a:xfrm>
          <a:prstGeom prst="roundRect">
            <a:avLst>
              <a:gd name="adj" fmla="val 19048"/>
            </a:avLst>
          </a:prstGeom>
          <a:solidFill>
            <a:schemeClr val="bg1">
              <a:lumMod val="50000"/>
            </a:schemeClr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cs-CZ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644CF43C-7BCE-2E61-8F63-0B2D1785253A}"/>
              </a:ext>
            </a:extLst>
          </p:cNvPr>
          <p:cNvSpPr/>
          <p:nvPr/>
        </p:nvSpPr>
        <p:spPr>
          <a:xfrm>
            <a:off x="1173004" y="1952894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</a:t>
            </a:r>
            <a:endParaRPr lang="cs-CZ" sz="1000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F8727AFD-8D11-4840-AA42-AE375D0DCFA6}"/>
              </a:ext>
            </a:extLst>
          </p:cNvPr>
          <p:cNvSpPr/>
          <p:nvPr/>
        </p:nvSpPr>
        <p:spPr>
          <a:xfrm>
            <a:off x="4264026" y="1887865"/>
            <a:ext cx="858410" cy="259146"/>
          </a:xfrm>
          <a:prstGeom prst="roundRect">
            <a:avLst>
              <a:gd name="adj" fmla="val 19048"/>
            </a:avLst>
          </a:prstGeom>
          <a:solidFill>
            <a:schemeClr val="bg1">
              <a:lumMod val="50000"/>
            </a:schemeClr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cs-CZ"/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289B5C8C-C3AD-18F9-3B5D-A3F4B0EF900B}"/>
              </a:ext>
            </a:extLst>
          </p:cNvPr>
          <p:cNvSpPr/>
          <p:nvPr/>
        </p:nvSpPr>
        <p:spPr>
          <a:xfrm>
            <a:off x="7024887" y="1896473"/>
            <a:ext cx="858410" cy="259146"/>
          </a:xfrm>
          <a:prstGeom prst="roundRect">
            <a:avLst>
              <a:gd name="adj" fmla="val 19048"/>
            </a:avLst>
          </a:prstGeom>
          <a:solidFill>
            <a:schemeClr val="bg1">
              <a:lumMod val="50000"/>
            </a:schemeClr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cs-CZ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E3BA1C8F-883C-0BC1-6CAB-B1056ED0E677}"/>
              </a:ext>
            </a:extLst>
          </p:cNvPr>
          <p:cNvSpPr/>
          <p:nvPr/>
        </p:nvSpPr>
        <p:spPr>
          <a:xfrm>
            <a:off x="9807537" y="1877835"/>
            <a:ext cx="858410" cy="259146"/>
          </a:xfrm>
          <a:prstGeom prst="roundRect">
            <a:avLst>
              <a:gd name="adj" fmla="val 19048"/>
            </a:avLst>
          </a:prstGeom>
          <a:solidFill>
            <a:srgbClr val="03C751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cs-CZ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6D45DB91-1CB4-CAD7-0676-92B9079030F9}"/>
              </a:ext>
            </a:extLst>
          </p:cNvPr>
          <p:cNvSpPr/>
          <p:nvPr/>
        </p:nvSpPr>
        <p:spPr>
          <a:xfrm>
            <a:off x="4076011" y="1939034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cs-CZ" sz="100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20C8A14F-224E-DCBC-DC3F-BBB976DB0DCE}"/>
              </a:ext>
            </a:extLst>
          </p:cNvPr>
          <p:cNvSpPr/>
          <p:nvPr/>
        </p:nvSpPr>
        <p:spPr>
          <a:xfrm>
            <a:off x="6836872" y="1944588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2025–2026</a:t>
            </a:r>
            <a:endParaRPr lang="cs-CZ" sz="10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3AB279F9-A36E-1AF6-9B6D-E637E40AF302}"/>
              </a:ext>
            </a:extLst>
          </p:cNvPr>
          <p:cNvSpPr/>
          <p:nvPr/>
        </p:nvSpPr>
        <p:spPr>
          <a:xfrm>
            <a:off x="9614533" y="1939034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cs-CZ" sz="1000"/>
          </a:p>
        </p:txBody>
      </p:sp>
      <p:sp>
        <p:nvSpPr>
          <p:cNvPr id="22" name="Shape 13">
            <a:extLst>
              <a:ext uri="{FF2B5EF4-FFF2-40B4-BE49-F238E27FC236}">
                <a16:creationId xmlns:a16="http://schemas.microsoft.com/office/drawing/2014/main" id="{99DA174F-964A-4603-5C90-E3976B4E76DA}"/>
              </a:ext>
            </a:extLst>
          </p:cNvPr>
          <p:cNvSpPr/>
          <p:nvPr/>
        </p:nvSpPr>
        <p:spPr>
          <a:xfrm>
            <a:off x="540893" y="2879489"/>
            <a:ext cx="2460790" cy="530352"/>
          </a:xfrm>
          <a:prstGeom prst="rect">
            <a:avLst/>
          </a:prstGeom>
          <a:solidFill>
            <a:srgbClr val="00C752"/>
          </a:solidFill>
          <a:ln w="1270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1FC35729-3AE3-A777-749D-26D1C5907A49}"/>
              </a:ext>
            </a:extLst>
          </p:cNvPr>
          <p:cNvSpPr/>
          <p:nvPr/>
        </p:nvSpPr>
        <p:spPr>
          <a:xfrm>
            <a:off x="3382296" y="2869926"/>
            <a:ext cx="2460789" cy="530352"/>
          </a:xfrm>
          <a:prstGeom prst="rect">
            <a:avLst/>
          </a:prstGeom>
          <a:solidFill>
            <a:srgbClr val="00C752"/>
          </a:solidFill>
          <a:ln w="1270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A1E39B46-0055-9F94-D816-4BD1EC2BADFF}"/>
              </a:ext>
            </a:extLst>
          </p:cNvPr>
          <p:cNvSpPr/>
          <p:nvPr/>
        </p:nvSpPr>
        <p:spPr>
          <a:xfrm>
            <a:off x="6194322" y="2869926"/>
            <a:ext cx="2460789" cy="530352"/>
          </a:xfrm>
          <a:prstGeom prst="rect">
            <a:avLst/>
          </a:prstGeom>
          <a:solidFill>
            <a:srgbClr val="00C752"/>
          </a:solidFill>
          <a:ln w="1270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FDF71B1B-2602-A3AD-83F4-9991EF7420C1}"/>
              </a:ext>
            </a:extLst>
          </p:cNvPr>
          <p:cNvSpPr/>
          <p:nvPr/>
        </p:nvSpPr>
        <p:spPr>
          <a:xfrm>
            <a:off x="9006348" y="2875351"/>
            <a:ext cx="2460789" cy="530352"/>
          </a:xfrm>
          <a:prstGeom prst="rect">
            <a:avLst/>
          </a:prstGeom>
          <a:solidFill>
            <a:srgbClr val="00C752"/>
          </a:solidFill>
          <a:ln w="12700">
            <a:solidFill>
              <a:srgbClr val="00C75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Shape 12">
            <a:extLst>
              <a:ext uri="{FF2B5EF4-FFF2-40B4-BE49-F238E27FC236}">
                <a16:creationId xmlns:a16="http://schemas.microsoft.com/office/drawing/2014/main" id="{59D7AD03-8BBE-9ED0-AB94-C3CAD292E179}"/>
              </a:ext>
            </a:extLst>
          </p:cNvPr>
          <p:cNvSpPr/>
          <p:nvPr/>
        </p:nvSpPr>
        <p:spPr>
          <a:xfrm>
            <a:off x="540892" y="3429000"/>
            <a:ext cx="2460789" cy="1428750"/>
          </a:xfrm>
          <a:prstGeom prst="roundRect">
            <a:avLst>
              <a:gd name="adj" fmla="val 2745"/>
            </a:avLst>
          </a:prstGeom>
          <a:solidFill>
            <a:srgbClr val="F4F7F5"/>
          </a:solidFill>
          <a:ln w="10160">
            <a:solidFill>
              <a:srgbClr val="D9E2DD"/>
            </a:solidFill>
            <a:prstDash val="solid"/>
          </a:ln>
          <a:effectLst>
            <a:outerShdw blurRad="15240" dist="508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DD3CC32B-0B13-0C92-FE44-B0953541BE10}"/>
              </a:ext>
            </a:extLst>
          </p:cNvPr>
          <p:cNvSpPr/>
          <p:nvPr/>
        </p:nvSpPr>
        <p:spPr>
          <a:xfrm>
            <a:off x="3382296" y="3417637"/>
            <a:ext cx="2460789" cy="1428750"/>
          </a:xfrm>
          <a:prstGeom prst="roundRect">
            <a:avLst>
              <a:gd name="adj" fmla="val 2745"/>
            </a:avLst>
          </a:prstGeom>
          <a:solidFill>
            <a:srgbClr val="F4F7F5"/>
          </a:solidFill>
          <a:ln w="10160">
            <a:solidFill>
              <a:srgbClr val="D9E2DD"/>
            </a:solidFill>
            <a:prstDash val="solid"/>
          </a:ln>
          <a:effectLst>
            <a:outerShdw blurRad="15240" dist="508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DCEDBF2F-85A3-CA88-D5DE-BBAC59DC331E}"/>
              </a:ext>
            </a:extLst>
          </p:cNvPr>
          <p:cNvSpPr/>
          <p:nvPr/>
        </p:nvSpPr>
        <p:spPr>
          <a:xfrm>
            <a:off x="6194321" y="3377550"/>
            <a:ext cx="2460789" cy="1480199"/>
          </a:xfrm>
          <a:prstGeom prst="roundRect">
            <a:avLst>
              <a:gd name="adj" fmla="val 2745"/>
            </a:avLst>
          </a:prstGeom>
          <a:solidFill>
            <a:srgbClr val="F4F7F5"/>
          </a:solidFill>
          <a:ln w="10160">
            <a:solidFill>
              <a:srgbClr val="D9E2DD"/>
            </a:solidFill>
            <a:prstDash val="solid"/>
          </a:ln>
          <a:effectLst>
            <a:outerShdw blurRad="15240" dist="508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D46F39C1-A36E-1AEB-9B7C-CB1FD42F60A7}"/>
              </a:ext>
            </a:extLst>
          </p:cNvPr>
          <p:cNvSpPr/>
          <p:nvPr/>
        </p:nvSpPr>
        <p:spPr>
          <a:xfrm>
            <a:off x="9001358" y="3403276"/>
            <a:ext cx="2460789" cy="1480198"/>
          </a:xfrm>
          <a:prstGeom prst="roundRect">
            <a:avLst>
              <a:gd name="adj" fmla="val 2745"/>
            </a:avLst>
          </a:prstGeom>
          <a:solidFill>
            <a:srgbClr val="F4F7F5"/>
          </a:solidFill>
          <a:ln w="10160">
            <a:solidFill>
              <a:srgbClr val="D9E2DD"/>
            </a:solidFill>
            <a:prstDash val="solid"/>
          </a:ln>
          <a:effectLst>
            <a:outerShdw blurRad="15240" dist="508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0" name="Shape 17">
            <a:extLst>
              <a:ext uri="{FF2B5EF4-FFF2-40B4-BE49-F238E27FC236}">
                <a16:creationId xmlns:a16="http://schemas.microsoft.com/office/drawing/2014/main" id="{37FE417A-4362-102F-DEA9-A91ABBC44868}"/>
              </a:ext>
            </a:extLst>
          </p:cNvPr>
          <p:cNvSpPr/>
          <p:nvPr/>
        </p:nvSpPr>
        <p:spPr>
          <a:xfrm>
            <a:off x="540892" y="4986397"/>
            <a:ext cx="2450820" cy="548640"/>
          </a:xfrm>
          <a:prstGeom prst="roundRect">
            <a:avLst>
              <a:gd name="adj" fmla="val 6667"/>
            </a:avLst>
          </a:prstGeom>
          <a:solidFill>
            <a:srgbClr val="EAF7EE"/>
          </a:solidFill>
          <a:ln w="8890">
            <a:solidFill>
              <a:srgbClr val="B9DCC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Shape 17">
            <a:extLst>
              <a:ext uri="{FF2B5EF4-FFF2-40B4-BE49-F238E27FC236}">
                <a16:creationId xmlns:a16="http://schemas.microsoft.com/office/drawing/2014/main" id="{DE914E1B-EBD0-A3F2-13A4-D76DBAF54A63}"/>
              </a:ext>
            </a:extLst>
          </p:cNvPr>
          <p:cNvSpPr/>
          <p:nvPr/>
        </p:nvSpPr>
        <p:spPr>
          <a:xfrm>
            <a:off x="3389771" y="4952358"/>
            <a:ext cx="2450820" cy="548640"/>
          </a:xfrm>
          <a:prstGeom prst="roundRect">
            <a:avLst>
              <a:gd name="adj" fmla="val 6667"/>
            </a:avLst>
          </a:prstGeom>
          <a:solidFill>
            <a:srgbClr val="EAF7EE"/>
          </a:solidFill>
          <a:ln w="8890">
            <a:solidFill>
              <a:srgbClr val="B9DCC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Shape 17">
            <a:extLst>
              <a:ext uri="{FF2B5EF4-FFF2-40B4-BE49-F238E27FC236}">
                <a16:creationId xmlns:a16="http://schemas.microsoft.com/office/drawing/2014/main" id="{28F2A2BA-646B-12FA-532A-1C15121F22F7}"/>
              </a:ext>
            </a:extLst>
          </p:cNvPr>
          <p:cNvSpPr/>
          <p:nvPr/>
        </p:nvSpPr>
        <p:spPr>
          <a:xfrm>
            <a:off x="6227047" y="4952358"/>
            <a:ext cx="2450820" cy="548640"/>
          </a:xfrm>
          <a:prstGeom prst="roundRect">
            <a:avLst>
              <a:gd name="adj" fmla="val 6667"/>
            </a:avLst>
          </a:prstGeom>
          <a:solidFill>
            <a:srgbClr val="EAF7EE"/>
          </a:solidFill>
          <a:ln w="8890">
            <a:solidFill>
              <a:srgbClr val="B9DCC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3" name="Shape 17">
            <a:extLst>
              <a:ext uri="{FF2B5EF4-FFF2-40B4-BE49-F238E27FC236}">
                <a16:creationId xmlns:a16="http://schemas.microsoft.com/office/drawing/2014/main" id="{D1F8BDF9-E168-7E17-855E-D1B838619AE5}"/>
              </a:ext>
            </a:extLst>
          </p:cNvPr>
          <p:cNvSpPr/>
          <p:nvPr/>
        </p:nvSpPr>
        <p:spPr>
          <a:xfrm>
            <a:off x="9000783" y="4972940"/>
            <a:ext cx="2450820" cy="548640"/>
          </a:xfrm>
          <a:prstGeom prst="roundRect">
            <a:avLst>
              <a:gd name="adj" fmla="val 6667"/>
            </a:avLst>
          </a:prstGeom>
          <a:solidFill>
            <a:srgbClr val="EAF7EE"/>
          </a:solidFill>
          <a:ln w="8890">
            <a:solidFill>
              <a:srgbClr val="B9DCC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59B7802C-DEF7-C6ED-0B65-D967AE376BE1}"/>
              </a:ext>
            </a:extLst>
          </p:cNvPr>
          <p:cNvSpPr txBox="1"/>
          <p:nvPr/>
        </p:nvSpPr>
        <p:spPr>
          <a:xfrm>
            <a:off x="560831" y="2954279"/>
            <a:ext cx="244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>
                <a:solidFill>
                  <a:schemeClr val="bg1"/>
                </a:solidFill>
              </a:rPr>
              <a:t>Společný rámec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C8C78020-213F-7E72-2BB4-A44C08840C68}"/>
              </a:ext>
            </a:extLst>
          </p:cNvPr>
          <p:cNvSpPr txBox="1"/>
          <p:nvPr/>
        </p:nvSpPr>
        <p:spPr>
          <a:xfrm>
            <a:off x="8996377" y="2957118"/>
            <a:ext cx="244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>
                <a:solidFill>
                  <a:schemeClr val="bg1"/>
                </a:solidFill>
              </a:rPr>
              <a:t>Propojení do řízení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0938A7DC-D80C-CDBD-A65D-A81189A1516C}"/>
              </a:ext>
            </a:extLst>
          </p:cNvPr>
          <p:cNvSpPr txBox="1"/>
          <p:nvPr/>
        </p:nvSpPr>
        <p:spPr>
          <a:xfrm>
            <a:off x="6204290" y="2943226"/>
            <a:ext cx="244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>
                <a:solidFill>
                  <a:schemeClr val="bg1"/>
                </a:solidFill>
              </a:rPr>
              <a:t>Zpětná vazba a podpora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C73617EB-9022-56CC-3262-4DF2D902323D}"/>
              </a:ext>
            </a:extLst>
          </p:cNvPr>
          <p:cNvSpPr txBox="1"/>
          <p:nvPr/>
        </p:nvSpPr>
        <p:spPr>
          <a:xfrm>
            <a:off x="3368721" y="2963657"/>
            <a:ext cx="244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>
                <a:solidFill>
                  <a:schemeClr val="bg1"/>
                </a:solidFill>
              </a:rPr>
              <a:t>Zapojení dodavatelů</a:t>
            </a: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34F8BEC4-BDFB-FB65-739A-F7AA5B282EFC}"/>
              </a:ext>
            </a:extLst>
          </p:cNvPr>
          <p:cNvSpPr/>
          <p:nvPr/>
        </p:nvSpPr>
        <p:spPr>
          <a:xfrm>
            <a:off x="637218" y="3539553"/>
            <a:ext cx="2258168" cy="1243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fontScale="9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noProof="0" dirty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Politika udržitelného dodavatelského řetězce</a:t>
            </a:r>
          </a:p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dirty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Pilotní sběr dat – ESG dotazník a stakeholder dialog</a:t>
            </a:r>
          </a:p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dirty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Q&amp;A a workshopy​</a:t>
            </a:r>
          </a:p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dirty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Analýza rizikovosti a navazující opatření​</a:t>
            </a:r>
            <a:endParaRPr lang="cs-CZ" sz="1200" dirty="0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013B81DE-EACA-37AB-AA76-2D0F6CA8E84D}"/>
              </a:ext>
            </a:extLst>
          </p:cNvPr>
          <p:cNvSpPr/>
          <p:nvPr/>
        </p:nvSpPr>
        <p:spPr>
          <a:xfrm>
            <a:off x="3490751" y="3540017"/>
            <a:ext cx="2258168" cy="1243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Nový cíl Vize 2030 Skupiny ČEZ</a:t>
            </a:r>
          </a:p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>
                <a:solidFill>
                  <a:srgbClr val="363738"/>
                </a:solidFill>
                <a:latin typeface="Arial" pitchFamily="34" charset="0"/>
                <a:cs typeface="Arial" pitchFamily="34" charset="-120"/>
              </a:rPr>
              <a:t>Zpětná vazba dodavatelům</a:t>
            </a:r>
          </a:p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/>
              <a:t>Automatizované vyhodnocení ESG dotazníku a analýzy ESG rizikovosti</a:t>
            </a:r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F5260C84-C973-83C9-0FB3-E66782E8DBAE}"/>
              </a:ext>
            </a:extLst>
          </p:cNvPr>
          <p:cNvSpPr/>
          <p:nvPr/>
        </p:nvSpPr>
        <p:spPr>
          <a:xfrm>
            <a:off x="6296393" y="3522639"/>
            <a:ext cx="2258168" cy="1243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dirty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Integrace dotazníku do SAP Ariba​</a:t>
            </a:r>
            <a:endParaRPr lang="cs-CZ" sz="1200" noProof="0" dirty="0">
              <a:solidFill>
                <a:srgbClr val="36373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dirty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Kompletní zveřejnění webu UDŘ</a:t>
            </a:r>
          </a:p>
          <a:p>
            <a:pPr marL="171450" indent="-171450">
              <a:spcAft>
                <a:spcPts val="6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noProof="0" dirty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Adresná doporučení a manuály</a:t>
            </a:r>
            <a:endParaRPr lang="cs-CZ" sz="1200" noProof="0" dirty="0"/>
          </a:p>
        </p:txBody>
      </p:sp>
      <p:sp>
        <p:nvSpPr>
          <p:cNvPr id="41" name="Text 16">
            <a:extLst>
              <a:ext uri="{FF2B5EF4-FFF2-40B4-BE49-F238E27FC236}">
                <a16:creationId xmlns:a16="http://schemas.microsoft.com/office/drawing/2014/main" id="{F31D38BD-C56C-FFED-3D25-92E3C3A2697E}"/>
              </a:ext>
            </a:extLst>
          </p:cNvPr>
          <p:cNvSpPr/>
          <p:nvPr/>
        </p:nvSpPr>
        <p:spPr>
          <a:xfrm>
            <a:off x="9107658" y="3539553"/>
            <a:ext cx="2258168" cy="12435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12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noProof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Automatizace procesů</a:t>
            </a:r>
            <a:r>
              <a:rPr lang="cs-CZ" sz="120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včetně aktualizace interních databází, které obsahují vyhodnocení jednotlivých aktivit</a:t>
            </a:r>
          </a:p>
          <a:p>
            <a:pPr marL="171450" indent="-171450">
              <a:spcAft>
                <a:spcPts val="1200"/>
              </a:spcAft>
              <a:buClr>
                <a:srgbClr val="03C751"/>
              </a:buClr>
              <a:buSzPct val="100000"/>
              <a:buFont typeface="Wingdings" panose="05000000000000000000" pitchFamily="2" charset="2"/>
              <a:buChar char="§"/>
            </a:pPr>
            <a:r>
              <a:rPr lang="cs-CZ" sz="1200" noProof="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Integrace </a:t>
            </a:r>
            <a:r>
              <a:rPr lang="cs-CZ" sz="1200">
                <a:solidFill>
                  <a:srgbClr val="3637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vnitroskupinových dat</a:t>
            </a:r>
            <a:endParaRPr lang="cs-CZ" sz="1200" noProof="0">
              <a:solidFill>
                <a:srgbClr val="36373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2" name="Text 18">
            <a:extLst>
              <a:ext uri="{FF2B5EF4-FFF2-40B4-BE49-F238E27FC236}">
                <a16:creationId xmlns:a16="http://schemas.microsoft.com/office/drawing/2014/main" id="{1B8C01C0-5F0F-A3DA-95FA-3360DAC2E132}"/>
              </a:ext>
            </a:extLst>
          </p:cNvPr>
          <p:cNvSpPr/>
          <p:nvPr/>
        </p:nvSpPr>
        <p:spPr>
          <a:xfrm>
            <a:off x="604009" y="5087112"/>
            <a:ext cx="2354494" cy="3747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1200" b="1">
                <a:solidFill>
                  <a:srgbClr val="009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Jasná pravidla a dlouhodobý směr</a:t>
            </a:r>
            <a:endParaRPr lang="cs-CZ" sz="1200"/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E72FF948-058A-8EF2-8D95-F34BFE2A06ED}"/>
              </a:ext>
            </a:extLst>
          </p:cNvPr>
          <p:cNvSpPr/>
          <p:nvPr/>
        </p:nvSpPr>
        <p:spPr>
          <a:xfrm>
            <a:off x="6279004" y="5059895"/>
            <a:ext cx="2354494" cy="3747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1200" b="1">
                <a:solidFill>
                  <a:srgbClr val="009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Praktický výstup využitelný pro další rozvoj​</a:t>
            </a:r>
            <a:endParaRPr lang="cs-CZ" sz="1200"/>
          </a:p>
        </p:txBody>
      </p:sp>
      <p:sp>
        <p:nvSpPr>
          <p:cNvPr id="44" name="Text 18">
            <a:extLst>
              <a:ext uri="{FF2B5EF4-FFF2-40B4-BE49-F238E27FC236}">
                <a16:creationId xmlns:a16="http://schemas.microsoft.com/office/drawing/2014/main" id="{36765A5B-4FF0-C5A9-71D8-43FCAA881996}"/>
              </a:ext>
            </a:extLst>
          </p:cNvPr>
          <p:cNvSpPr/>
          <p:nvPr/>
        </p:nvSpPr>
        <p:spPr>
          <a:xfrm>
            <a:off x="3442588" y="5039313"/>
            <a:ext cx="2354494" cy="3747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1200" b="1">
                <a:solidFill>
                  <a:srgbClr val="009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Systematické zohlednění podnětů dodavatelů</a:t>
            </a:r>
            <a:endParaRPr lang="cs-CZ" sz="1200"/>
          </a:p>
        </p:txBody>
      </p:sp>
      <p:sp>
        <p:nvSpPr>
          <p:cNvPr id="45" name="Text 18">
            <a:extLst>
              <a:ext uri="{FF2B5EF4-FFF2-40B4-BE49-F238E27FC236}">
                <a16:creationId xmlns:a16="http://schemas.microsoft.com/office/drawing/2014/main" id="{A7B89641-148F-0800-34AC-90E19C4A74EC}"/>
              </a:ext>
            </a:extLst>
          </p:cNvPr>
          <p:cNvSpPr/>
          <p:nvPr/>
        </p:nvSpPr>
        <p:spPr>
          <a:xfrm>
            <a:off x="9107653" y="5059895"/>
            <a:ext cx="2354494" cy="3747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200" b="1">
                <a:solidFill>
                  <a:srgbClr val="009A3D"/>
                </a:solidFill>
                <a:latin typeface="Arial"/>
                <a:ea typeface="Arial" pitchFamily="34" charset="-122"/>
                <a:cs typeface="Arial"/>
              </a:rPr>
              <a:t>Systematičtější práce s daty a riziky​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47" name="Text 53">
            <a:extLst>
              <a:ext uri="{FF2B5EF4-FFF2-40B4-BE49-F238E27FC236}">
                <a16:creationId xmlns:a16="http://schemas.microsoft.com/office/drawing/2014/main" id="{AC718220-FFED-9014-AD03-2F8E6900C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892" y="5713428"/>
            <a:ext cx="10900742" cy="6528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/>
          <a:p>
            <a:pPr marL="0" indent="0" algn="ctr">
              <a:buNone/>
            </a:pPr>
            <a:r>
              <a:rPr lang="cs-CZ" sz="1600" b="1" noProof="0">
                <a:solidFill>
                  <a:srgbClr val="03C7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Výstup: </a:t>
            </a:r>
          </a:p>
          <a:p>
            <a:pPr marL="0" indent="0" algn="ctr">
              <a:buNone/>
            </a:pPr>
            <a:r>
              <a:rPr lang="cs-CZ" sz="1600" noProof="0">
                <a:solidFill>
                  <a:srgbClr val="5960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ESG dotazník dnes není pouze nástrojem sběru dat, ale součástí dlouhodobé spolupráce s dodavateli.</a:t>
            </a:r>
          </a:p>
        </p:txBody>
      </p:sp>
    </p:spTree>
    <p:extLst>
      <p:ext uri="{BB962C8B-B14F-4D97-AF65-F5344CB8AC3E}">
        <p14:creationId xmlns:p14="http://schemas.microsoft.com/office/powerpoint/2010/main" val="161647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1C92-089B-DDC7-F0D5-F92E55F36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5D359FB6-684D-40B7-FC7F-EC32313F2F2E}"/>
              </a:ext>
            </a:extLst>
          </p:cNvPr>
          <p:cNvSpPr txBox="1"/>
          <p:nvPr/>
        </p:nvSpPr>
        <p:spPr>
          <a:xfrm>
            <a:off x="550862" y="2071608"/>
            <a:ext cx="5781112" cy="14003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cs-CZ" sz="1400" dirty="0"/>
              <a:t>Po vyplnění získáte:</a:t>
            </a:r>
          </a:p>
          <a:p>
            <a:pPr marL="285750" indent="-285750">
              <a:spcAft>
                <a:spcPts val="600"/>
              </a:spcAft>
              <a:buClr>
                <a:srgbClr val="03C751"/>
              </a:buClr>
              <a:buFont typeface="Wingdings" panose="05000000000000000000" pitchFamily="2" charset="2"/>
              <a:buChar char="ü"/>
            </a:pPr>
            <a:r>
              <a:rPr lang="cs-CZ" sz="1400" dirty="0"/>
              <a:t>Automatizované individuální hodnocení dodavatele ve čtyřech oblastech dotazníku</a:t>
            </a:r>
          </a:p>
          <a:p>
            <a:pPr marL="285750" indent="-285750">
              <a:spcAft>
                <a:spcPts val="600"/>
              </a:spcAft>
              <a:buClr>
                <a:srgbClr val="03C751"/>
              </a:buClr>
              <a:buFont typeface="Wingdings" panose="05000000000000000000" pitchFamily="2" charset="2"/>
              <a:buChar char="ü"/>
            </a:pPr>
            <a:r>
              <a:rPr lang="cs-CZ" sz="1400" dirty="0"/>
              <a:t>Komentář k vašim odpovědím</a:t>
            </a:r>
            <a:endParaRPr lang="cs-CZ" sz="1400" dirty="0">
              <a:cs typeface="Arial"/>
            </a:endParaRPr>
          </a:p>
          <a:p>
            <a:pPr marL="285750" indent="-285750">
              <a:spcAft>
                <a:spcPts val="600"/>
              </a:spcAft>
              <a:buClr>
                <a:srgbClr val="03C751"/>
              </a:buClr>
              <a:buFont typeface="Wingdings" panose="05000000000000000000" pitchFamily="2" charset="2"/>
              <a:buChar char="ü"/>
            </a:pPr>
            <a:r>
              <a:rPr lang="cs-CZ" sz="1400" dirty="0"/>
              <a:t>Konkrétní doporučení zaměřená na klíčové oblasti hodnocení</a:t>
            </a:r>
          </a:p>
        </p:txBody>
      </p:sp>
      <p:sp>
        <p:nvSpPr>
          <p:cNvPr id="2" name="Zástupný text 2">
            <a:extLst>
              <a:ext uri="{FF2B5EF4-FFF2-40B4-BE49-F238E27FC236}">
                <a16:creationId xmlns:a16="http://schemas.microsoft.com/office/drawing/2014/main" id="{FD4F0802-C7B8-D597-35FA-937F7DE448A7}"/>
              </a:ext>
            </a:extLst>
          </p:cNvPr>
          <p:cNvSpPr txBox="1">
            <a:spLocks/>
          </p:cNvSpPr>
          <p:nvPr/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77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66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754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kern="0"/>
              <a:t>Co získáte po vyplnění ESG dotazníku?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1C0E254-3ECD-EBB4-0038-85124E5F10AD}"/>
              </a:ext>
            </a:extLst>
          </p:cNvPr>
          <p:cNvSpPr txBox="1"/>
          <p:nvPr/>
        </p:nvSpPr>
        <p:spPr>
          <a:xfrm>
            <a:off x="550862" y="1522499"/>
            <a:ext cx="5781112" cy="4006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>
            <a:defPPr>
              <a:defRPr lang="en-CZ"/>
            </a:defPPr>
            <a:lvl1pPr algn="ctr">
              <a:defRPr>
                <a:solidFill>
                  <a:srgbClr val="5960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/>
            <a:lvl3pPr marL="914377"/>
            <a:lvl4pPr marL="1371566"/>
            <a:lvl5pPr marL="1828754"/>
            <a:lvl6pPr marL="2285943"/>
            <a:lvl7pPr marL="2743131"/>
            <a:lvl8pPr marL="3200320"/>
            <a:lvl9pPr marL="3657509"/>
          </a:lstStyle>
          <a:p>
            <a:r>
              <a:rPr lang="cs-CZ" b="1">
                <a:solidFill>
                  <a:srgbClr val="03C751"/>
                </a:solidFill>
              </a:rPr>
              <a:t>Individualizovaná zpětná vazba pro dodavatele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FF57DAD-F090-3141-3BA0-37D44DCF2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794" y="1294392"/>
            <a:ext cx="4575011" cy="4925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32E66C6-2CDD-961D-F66D-03B251763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266" y="3835902"/>
            <a:ext cx="4214304" cy="2453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Obrázek 15" descr="Obsah obrázku Grafika, symbol, kruh, logo&#10;&#10;Obsah generovaný pomocí AI může být nesprávný.">
            <a:extLst>
              <a:ext uri="{FF2B5EF4-FFF2-40B4-BE49-F238E27FC236}">
                <a16:creationId xmlns:a16="http://schemas.microsoft.com/office/drawing/2014/main" id="{995D7C6E-25D7-06E3-C9CF-4B8A8F4E42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58413" y="2670588"/>
            <a:ext cx="665471" cy="6654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3870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C447C3B3-44C3-6560-EBD9-CF9F91FEC974}"/>
              </a:ext>
            </a:extLst>
          </p:cNvPr>
          <p:cNvSpPr/>
          <p:nvPr/>
        </p:nvSpPr>
        <p:spPr>
          <a:xfrm>
            <a:off x="1668368" y="2555467"/>
            <a:ext cx="3267426" cy="3147244"/>
          </a:xfrm>
          <a:prstGeom prst="rect">
            <a:avLst/>
          </a:prstGeom>
          <a:solidFill>
            <a:srgbClr val="03C7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6AA06FBB-B026-2FC4-4A3F-BA120E879C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1" y="1420912"/>
            <a:ext cx="5883394" cy="646331"/>
          </a:xfrm>
        </p:spPr>
        <p:txBody>
          <a:bodyPr/>
          <a:lstStyle/>
          <a:p>
            <a:pPr algn="ctr"/>
            <a:r>
              <a:rPr lang="cs-CZ" sz="1600" b="1" dirty="0">
                <a:solidFill>
                  <a:srgbClr val="03C751"/>
                </a:solidFill>
                <a:latin typeface="Arial"/>
                <a:cs typeface="Arial"/>
              </a:rPr>
              <a:t>Související informace a odpovědi na vaše případné dotazy můžete nalézt na našich webových stránkách.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D0E1EA5-C562-5C08-BECF-E69D25F7E8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>
                <a:latin typeface="Arial"/>
                <a:cs typeface="Arial"/>
              </a:rPr>
              <a:t>Podpora pro dodavatele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57D7C95-C051-9C41-6F1E-DD06B1E2B928}"/>
              </a:ext>
            </a:extLst>
          </p:cNvPr>
          <p:cNvSpPr txBox="1"/>
          <p:nvPr/>
        </p:nvSpPr>
        <p:spPr>
          <a:xfrm>
            <a:off x="5172681" y="45130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/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2A075706-76EE-7BB3-7569-CA68EF4242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3874" y="3276600"/>
            <a:ext cx="1724526" cy="172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A4B74B7-85F4-0109-AA14-D1C0AC3B8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544" y="2713574"/>
            <a:ext cx="2829074" cy="2829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70732DE9-4B78-6DB3-BB5C-5CC4E426A8EC}"/>
              </a:ext>
            </a:extLst>
          </p:cNvPr>
          <p:cNvSpPr txBox="1"/>
          <p:nvPr/>
        </p:nvSpPr>
        <p:spPr>
          <a:xfrm>
            <a:off x="550861" y="2067243"/>
            <a:ext cx="69576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>
                <a:hlinkClick r:id="rId5"/>
              </a:rPr>
              <a:t>Udržitelný dodavatelský řetězec / ESG dotazník | Skupina ČEZ</a:t>
            </a:r>
            <a:endParaRPr lang="cs-CZ" sz="160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E3A33BEE-C77A-CFE1-C1CF-CC09B6111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3841" y="340285"/>
            <a:ext cx="3519791" cy="5468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1118445-C667-CED2-6E67-7D146C2A91EF}"/>
              </a:ext>
            </a:extLst>
          </p:cNvPr>
          <p:cNvSpPr txBox="1"/>
          <p:nvPr/>
        </p:nvSpPr>
        <p:spPr>
          <a:xfrm>
            <a:off x="1847506" y="6105674"/>
            <a:ext cx="9173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Neváhejte nás současně kdykoliv kontaktovat na e-mailové adrese </a:t>
            </a:r>
            <a:r>
              <a:rPr lang="cs-CZ" sz="1600" b="1" dirty="0">
                <a:solidFill>
                  <a:srgbClr val="03C751"/>
                </a:solidFill>
              </a:rPr>
              <a:t>supplychain@cez.cz</a:t>
            </a:r>
            <a:r>
              <a:rPr lang="cs-CZ" sz="1600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050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CBCF857-BDC0-EEED-22F5-5D77858F5D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178" y="5574588"/>
            <a:ext cx="10922001" cy="81222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pl-PL" sz="1400" b="1" noProof="0" dirty="0">
                <a:solidFill>
                  <a:srgbClr val="03C751"/>
                </a:solidFill>
              </a:rPr>
              <a:t>Jak </a:t>
            </a:r>
            <a:r>
              <a:rPr lang="pl-PL" sz="1400" b="1" noProof="0" dirty="0" err="1">
                <a:solidFill>
                  <a:srgbClr val="03C751"/>
                </a:solidFill>
              </a:rPr>
              <a:t>dotazník</a:t>
            </a:r>
            <a:r>
              <a:rPr lang="pl-PL" sz="1400" b="1" noProof="0" dirty="0">
                <a:solidFill>
                  <a:srgbClr val="03C751"/>
                </a:solidFill>
              </a:rPr>
              <a:t> </a:t>
            </a:r>
            <a:r>
              <a:rPr lang="pl-PL" sz="1400" b="1" noProof="0" dirty="0" err="1">
                <a:solidFill>
                  <a:srgbClr val="03C751"/>
                </a:solidFill>
              </a:rPr>
              <a:t>obdržíte</a:t>
            </a:r>
            <a:r>
              <a:rPr lang="pl-PL" sz="1400" b="1" noProof="0" dirty="0">
                <a:solidFill>
                  <a:srgbClr val="03C751"/>
                </a:solidFill>
              </a:rPr>
              <a:t> a do </a:t>
            </a:r>
            <a:r>
              <a:rPr lang="pl-PL" sz="1400" b="1" noProof="0" dirty="0" err="1">
                <a:solidFill>
                  <a:srgbClr val="03C751"/>
                </a:solidFill>
              </a:rPr>
              <a:t>kdy</a:t>
            </a:r>
            <a:r>
              <a:rPr lang="pl-PL" sz="1400" b="1" noProof="0" dirty="0">
                <a:solidFill>
                  <a:srgbClr val="03C751"/>
                </a:solidFill>
              </a:rPr>
              <a:t> jej </a:t>
            </a:r>
            <a:r>
              <a:rPr lang="pl-PL" sz="1400" b="1" noProof="0" dirty="0" err="1">
                <a:solidFill>
                  <a:srgbClr val="03C751"/>
                </a:solidFill>
              </a:rPr>
              <a:t>máte</a:t>
            </a:r>
            <a:r>
              <a:rPr lang="pl-PL" sz="1400" b="1" noProof="0" dirty="0">
                <a:solidFill>
                  <a:srgbClr val="03C751"/>
                </a:solidFill>
              </a:rPr>
              <a:t> </a:t>
            </a:r>
            <a:r>
              <a:rPr lang="pl-PL" sz="1400" b="1" noProof="0" dirty="0" err="1">
                <a:solidFill>
                  <a:srgbClr val="03C751"/>
                </a:solidFill>
              </a:rPr>
              <a:t>vyplnit</a:t>
            </a:r>
            <a:r>
              <a:rPr lang="pl-PL" sz="1400" b="1" noProof="0" dirty="0">
                <a:solidFill>
                  <a:srgbClr val="03C751"/>
                </a:solidFill>
              </a:rPr>
              <a:t>?</a:t>
            </a:r>
          </a:p>
          <a:p>
            <a:pPr>
              <a:spcAft>
                <a:spcPts val="600"/>
              </a:spcAft>
            </a:pPr>
            <a:r>
              <a:rPr lang="cs-CZ" sz="1400" noProof="0" dirty="0"/>
              <a:t>Dotazník obdržíte prostřednictvím portálu SAP Ariba, případně formou odkazu zaslaného e-mailem (Startquestion). Pro jeho vyplnění je standardně stanovena lhůta 30 kalendářních dnů od doručení. Konkrétní termín a způsob zpřístupnění naleznete v průvodním e-mailu.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D27570-FEA6-6420-DA77-94014D3E0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/>
              <a:t>Kde hledat další informace?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A00AFC-0C22-17ED-9BAF-C3E1B8B80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6358" y="1580503"/>
            <a:ext cx="11009312" cy="416971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/>
          <a:p>
            <a:pPr marL="0" indent="0" algn="ctr" rtl="0">
              <a:buNone/>
            </a:pPr>
            <a:r>
              <a:rPr lang="cs-CZ" sz="1800" kern="1200" dirty="0">
                <a:solidFill>
                  <a:srgbClr val="03C7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Veškeré informace, podklady a kontakty najdete na webových stránkách Skupiny ČEZ.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E8DE10B-7756-4759-BF3A-E772EBF10E3A}"/>
              </a:ext>
            </a:extLst>
          </p:cNvPr>
          <p:cNvSpPr txBox="1"/>
          <p:nvPr/>
        </p:nvSpPr>
        <p:spPr>
          <a:xfrm>
            <a:off x="1372658" y="3244334"/>
            <a:ext cx="459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/>
              <a:t>Manuály k vyplnění dotazníku a Q&amp;A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B8B2A5D-F488-5C7E-D904-E144E8816371}"/>
              </a:ext>
            </a:extLst>
          </p:cNvPr>
          <p:cNvSpPr txBox="1"/>
          <p:nvPr/>
        </p:nvSpPr>
        <p:spPr>
          <a:xfrm>
            <a:off x="1372659" y="3603134"/>
            <a:ext cx="4595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/>
              <a:t>Praktický postup, vysvětlení pojmů a odpovědi na časté dotazy.</a:t>
            </a:r>
          </a:p>
        </p:txBody>
      </p:sp>
      <p:pic>
        <p:nvPicPr>
          <p:cNvPr id="7" name="Obrázek 6" descr="Obsah obrázku kruh, Grafika, grafický design, Barevnost&#10;&#10;Obsah generovaný pomocí AI může být nesprávný.">
            <a:extLst>
              <a:ext uri="{FF2B5EF4-FFF2-40B4-BE49-F238E27FC236}">
                <a16:creationId xmlns:a16="http://schemas.microsoft.com/office/drawing/2014/main" id="{4049D877-C6B5-D5D1-89B7-DA2A2D2BD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89" y="4548977"/>
            <a:ext cx="728520" cy="728520"/>
          </a:xfrm>
          <a:prstGeom prst="rect">
            <a:avLst/>
          </a:prstGeom>
        </p:spPr>
      </p:pic>
      <p:pic>
        <p:nvPicPr>
          <p:cNvPr id="8" name="Obrázek 7" descr="Obsah obrázku snímek obrazovky, symbol, Grafika, kruh&#10;&#10;Obsah generovaný pomocí AI může být nesprávný.">
            <a:extLst>
              <a:ext uri="{FF2B5EF4-FFF2-40B4-BE49-F238E27FC236}">
                <a16:creationId xmlns:a16="http://schemas.microsoft.com/office/drawing/2014/main" id="{FC102448-7213-8BE1-047A-9A6612537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07127"/>
            <a:ext cx="812221" cy="812221"/>
          </a:xfrm>
          <a:prstGeom prst="rect">
            <a:avLst/>
          </a:prstGeom>
        </p:spPr>
      </p:pic>
      <p:pic>
        <p:nvPicPr>
          <p:cNvPr id="9" name="Obrázek 8" descr="Obsah obrázku design, Grafika, snímek obrazovky, grafický design&#10;&#10;Obsah generovaný pomocí AI může být nesprávný.">
            <a:extLst>
              <a:ext uri="{FF2B5EF4-FFF2-40B4-BE49-F238E27FC236}">
                <a16:creationId xmlns:a16="http://schemas.microsoft.com/office/drawing/2014/main" id="{E7FE03E9-95CE-656B-2186-90539ED7C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33802"/>
            <a:ext cx="812220" cy="812220"/>
          </a:xfrm>
          <a:prstGeom prst="rect">
            <a:avLst/>
          </a:prstGeom>
        </p:spPr>
      </p:pic>
      <p:pic>
        <p:nvPicPr>
          <p:cNvPr id="10" name="Obrázek 9" descr="Obsah obrázku Grafika, klipart, design, kreativita&#10;&#10;Obsah generovaný pomocí AI může být nesprávný.">
            <a:extLst>
              <a:ext uri="{FF2B5EF4-FFF2-40B4-BE49-F238E27FC236}">
                <a16:creationId xmlns:a16="http://schemas.microsoft.com/office/drawing/2014/main" id="{1E142FD7-9438-7DBE-1E49-3CD1C2FAFF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89" y="3207555"/>
            <a:ext cx="812221" cy="812221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5557B5DD-2FB2-A851-CE49-007D0C4040AD}"/>
              </a:ext>
            </a:extLst>
          </p:cNvPr>
          <p:cNvSpPr txBox="1"/>
          <p:nvPr/>
        </p:nvSpPr>
        <p:spPr>
          <a:xfrm>
            <a:off x="1349580" y="4507810"/>
            <a:ext cx="461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/>
              <a:t>E-mailová podpora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C547D2D-008E-3ADB-E406-01F0E3D3BA21}"/>
              </a:ext>
            </a:extLst>
          </p:cNvPr>
          <p:cNvSpPr txBox="1"/>
          <p:nvPr/>
        </p:nvSpPr>
        <p:spPr>
          <a:xfrm>
            <a:off x="6941574" y="4507810"/>
            <a:ext cx="4355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/>
              <a:t>Dotazník ke stažení předem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37F1C10F-25B0-9696-999B-66201C3A70D8}"/>
              </a:ext>
            </a:extLst>
          </p:cNvPr>
          <p:cNvSpPr txBox="1"/>
          <p:nvPr/>
        </p:nvSpPr>
        <p:spPr>
          <a:xfrm>
            <a:off x="6941574" y="3233802"/>
            <a:ext cx="4355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/>
              <a:t>Workshopy pro dodavatele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5582488-5C0C-6C21-E959-10AC77080775}"/>
              </a:ext>
            </a:extLst>
          </p:cNvPr>
          <p:cNvSpPr txBox="1"/>
          <p:nvPr/>
        </p:nvSpPr>
        <p:spPr>
          <a:xfrm>
            <a:off x="1332910" y="4876582"/>
            <a:ext cx="461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/>
              <a:t>Kontaktní adresa (</a:t>
            </a:r>
            <a:r>
              <a:rPr lang="cs-CZ" sz="1400" b="1">
                <a:hlinkClick r:id="rId7"/>
              </a:rPr>
              <a:t>supplychain@cez.cz</a:t>
            </a:r>
            <a:r>
              <a:rPr lang="cs-CZ" sz="1400"/>
              <a:t>) k řešení veškerých dotazů a případných komplikací.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B72A205-ED72-13EA-A85D-E8F56C83569D}"/>
              </a:ext>
            </a:extLst>
          </p:cNvPr>
          <p:cNvSpPr txBox="1"/>
          <p:nvPr/>
        </p:nvSpPr>
        <p:spPr>
          <a:xfrm>
            <a:off x="6941573" y="3575721"/>
            <a:ext cx="4778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Doprovodné workshopy v několika termínech zaměřené na vyplnění ESG dotazníku.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72332CD3-280B-C1A7-DBD7-DE913FDFF8A3}"/>
              </a:ext>
            </a:extLst>
          </p:cNvPr>
          <p:cNvSpPr txBox="1"/>
          <p:nvPr/>
        </p:nvSpPr>
        <p:spPr>
          <a:xfrm>
            <a:off x="6941574" y="4877142"/>
            <a:ext cx="461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/>
              <a:t>Kompletní znění dotazníku je pro účely přípravy dostupné na webu ke stažení ve formátu Excel.</a:t>
            </a:r>
          </a:p>
        </p:txBody>
      </p:sp>
      <p:pic>
        <p:nvPicPr>
          <p:cNvPr id="17" name="Obrázek 16" descr="Obsah obrázku vzor, Grafika, pixel, design&#10;&#10;Obsah generovaný pomocí AI může být nesprávný.">
            <a:extLst>
              <a:ext uri="{FF2B5EF4-FFF2-40B4-BE49-F238E27FC236}">
                <a16:creationId xmlns:a16="http://schemas.microsoft.com/office/drawing/2014/main" id="{4699A320-206E-29BF-1782-CF40FB3B51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66" y="2195577"/>
            <a:ext cx="882192" cy="882192"/>
          </a:xfrm>
          <a:prstGeom prst="rect">
            <a:avLst/>
          </a:prstGeom>
          <a:ln>
            <a:solidFill>
              <a:srgbClr val="03C751"/>
            </a:solidFill>
          </a:ln>
        </p:spPr>
      </p:pic>
      <p:pic>
        <p:nvPicPr>
          <p:cNvPr id="18" name="Obrázek 17" descr="Obsah obrázku vzor, Grafika, pixel, design&#10;&#10;Obsah generovaný pomocí AI může být nesprávný.">
            <a:extLst>
              <a:ext uri="{FF2B5EF4-FFF2-40B4-BE49-F238E27FC236}">
                <a16:creationId xmlns:a16="http://schemas.microsoft.com/office/drawing/2014/main" id="{786888A1-6F1A-5ABA-11B9-470D5753B8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95577"/>
            <a:ext cx="882191" cy="882191"/>
          </a:xfrm>
          <a:prstGeom prst="rect">
            <a:avLst/>
          </a:prstGeom>
          <a:ln>
            <a:solidFill>
              <a:srgbClr val="03C751"/>
            </a:solidFill>
          </a:ln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631141BF-EE90-EA80-B9EB-22345B3CA17F}"/>
              </a:ext>
            </a:extLst>
          </p:cNvPr>
          <p:cNvSpPr txBox="1"/>
          <p:nvPr/>
        </p:nvSpPr>
        <p:spPr>
          <a:xfrm>
            <a:off x="1452217" y="2255638"/>
            <a:ext cx="4515962" cy="720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>
            <a:defPPr>
              <a:defRPr lang="en-CZ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 lvl="2">
              <a:defRPr sz="2400">
                <a:solidFill>
                  <a:schemeClr val="dk1"/>
                </a:solidFill>
                <a:cs typeface="Arial"/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cs-CZ" sz="1600"/>
              <a:t>https://www.cez.cz/udrzitelnost-a-etika/cs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A9F3283-D346-3368-BD39-176E0830EA03}"/>
              </a:ext>
            </a:extLst>
          </p:cNvPr>
          <p:cNvSpPr txBox="1"/>
          <p:nvPr/>
        </p:nvSpPr>
        <p:spPr>
          <a:xfrm>
            <a:off x="7092109" y="2254940"/>
            <a:ext cx="4468065" cy="72139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>
            <a:defPPr>
              <a:defRPr lang="en-CZ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 lvl="2">
              <a:defRPr sz="2400">
                <a:solidFill>
                  <a:schemeClr val="dk1"/>
                </a:solidFill>
                <a:cs typeface="Arial"/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cs-CZ" sz="1600"/>
              <a:t>https://www.cez.cz/nextcez/cs/pro-dodavatele</a:t>
            </a:r>
          </a:p>
        </p:txBody>
      </p:sp>
    </p:spTree>
    <p:extLst>
      <p:ext uri="{BB962C8B-B14F-4D97-AF65-F5344CB8AC3E}">
        <p14:creationId xmlns:p14="http://schemas.microsoft.com/office/powerpoint/2010/main" val="454249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AC812DB-6278-A8B0-51E5-5CEEACA780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/>
              <a:t>Manuály k vyplnění ESG dotazníku ke stažení</a:t>
            </a:r>
          </a:p>
          <a:p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DB3F49E-1109-3ACC-835B-DF54B1411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2" y="2206604"/>
            <a:ext cx="4633362" cy="4054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B6DB3DE-41E0-B7CE-D804-4D4B97B959FF}"/>
              </a:ext>
            </a:extLst>
          </p:cNvPr>
          <p:cNvSpPr txBox="1"/>
          <p:nvPr/>
        </p:nvSpPr>
        <p:spPr>
          <a:xfrm>
            <a:off x="5464900" y="5245183"/>
            <a:ext cx="4633362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>
            <a:lvl1pPr algn="ctr">
              <a:spcBef>
                <a:spcPts val="600"/>
              </a:spcBef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/>
            <a:lvl3pPr marL="914377"/>
            <a:lvl4pPr marL="1371566"/>
            <a:lvl5pPr marL="1828754"/>
            <a:lvl6pPr marL="2285943"/>
            <a:lvl7pPr marL="2743131"/>
            <a:lvl8pPr marL="3200320"/>
            <a:lvl9pPr marL="3657509"/>
          </a:lstStyle>
          <a:p>
            <a:pPr>
              <a:spcBef>
                <a:spcPts val="0"/>
              </a:spcBef>
            </a:pPr>
            <a:r>
              <a:rPr lang="cs-CZ" sz="1200">
                <a:hlinkClick r:id="rId4"/>
              </a:rPr>
              <a:t>Udržitelný dodavatelský řetězec / ESG dotazník | Skupina ČEZ</a:t>
            </a:r>
            <a:endParaRPr lang="cs-CZ" sz="120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C87F6C2-AC27-B8BB-04EB-D84CAC304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606" y="4976959"/>
            <a:ext cx="1354080" cy="1354080"/>
          </a:xfrm>
          <a:prstGeom prst="rect">
            <a:avLst/>
          </a:prstGeom>
        </p:spPr>
      </p:pic>
      <p:sp>
        <p:nvSpPr>
          <p:cNvPr id="13" name="Zástupný text 1">
            <a:extLst>
              <a:ext uri="{FF2B5EF4-FFF2-40B4-BE49-F238E27FC236}">
                <a16:creationId xmlns:a16="http://schemas.microsoft.com/office/drawing/2014/main" id="{DBB8E4DD-54C2-8647-4D34-5AAF6A281C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64900" y="2240948"/>
            <a:ext cx="6138041" cy="64633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cs-CZ" sz="1600" dirty="0">
                <a:solidFill>
                  <a:srgbClr val="F24F00"/>
                </a:solidFill>
              </a:rPr>
              <a:t>Manuály ke stažení na webových stránkách.</a:t>
            </a:r>
          </a:p>
          <a:p>
            <a:pPr>
              <a:spcBef>
                <a:spcPts val="600"/>
              </a:spcBef>
            </a:pPr>
            <a:r>
              <a:rPr lang="cs-CZ" sz="1600" dirty="0"/>
              <a:t>Jste registrován jako dodavatel SKČ na portálu SAP Ariba? 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00160A00-5E23-3744-F92B-D14FF80872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4900" y="2934622"/>
            <a:ext cx="4686706" cy="929721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CABC899F-DA2B-6B14-0FBD-0E4C9DE0D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4900" y="3864343"/>
            <a:ext cx="6576630" cy="1112616"/>
          </a:xfrm>
          <a:prstGeom prst="rect">
            <a:avLst/>
          </a:prstGeom>
        </p:spPr>
      </p:pic>
      <p:sp>
        <p:nvSpPr>
          <p:cNvPr id="19" name="Zástupný text 3">
            <a:extLst>
              <a:ext uri="{FF2B5EF4-FFF2-40B4-BE49-F238E27FC236}">
                <a16:creationId xmlns:a16="http://schemas.microsoft.com/office/drawing/2014/main" id="{262A60E1-3DBC-44E7-9F39-946341AB4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2" y="1358385"/>
            <a:ext cx="11052079" cy="646331"/>
          </a:xfrm>
          <a:ln>
            <a:solidFill>
              <a:srgbClr val="F24F00"/>
            </a:solidFill>
          </a:ln>
        </p:spPr>
        <p:txBody>
          <a:bodyPr anchor="ctr" anchorCtr="0"/>
          <a:lstStyle/>
          <a:p>
            <a:pPr marL="0" indent="0" algn="ctr">
              <a:buNone/>
            </a:pPr>
            <a:r>
              <a:rPr lang="cs-CZ" sz="1600" dirty="0"/>
              <a:t>Manuály poskytují základní instrukce pro orientaci v ESG dotazníku dostupném na </a:t>
            </a:r>
            <a:r>
              <a:rPr lang="cs-CZ" sz="1600" b="1" dirty="0">
                <a:solidFill>
                  <a:srgbClr val="F24F00"/>
                </a:solidFill>
              </a:rPr>
              <a:t>dodavatelském portálu SAP Ariba </a:t>
            </a:r>
            <a:r>
              <a:rPr lang="cs-CZ" sz="1600" dirty="0"/>
              <a:t>nebo na </a:t>
            </a:r>
            <a:r>
              <a:rPr lang="cs-CZ" sz="1600" b="1" dirty="0">
                <a:solidFill>
                  <a:srgbClr val="F24F00"/>
                </a:solidFill>
              </a:rPr>
              <a:t>platformě Startquestion</a:t>
            </a:r>
            <a:r>
              <a:rPr lang="cs-CZ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274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BB1FF-4D1B-D16B-092E-9C4E2187C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venku, krajina, obloha, Letecké snímkování&#10;&#10;Obsah generovaný pomocí AI může být nesprávný.">
            <a:extLst>
              <a:ext uri="{FF2B5EF4-FFF2-40B4-BE49-F238E27FC236}">
                <a16:creationId xmlns:a16="http://schemas.microsoft.com/office/drawing/2014/main" id="{7FAD2180-E968-4CD6-09D0-53FF29F43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9599"/>
            <a:ext cx="12192000" cy="5112774"/>
          </a:xfrm>
          <a:prstGeom prst="rect">
            <a:avLst/>
          </a:prstGeom>
        </p:spPr>
      </p:pic>
      <p:sp>
        <p:nvSpPr>
          <p:cNvPr id="2" name="Zástupný text 1">
            <a:extLst>
              <a:ext uri="{FF2B5EF4-FFF2-40B4-BE49-F238E27FC236}">
                <a16:creationId xmlns:a16="http://schemas.microsoft.com/office/drawing/2014/main" id="{8A7F771F-7D75-AE90-23EB-5A3ABE588B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7820" y="4060051"/>
            <a:ext cx="9996356" cy="779206"/>
          </a:xfr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/>
          <a:p>
            <a:pPr algn="ctr"/>
            <a:r>
              <a:rPr lang="cs-CZ" sz="1600" dirty="0"/>
              <a:t>Pečlivě vyplněný dotazník nám pomáhá lépe řídit rizika a rozvíjet odpovědné dodavatelské vztahy. Na jeho základě vám následně poskytneme konkrétní zpětnou vazbu pro další práci s ESG tématy.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FABC22D-FDBA-3F80-BFE4-073FDA1CD76C}"/>
              </a:ext>
            </a:extLst>
          </p:cNvPr>
          <p:cNvSpPr txBox="1"/>
          <p:nvPr/>
        </p:nvSpPr>
        <p:spPr>
          <a:xfrm>
            <a:off x="2536719" y="3484376"/>
            <a:ext cx="7118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>
                <a:solidFill>
                  <a:srgbClr val="FFFFFF"/>
                </a:solidFill>
              </a:rPr>
              <a:t>DĚKUJEME ZA VAŠI SOUČINNOST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1A89AE1-C514-40D0-DC55-FBA12243458C}"/>
              </a:ext>
            </a:extLst>
          </p:cNvPr>
          <p:cNvSpPr txBox="1"/>
          <p:nvPr/>
        </p:nvSpPr>
        <p:spPr>
          <a:xfrm>
            <a:off x="1097820" y="4986039"/>
            <a:ext cx="9996355" cy="584775"/>
          </a:xfrm>
          <a:prstGeom prst="rect">
            <a:avLst/>
          </a:prstGeom>
          <a:solidFill>
            <a:schemeClr val="bg1">
              <a:lumMod val="95000"/>
              <a:alpha val="58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>
            <a:lvl1pPr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>
              <a:defRPr>
                <a:solidFill>
                  <a:schemeClr val="dk1"/>
                </a:solidFill>
              </a:defRPr>
            </a:lvl2pPr>
            <a:lvl3pPr marL="914377">
              <a:defRPr>
                <a:solidFill>
                  <a:schemeClr val="dk1"/>
                </a:solidFill>
              </a:defRPr>
            </a:lvl3pPr>
            <a:lvl4pPr marL="1371566">
              <a:defRPr>
                <a:solidFill>
                  <a:schemeClr val="dk1"/>
                </a:solidFill>
              </a:defRPr>
            </a:lvl4pPr>
            <a:lvl5pPr marL="1828754">
              <a:defRPr>
                <a:solidFill>
                  <a:schemeClr val="dk1"/>
                </a:solidFill>
              </a:defRPr>
            </a:lvl5pPr>
            <a:lvl6pPr marL="2285943">
              <a:defRPr>
                <a:solidFill>
                  <a:schemeClr val="dk1"/>
                </a:solidFill>
              </a:defRPr>
            </a:lvl6pPr>
            <a:lvl7pPr marL="2743131">
              <a:defRPr>
                <a:solidFill>
                  <a:schemeClr val="dk1"/>
                </a:solidFill>
              </a:defRPr>
            </a:lvl7pPr>
            <a:lvl8pPr marL="3200320">
              <a:defRPr>
                <a:solidFill>
                  <a:schemeClr val="dk1"/>
                </a:solidFill>
              </a:defRPr>
            </a:lvl8pPr>
            <a:lvl9pPr marL="3657509">
              <a:defRPr>
                <a:solidFill>
                  <a:schemeClr val="dk1"/>
                </a:solidFill>
              </a:defRPr>
            </a:lvl9pPr>
          </a:lstStyle>
          <a:p>
            <a:r>
              <a:rPr lang="cs-CZ" b="1"/>
              <a:t>Pokud jste byli osloveni, seznamte se s podklady na webu a vyplňte dotazník ve lhůtě uvedené v e-mailu. V případě dotazů nás kontaktujte.</a:t>
            </a:r>
          </a:p>
        </p:txBody>
      </p:sp>
    </p:spTree>
    <p:extLst>
      <p:ext uri="{BB962C8B-B14F-4D97-AF65-F5344CB8AC3E}">
        <p14:creationId xmlns:p14="http://schemas.microsoft.com/office/powerpoint/2010/main" val="1774583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9AD5E-2E61-1501-80DE-4A2786D6A0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cs-CZ"/>
              <a:t>Závěrečná diskuse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3BD4CFED-A4B8-3719-9AE1-11052FF18B38}"/>
              </a:ext>
            </a:extLst>
          </p:cNvPr>
          <p:cNvSpPr txBox="1"/>
          <p:nvPr/>
        </p:nvSpPr>
        <p:spPr>
          <a:xfrm>
            <a:off x="551384" y="5155790"/>
            <a:ext cx="84746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200">
                <a:solidFill>
                  <a:schemeClr val="tx1">
                    <a:lumMod val="60000"/>
                    <a:lumOff val="40000"/>
                  </a:schemeClr>
                </a:solidFill>
              </a:rPr>
              <a:t>Upozornění:</a:t>
            </a:r>
            <a:endParaRPr lang="cs-CZ" sz="1200" i="1">
              <a:solidFill>
                <a:schemeClr val="tx1">
                  <a:lumMod val="60000"/>
                  <a:lumOff val="40000"/>
                </a:schemeClr>
              </a:solidFill>
              <a:effectLst/>
              <a:ea typeface="Calibri" panose="020F0502020204030204" pitchFamily="34" charset="0"/>
            </a:endParaRPr>
          </a:p>
          <a:p>
            <a:pPr algn="just"/>
            <a:r>
              <a:rPr lang="cs-CZ" sz="1200" i="1">
                <a:solidFill>
                  <a:schemeClr val="tx1">
                    <a:lumMod val="60000"/>
                    <a:lumOff val="40000"/>
                  </a:schemeClr>
                </a:solidFill>
                <a:effectLst/>
                <a:ea typeface="Calibri" panose="020F0502020204030204" pitchFamily="34" charset="0"/>
              </a:rPr>
              <a:t>Informace, které vyplníte do dotazníku, slouží pouze pro účely Skupiny ČEZ a takto poskytnuté údaje nebudou externě sdíleny. K případnému zveřejnění dojde výhradně nad agregovanými daty a souhrnnými závěry. Dotazníkové šetření je pouze informativní, bez následného přímého vyvozování následků ve vztahu k trvání konkrétních smluvních vztahů. Výstupy z ESG dotazníkového šetření nadále analyzujeme, vyhodnocujeme a výsledky zohledňujeme v rámci souvisejících souhrnných analýz dodavatelů.</a:t>
            </a:r>
          </a:p>
        </p:txBody>
      </p:sp>
    </p:spTree>
    <p:extLst>
      <p:ext uri="{BB962C8B-B14F-4D97-AF65-F5344CB8AC3E}">
        <p14:creationId xmlns:p14="http://schemas.microsoft.com/office/powerpoint/2010/main" val="630448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0A01A7-7529-D444-EA8F-6EF1BB19F4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1217" y="2782670"/>
            <a:ext cx="7786370" cy="1862931"/>
          </a:xfrm>
        </p:spPr>
        <p:txBody>
          <a:bodyPr/>
          <a:lstStyle/>
          <a:p>
            <a:r>
              <a:rPr lang="cs-CZ" sz="2400" dirty="0"/>
              <a:t>Termín pro vyplnění </a:t>
            </a:r>
            <a:r>
              <a:rPr lang="cs-CZ" sz="2400" b="1" dirty="0">
                <a:solidFill>
                  <a:srgbClr val="F24F00"/>
                </a:solidFill>
              </a:rPr>
              <a:t>30. 10. 2026</a:t>
            </a:r>
            <a:endParaRPr lang="cs-CZ" sz="2400" dirty="0"/>
          </a:p>
          <a:p>
            <a:pPr>
              <a:spcBef>
                <a:spcPts val="1800"/>
              </a:spcBef>
            </a:pPr>
            <a:r>
              <a:rPr lang="cs-CZ" dirty="0"/>
              <a:t>Děkujeme vám za spolupráci!</a:t>
            </a:r>
          </a:p>
        </p:txBody>
      </p:sp>
    </p:spTree>
    <p:extLst>
      <p:ext uri="{BB962C8B-B14F-4D97-AF65-F5344CB8AC3E}">
        <p14:creationId xmlns:p14="http://schemas.microsoft.com/office/powerpoint/2010/main" val="3241519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2EEF97D-C2DA-C007-C599-55DAF6A114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10157" y="1769556"/>
            <a:ext cx="8119049" cy="449965"/>
          </a:xfrm>
        </p:spPr>
        <p:txBody>
          <a:bodyPr/>
          <a:lstStyle/>
          <a:p>
            <a:r>
              <a:rPr lang="cs-CZ">
                <a:solidFill>
                  <a:srgbClr val="03C751"/>
                </a:solidFill>
              </a:rPr>
              <a:t>Jak bude s poskytnutými daty nakládáno?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AB94BF2-2C2F-1123-4CE4-1EE03AD7EC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/>
              <a:t>Často kladené otázky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C5E67D4-9A7C-EDE6-14C1-F0C05D357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0157" y="2284905"/>
            <a:ext cx="7662644" cy="147441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cs-CZ"/>
              <a:t>Informace, které vyplníte do dotazníku, slouží </a:t>
            </a:r>
            <a:r>
              <a:rPr lang="cs-CZ" b="1"/>
              <a:t>pouze pro účely Skupiny ČEZ a takto poskytnuté údaje nebudou externě sdíleny</a:t>
            </a:r>
            <a:r>
              <a:rPr lang="cs-CZ"/>
              <a:t>. K případnému zveřejnění dojde výhradně nad agregovanými daty a souhrnnými závěry. V návaznosti na vyplnění ESG dotazníku Vám bude v nadcházejících měsících </a:t>
            </a:r>
            <a:r>
              <a:rPr lang="cs-CZ" b="1"/>
              <a:t>zaslána individualizovaná automatizovaná zpětná vazba</a:t>
            </a:r>
            <a:r>
              <a:rPr lang="cs-CZ"/>
              <a:t>, která Vám poskytne konkrétní doporučení, jak se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/>
              <a:t>v udržitelnosti posunout dále.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897084E-9C5C-6962-0F3A-E1449C148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33" y="1578332"/>
            <a:ext cx="2975380" cy="2975380"/>
          </a:xfrm>
          <a:prstGeom prst="rect">
            <a:avLst/>
          </a:prstGeom>
        </p:spPr>
      </p:pic>
      <p:sp>
        <p:nvSpPr>
          <p:cNvPr id="6" name="Zástupný text 1">
            <a:extLst>
              <a:ext uri="{FF2B5EF4-FFF2-40B4-BE49-F238E27FC236}">
                <a16:creationId xmlns:a16="http://schemas.microsoft.com/office/drawing/2014/main" id="{8F40A7C7-4B28-2862-008F-4B3C55F56F5A}"/>
              </a:ext>
            </a:extLst>
          </p:cNvPr>
          <p:cNvSpPr txBox="1">
            <a:spLocks/>
          </p:cNvSpPr>
          <p:nvPr/>
        </p:nvSpPr>
        <p:spPr>
          <a:xfrm>
            <a:off x="3310157" y="3833350"/>
            <a:ext cx="7618988" cy="646331"/>
          </a:xfrm>
          <a:prstGeom prst="rect">
            <a:avLst/>
          </a:prstGeom>
        </p:spPr>
        <p:txBody>
          <a:bodyPr/>
          <a:lstStyle>
            <a:lvl1pPr marL="0" eaLnBrk="1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eaLnBrk="1" hangingPunct="1">
              <a:defRPr>
                <a:latin typeface="+mn-lt"/>
                <a:ea typeface="+mn-ea"/>
                <a:cs typeface="+mn-cs"/>
              </a:defRPr>
            </a:lvl2pPr>
            <a:lvl3pPr marL="914377" eaLnBrk="1" hangingPunct="1">
              <a:defRPr>
                <a:latin typeface="+mn-lt"/>
                <a:ea typeface="+mn-ea"/>
                <a:cs typeface="+mn-cs"/>
              </a:defRPr>
            </a:lvl3pPr>
            <a:lvl4pPr marL="1371566" eaLnBrk="1" hangingPunct="1">
              <a:defRPr>
                <a:latin typeface="+mn-lt"/>
                <a:ea typeface="+mn-ea"/>
                <a:cs typeface="+mn-cs"/>
              </a:defRPr>
            </a:lvl4pPr>
            <a:lvl5pPr marL="1828754" eaLnBrk="1" hangingPunct="1">
              <a:defRPr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cs-CZ" kern="0" dirty="0">
                <a:solidFill>
                  <a:srgbClr val="03C751"/>
                </a:solidFill>
              </a:rPr>
              <a:t>Plynou pro naši společnost v případě nepříznivých výsledků dotazníkového šetření nějaké negativní důsledky?</a:t>
            </a:r>
          </a:p>
        </p:txBody>
      </p:sp>
      <p:sp>
        <p:nvSpPr>
          <p:cNvPr id="7" name="Zástupný text 3">
            <a:extLst>
              <a:ext uri="{FF2B5EF4-FFF2-40B4-BE49-F238E27FC236}">
                <a16:creationId xmlns:a16="http://schemas.microsoft.com/office/drawing/2014/main" id="{2D764750-3E5E-52DB-76D5-6BAEF6C59F2D}"/>
              </a:ext>
            </a:extLst>
          </p:cNvPr>
          <p:cNvSpPr txBox="1">
            <a:spLocks/>
          </p:cNvSpPr>
          <p:nvPr/>
        </p:nvSpPr>
        <p:spPr>
          <a:xfrm>
            <a:off x="3331985" y="4619096"/>
            <a:ext cx="7618988" cy="1232188"/>
          </a:xfrm>
          <a:prstGeom prst="rect">
            <a:avLst/>
          </a:prstGeom>
        </p:spPr>
        <p:txBody>
          <a:bodyPr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cs-CZ" b="1" kern="0"/>
              <a:t>Bezprostředně neplynou. </a:t>
            </a:r>
            <a:r>
              <a:rPr lang="cs-CZ" kern="0"/>
              <a:t>Jedná se pouze o informativní dotazníkové šetření bez následného přímého vyvozování následků ve vztahu k trvání konkrétních smluvních vztahů. Výstupy z ESG dotazníkového šetření nadále analyzujeme, vyhodnocujeme a výsledky zohledňujeme v rámci souvisejících souhrnných analýz dodavatelů.</a:t>
            </a:r>
          </a:p>
        </p:txBody>
      </p:sp>
    </p:spTree>
    <p:extLst>
      <p:ext uri="{BB962C8B-B14F-4D97-AF65-F5344CB8AC3E}">
        <p14:creationId xmlns:p14="http://schemas.microsoft.com/office/powerpoint/2010/main" val="3279842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BBDD5-7407-5A75-163F-4597A7691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D3F2549-3446-9769-3042-2B8AE57674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10157" y="1769556"/>
            <a:ext cx="8119049" cy="449965"/>
          </a:xfrm>
        </p:spPr>
        <p:txBody>
          <a:bodyPr/>
          <a:lstStyle/>
          <a:p>
            <a:r>
              <a:rPr lang="cs-CZ">
                <a:solidFill>
                  <a:srgbClr val="03C751"/>
                </a:solidFill>
              </a:rPr>
              <a:t>Je vyplnění ESG dotazníku povinné?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6A02B5B-9329-356F-FB99-41EA9BE7AF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/>
              <a:t>Často kladené otázky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0FDF051-3F32-64CC-ED0B-0C69B3FCA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0157" y="2284905"/>
            <a:ext cx="7662644" cy="226880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cs-CZ"/>
              <a:t>Evropská legislativa v oblasti udržitelnosti rozšířila požadavky na sběr, vyhodnocování a sdílení ESG informací napříč dodavatelskými řetězci. Pokud budete v této věci osloveni, </a:t>
            </a:r>
            <a:r>
              <a:rPr lang="cs-CZ" b="1"/>
              <a:t>žádáme Vás proto o součinnost</a:t>
            </a:r>
            <a:r>
              <a:rPr lang="cs-CZ"/>
              <a:t>. Vyplnění dotazníku je sice dobrovolné, nicméně </a:t>
            </a:r>
            <a:r>
              <a:rPr lang="cs-CZ" b="1"/>
              <a:t>neposkytnutí součinnosti při dotazníkovém šetření může dodavatele automaticky zařadit do rizikovější kategorie</a:t>
            </a:r>
            <a:r>
              <a:rPr lang="cs-CZ"/>
              <a:t>, na kterou jsou v souladu s principy řízení rizik a náležité péče zaměřena navazující </a:t>
            </a:r>
            <a:r>
              <a:rPr lang="cs-CZ" err="1"/>
              <a:t>mitigační</a:t>
            </a:r>
            <a:r>
              <a:rPr lang="cs-CZ"/>
              <a:t> opatření. Může se jednat o zvýšenou frekvenci výzev k nápravě, navazující audit, monitoring rizik prostřednictvím externího nástroje a další.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D51064C-5235-5233-30A6-34BAE7545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33" y="1578332"/>
            <a:ext cx="2975380" cy="2975380"/>
          </a:xfrm>
          <a:prstGeom prst="rect">
            <a:avLst/>
          </a:prstGeom>
        </p:spPr>
      </p:pic>
      <p:sp>
        <p:nvSpPr>
          <p:cNvPr id="6" name="Zástupný text 1">
            <a:extLst>
              <a:ext uri="{FF2B5EF4-FFF2-40B4-BE49-F238E27FC236}">
                <a16:creationId xmlns:a16="http://schemas.microsoft.com/office/drawing/2014/main" id="{ADA3A741-B192-E029-90CA-FE8BEAB4984D}"/>
              </a:ext>
            </a:extLst>
          </p:cNvPr>
          <p:cNvSpPr txBox="1">
            <a:spLocks/>
          </p:cNvSpPr>
          <p:nvPr/>
        </p:nvSpPr>
        <p:spPr>
          <a:xfrm>
            <a:off x="3310157" y="4705710"/>
            <a:ext cx="7618988" cy="646331"/>
          </a:xfrm>
          <a:prstGeom prst="rect">
            <a:avLst/>
          </a:prstGeom>
        </p:spPr>
        <p:txBody>
          <a:bodyPr/>
          <a:lstStyle>
            <a:lvl1pPr marL="0" eaLnBrk="1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eaLnBrk="1" hangingPunct="1">
              <a:defRPr>
                <a:latin typeface="+mn-lt"/>
                <a:ea typeface="+mn-ea"/>
                <a:cs typeface="+mn-cs"/>
              </a:defRPr>
            </a:lvl2pPr>
            <a:lvl3pPr marL="914377" eaLnBrk="1" hangingPunct="1">
              <a:defRPr>
                <a:latin typeface="+mn-lt"/>
                <a:ea typeface="+mn-ea"/>
                <a:cs typeface="+mn-cs"/>
              </a:defRPr>
            </a:lvl3pPr>
            <a:lvl4pPr marL="1371566" eaLnBrk="1" hangingPunct="1">
              <a:defRPr>
                <a:latin typeface="+mn-lt"/>
                <a:ea typeface="+mn-ea"/>
                <a:cs typeface="+mn-cs"/>
              </a:defRPr>
            </a:lvl4pPr>
            <a:lvl5pPr marL="1828754" eaLnBrk="1" hangingPunct="1">
              <a:defRPr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03C7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Jaká jsou kritéria výběru oslovených dodavatelů pro rok 2026?</a:t>
            </a:r>
          </a:p>
        </p:txBody>
      </p:sp>
      <p:sp>
        <p:nvSpPr>
          <p:cNvPr id="7" name="Zástupný text 3">
            <a:extLst>
              <a:ext uri="{FF2B5EF4-FFF2-40B4-BE49-F238E27FC236}">
                <a16:creationId xmlns:a16="http://schemas.microsoft.com/office/drawing/2014/main" id="{B436403F-6DE7-4CEB-7E26-DECBFCF5B435}"/>
              </a:ext>
            </a:extLst>
          </p:cNvPr>
          <p:cNvSpPr txBox="1">
            <a:spLocks/>
          </p:cNvSpPr>
          <p:nvPr/>
        </p:nvSpPr>
        <p:spPr>
          <a:xfrm>
            <a:off x="3353813" y="5112872"/>
            <a:ext cx="7618988" cy="885592"/>
          </a:xfrm>
          <a:prstGeom prst="rect">
            <a:avLst/>
          </a:prstGeom>
        </p:spPr>
        <p:txBody>
          <a:bodyPr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C75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cs-CZ" sz="1200" i="0" u="none" strike="noStrike" kern="0" cap="none" spc="0" normalizeH="0" baseline="0" noProof="0" dirty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Mezi hlavní kritéria výběru patří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významnost přímých dodávek vybraným společnostem Skupiny ČEZ</a:t>
            </a:r>
            <a:r>
              <a:rPr kumimoji="0" lang="cs-CZ" sz="1200" i="0" u="none" strike="noStrike" kern="0" cap="none" spc="0" normalizeH="0" baseline="0" noProof="0" dirty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a to z hlediska finančního objemu, předmětu plnění či režimu uzavření smluvního vztahu, při zohlednění souvisejících kritérií. </a:t>
            </a:r>
            <a:r>
              <a:rPr kumimoji="0" lang="cs-CZ" sz="1200" i="0" u="none" strike="noStrike" kern="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hodnocení jsou rovněž zahrnuti vybraní zahraniční dodavatelé mimo EU.</a:t>
            </a:r>
          </a:p>
        </p:txBody>
      </p:sp>
    </p:spTree>
    <p:extLst>
      <p:ext uri="{BB962C8B-B14F-4D97-AF65-F5344CB8AC3E}">
        <p14:creationId xmlns:p14="http://schemas.microsoft.com/office/powerpoint/2010/main" val="14424402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 Office">
  <a:themeElements>
    <a:clrScheme name="CEZ">
      <a:dk1>
        <a:srgbClr val="FFFFFF"/>
      </a:dk1>
      <a:lt1>
        <a:srgbClr val="363738"/>
      </a:lt1>
      <a:dk2>
        <a:srgbClr val="F24F00"/>
      </a:dk2>
      <a:lt2>
        <a:srgbClr val="63666A"/>
      </a:lt2>
      <a:accent1>
        <a:srgbClr val="00C752"/>
      </a:accent1>
      <a:accent2>
        <a:srgbClr val="FF9C3D"/>
      </a:accent2>
      <a:accent3>
        <a:srgbClr val="FFDA9C"/>
      </a:accent3>
      <a:accent4>
        <a:srgbClr val="989EA3"/>
      </a:accent4>
      <a:accent5>
        <a:srgbClr val="005934"/>
      </a:accent5>
      <a:accent6>
        <a:srgbClr val="7FDB8F"/>
      </a:accent6>
      <a:hlink>
        <a:srgbClr val="363738"/>
      </a:hlink>
      <a:folHlink>
        <a:srgbClr val="36373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Z_CZ" id="{EFEED11E-C385-4F5C-B353-96AEF8CB7231}" vid="{50FE5C02-4EBC-490E-908E-06B74B37C8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FEE39D6-10E6-4B4E-BA9A-C0BAC7164AD1}">
  <we:reference id="8a9c0a56-a071-42e1-a185-96d431067951" version="1.0.0.1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D4F4BDAC4B6DC4B81CA38D5091C165A" ma:contentTypeVersion="12" ma:contentTypeDescription="Vytvoří nový dokument" ma:contentTypeScope="" ma:versionID="71cffc2bbadbef69fd8a80954c83b3d0">
  <xsd:schema xmlns:xsd="http://www.w3.org/2001/XMLSchema" xmlns:xs="http://www.w3.org/2001/XMLSchema" xmlns:p="http://schemas.microsoft.com/office/2006/metadata/properties" xmlns:ns2="a975175e-c7d8-4d7c-9622-212d11c075e0" xmlns:ns3="703d9830-13bd-4894-82af-bfeb4ea1394e" targetNamespace="http://schemas.microsoft.com/office/2006/metadata/properties" ma:root="true" ma:fieldsID="0e4dbf42b206a208a211b6d9a2038dea" ns2:_="" ns3:_="">
    <xsd:import namespace="a975175e-c7d8-4d7c-9622-212d11c075e0"/>
    <xsd:import namespace="703d9830-13bd-4894-82af-bfeb4ea139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75175e-c7d8-4d7c-9622-212d11c075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e1151224-86ec-40a8-ba2f-293eb4cb0a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d9830-13bd-4894-82af-bfeb4ea1394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032f9aa-5807-4c7f-9141-12318eaf97ad}" ma:internalName="TaxCatchAll" ma:showField="CatchAllData" ma:web="703d9830-13bd-4894-82af-bfeb4ea139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3d9830-13bd-4894-82af-bfeb4ea1394e" xsi:nil="true"/>
    <lcf76f155ced4ddcb4097134ff3c332f xmlns="a975175e-c7d8-4d7c-9622-212d11c075e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4DE9C58-C293-4469-AC39-8F390D27772E}">
  <ds:schemaRefs>
    <ds:schemaRef ds:uri="703d9830-13bd-4894-82af-bfeb4ea1394e"/>
    <ds:schemaRef ds:uri="a975175e-c7d8-4d7c-9622-212d11c075e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6FB2E1E-2426-4191-8C8C-3B3324DE7A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D48603-F6C7-4A12-9368-4D0E160046C5}">
  <ds:schemaRefs>
    <ds:schemaRef ds:uri="703d9830-13bd-4894-82af-bfeb4ea1394e"/>
    <ds:schemaRef ds:uri="a975175e-c7d8-4d7c-9622-212d11c075e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cez_cz</Template>
  <TotalTime>125</TotalTime>
  <Words>1448</Words>
  <Application>Microsoft Office PowerPoint</Application>
  <PresentationFormat>Širokoúhlá obrazovka</PresentationFormat>
  <Paragraphs>172</Paragraphs>
  <Slides>18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4" baseType="lpstr">
      <vt:lpstr>Calibri</vt:lpstr>
      <vt:lpstr>Wingdings</vt:lpstr>
      <vt:lpstr>Default</vt:lpstr>
      <vt:lpstr>Courier New</vt:lpstr>
      <vt:lpstr>Arial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Lintimerová Barbora</dc:creator>
  <cp:lastModifiedBy>Bitnerová Marie-Anna</cp:lastModifiedBy>
  <cp:revision>1</cp:revision>
  <cp:lastPrinted>2026-10-05T13:50:58Z</cp:lastPrinted>
  <dcterms:created xsi:type="dcterms:W3CDTF">2022-09-15T09:55:42Z</dcterms:created>
  <dcterms:modified xsi:type="dcterms:W3CDTF">2026-10-14T06:18:47Z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Clasification">
    <vt:lpwstr>Veřejné</vt:lpwstr>
  </property>
  <property fmtid="{D5CDD505-2E9C-101B-9397-08002B2CF9AE}" pid="3" name="CEZ_DLP">
    <vt:lpwstr>CEZ:CEZ-DGR:D</vt:lpwstr>
  </property>
  <property fmtid="{D5CDD505-2E9C-101B-9397-08002B2CF9AE}" pid="4" name="CEZ_MIPLabelName">
    <vt:lpwstr>Public-CEZ-DGR</vt:lpwstr>
  </property>
  <property fmtid="{D5CDD505-2E9C-101B-9397-08002B2CF9AE}" pid="5" name="MediaServiceImageTags">
    <vt:lpwstr/>
  </property>
  <property fmtid="{D5CDD505-2E9C-101B-9397-08002B2CF9AE}" pid="6" name="ContentTypeId">
    <vt:lpwstr>0x0101001D4F4BDAC4B6DC4B81CA38D5091C165A</vt:lpwstr>
  </property>
  <property fmtid="{D5CDD505-2E9C-101B-9397-08002B2CF9AE}" pid="7" name="ArticulateGUID">
    <vt:lpwstr>D97B3EC3-2813-406B-BC3C-8B0C32A99C76</vt:lpwstr>
  </property>
  <property fmtid="{D5CDD505-2E9C-101B-9397-08002B2CF9AE}" pid="8" name="ArticulatePath">
    <vt:lpwstr>UDŘ_ESG dotazník_mluvené slovo_2025_final (002)</vt:lpwstr>
  </property>
  <property fmtid="{D5CDD505-2E9C-101B-9397-08002B2CF9AE}" pid="9" name="MSIP_Label_952b1512-c507-42e7-a4b2-0c0a603350ec_Enabled">
    <vt:lpwstr>true</vt:lpwstr>
  </property>
  <property fmtid="{D5CDD505-2E9C-101B-9397-08002B2CF9AE}" pid="10" name="MSIP_Label_952b1512-c507-42e7-a4b2-0c0a603350ec_SetDate">
    <vt:lpwstr>2025-09-30T10:33:08Z</vt:lpwstr>
  </property>
  <property fmtid="{D5CDD505-2E9C-101B-9397-08002B2CF9AE}" pid="11" name="MSIP_Label_952b1512-c507-42e7-a4b2-0c0a603350ec_Method">
    <vt:lpwstr>Privileged</vt:lpwstr>
  </property>
  <property fmtid="{D5CDD505-2E9C-101B-9397-08002B2CF9AE}" pid="12" name="MSIP_Label_952b1512-c507-42e7-a4b2-0c0a603350ec_Name">
    <vt:lpwstr>L00008</vt:lpwstr>
  </property>
  <property fmtid="{D5CDD505-2E9C-101B-9397-08002B2CF9AE}" pid="13" name="MSIP_Label_952b1512-c507-42e7-a4b2-0c0a603350ec_SiteId">
    <vt:lpwstr>b233f9e1-5599-4693-9cef-38858fe25406</vt:lpwstr>
  </property>
  <property fmtid="{D5CDD505-2E9C-101B-9397-08002B2CF9AE}" pid="14" name="MSIP_Label_952b1512-c507-42e7-a4b2-0c0a603350ec_ActionId">
    <vt:lpwstr>507461bb-6886-45e0-bd38-c017f1c88488</vt:lpwstr>
  </property>
  <property fmtid="{D5CDD505-2E9C-101B-9397-08002B2CF9AE}" pid="15" name="MSIP_Label_952b1512-c507-42e7-a4b2-0c0a603350ec_ContentBits">
    <vt:lpwstr>1</vt:lpwstr>
  </property>
  <property fmtid="{D5CDD505-2E9C-101B-9397-08002B2CF9AE}" pid="16" name="MSIP_Label_952b1512-c507-42e7-a4b2-0c0a603350ec_Tag">
    <vt:lpwstr>10, 0, 1, 1</vt:lpwstr>
  </property>
  <property fmtid="{D5CDD505-2E9C-101B-9397-08002B2CF9AE}" pid="17" name="ClassificationContentMarkingHeaderLocations">
    <vt:lpwstr>Theme Office:3\1_Theme Office:3</vt:lpwstr>
  </property>
  <property fmtid="{D5CDD505-2E9C-101B-9397-08002B2CF9AE}" pid="18" name="ClassificationContentMarkingHeaderText">
    <vt:lpwstr>Interní / Internal</vt:lpwstr>
  </property>
</Properties>
</file>